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9" r:id="rId3"/>
    <p:sldId id="280" r:id="rId4"/>
    <p:sldId id="262" r:id="rId5"/>
    <p:sldId id="263" r:id="rId6"/>
    <p:sldId id="261" r:id="rId7"/>
    <p:sldId id="272" r:id="rId8"/>
    <p:sldId id="282" r:id="rId9"/>
    <p:sldId id="296" r:id="rId10"/>
    <p:sldId id="273" r:id="rId11"/>
    <p:sldId id="297" r:id="rId12"/>
    <p:sldId id="307" r:id="rId13"/>
    <p:sldId id="305" r:id="rId14"/>
    <p:sldId id="300" r:id="rId15"/>
    <p:sldId id="304" r:id="rId16"/>
    <p:sldId id="306" r:id="rId17"/>
    <p:sldId id="298" r:id="rId18"/>
    <p:sldId id="299" r:id="rId19"/>
    <p:sldId id="302" r:id="rId20"/>
    <p:sldId id="285" r:id="rId21"/>
    <p:sldId id="281" r:id="rId22"/>
    <p:sldId id="287" r:id="rId23"/>
    <p:sldId id="286" r:id="rId24"/>
    <p:sldId id="290" r:id="rId25"/>
    <p:sldId id="292" r:id="rId26"/>
    <p:sldId id="293" r:id="rId27"/>
    <p:sldId id="295" r:id="rId28"/>
    <p:sldId id="308" r:id="rId29"/>
    <p:sldId id="309" r:id="rId30"/>
    <p:sldId id="259" r:id="rId31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 pośredni 2 — Ak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25" autoAdjust="0"/>
    <p:restoredTop sz="98225" autoAdjust="0"/>
  </p:normalViewPr>
  <p:slideViewPr>
    <p:cSldViewPr showGuides="1">
      <p:cViewPr>
        <p:scale>
          <a:sx n="75" d="100"/>
          <a:sy n="75" d="100"/>
        </p:scale>
        <p:origin x="144" y="3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Zeszyt1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Zeszyt2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Zeszyt1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Zeszyt1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Zeszyt2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Zeszyt1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Zeszyt1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Zeszyt2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Zeszyt1" TargetMode="Externa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flore_000\Desktop\PRZEJAZDY%202008-2014_ze%20zmian&#261;%20wsp&#243;&#322;czynnika%20przesiadkowo&#347;ci_akt.xls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Zeszyt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Zeszyt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Zeszyt2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Zeszyt1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Zeszyt2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Zeszyt1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Zeszyt2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Zeszyt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02060"/>
              </a:solidFill>
            </c:spPr>
          </c:dPt>
          <c:dPt>
            <c:idx val="1"/>
            <c:bubble3D val="0"/>
            <c:spPr>
              <a:solidFill>
                <a:srgbClr val="92D050"/>
              </a:solidFill>
            </c:spPr>
          </c:dPt>
          <c:dPt>
            <c:idx val="2"/>
            <c:bubble3D val="0"/>
            <c:spPr>
              <a:solidFill>
                <a:srgbClr val="FF0000"/>
              </a:solidFill>
            </c:spPr>
          </c:dPt>
          <c:dPt>
            <c:idx val="3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latin typeface="Calibri" panose="020F0502020204030204" pitchFamily="34" charset="0"/>
                  </a:defRPr>
                </a:pPr>
                <a:endParaRPr lang="pl-PL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Arkusz1!$N$42:$N$45</c:f>
              <c:strCache>
                <c:ptCount val="4"/>
                <c:pt idx="0">
                  <c:v>metro</c:v>
                </c:pt>
                <c:pt idx="1">
                  <c:v>railway</c:v>
                </c:pt>
                <c:pt idx="2">
                  <c:v>tram</c:v>
                </c:pt>
                <c:pt idx="3">
                  <c:v>buses</c:v>
                </c:pt>
              </c:strCache>
            </c:strRef>
          </c:cat>
          <c:val>
            <c:numRef>
              <c:f>Arkusz1!$O$42:$O$45</c:f>
              <c:numCache>
                <c:formatCode>#,##0.000</c:formatCode>
                <c:ptCount val="4"/>
                <c:pt idx="0">
                  <c:v>26379922.600000001</c:v>
                </c:pt>
                <c:pt idx="1">
                  <c:v>19304057.258000001</c:v>
                </c:pt>
                <c:pt idx="2">
                  <c:v>51597337</c:v>
                </c:pt>
                <c:pt idx="3">
                  <c:v>116067475.71599999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20026299267806"/>
          <c:y val="6.158927667648921E-2"/>
          <c:w val="0.66985188167062337"/>
          <c:h val="0.88619827073887736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Arkusz1!$L$20</c:f>
              <c:strCache>
                <c:ptCount val="1"/>
              </c:strCache>
            </c:strRef>
          </c:tx>
          <c:spPr>
            <a:solidFill>
              <a:srgbClr val="92D050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FF0000"/>
              </a:solidFill>
            </c:spPr>
          </c:dPt>
          <c:cat>
            <c:strRef>
              <c:f>Arkusz1!$K$21:$K$22</c:f>
              <c:strCache>
                <c:ptCount val="2"/>
                <c:pt idx="0">
                  <c:v>MZA</c:v>
                </c:pt>
                <c:pt idx="1">
                  <c:v>private operators</c:v>
                </c:pt>
              </c:strCache>
            </c:strRef>
          </c:cat>
          <c:val>
            <c:numRef>
              <c:f>Arkusz1!$L$21:$L$22</c:f>
              <c:numCache>
                <c:formatCode>#,##0</c:formatCode>
                <c:ptCount val="2"/>
                <c:pt idx="0">
                  <c:v>1675</c:v>
                </c:pt>
                <c:pt idx="1">
                  <c:v>3696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0095976"/>
        <c:axId val="450089312"/>
      </c:barChart>
      <c:catAx>
        <c:axId val="4500959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 b="1">
                <a:latin typeface="Calibri" panose="020F0502020204030204" pitchFamily="34" charset="0"/>
              </a:defRPr>
            </a:pPr>
            <a:endParaRPr lang="pl-PL"/>
          </a:p>
        </c:txPr>
        <c:crossAx val="450089312"/>
        <c:crosses val="autoZero"/>
        <c:auto val="1"/>
        <c:lblAlgn val="ctr"/>
        <c:lblOffset val="100"/>
        <c:noMultiLvlLbl val="0"/>
      </c:catAx>
      <c:valAx>
        <c:axId val="450089312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Calibri" panose="020F0502020204030204" pitchFamily="34" charset="0"/>
              </a:defRPr>
            </a:pPr>
            <a:endParaRPr lang="pl-PL"/>
          </a:p>
        </c:txPr>
        <c:crossAx val="4500959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4121337808705876"/>
          <c:y val="3.2882410428973052E-2"/>
          <c:w val="0.55676641989273923"/>
          <c:h val="0.9342351791420539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20026299267806"/>
          <c:y val="6.158927667648921E-2"/>
          <c:w val="0.66985188167062337"/>
          <c:h val="0.88619827073887736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0000"/>
              </a:solidFill>
            </c:spPr>
          </c:dPt>
          <c:cat>
            <c:strRef>
              <c:f>Arkusz1!$K$28:$K$29</c:f>
              <c:strCache>
                <c:ptCount val="2"/>
                <c:pt idx="0">
                  <c:v>MZA</c:v>
                </c:pt>
                <c:pt idx="1">
                  <c:v>private operators</c:v>
                </c:pt>
              </c:strCache>
            </c:strRef>
          </c:cat>
          <c:val>
            <c:numRef>
              <c:f>Arkusz1!$L$28:$L$29</c:f>
              <c:numCache>
                <c:formatCode>General</c:formatCode>
                <c:ptCount val="2"/>
                <c:pt idx="0">
                  <c:v>1449</c:v>
                </c:pt>
                <c:pt idx="1">
                  <c:v>7644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0086568"/>
        <c:axId val="450090096"/>
      </c:barChart>
      <c:catAx>
        <c:axId val="4500865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Calibri" panose="020F0502020204030204" pitchFamily="34" charset="0"/>
              </a:defRPr>
            </a:pPr>
            <a:endParaRPr lang="pl-PL"/>
          </a:p>
        </c:txPr>
        <c:crossAx val="450090096"/>
        <c:crosses val="autoZero"/>
        <c:auto val="1"/>
        <c:lblAlgn val="ctr"/>
        <c:lblOffset val="100"/>
        <c:noMultiLvlLbl val="0"/>
      </c:catAx>
      <c:valAx>
        <c:axId val="4500900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Calibri" panose="020F0502020204030204" pitchFamily="34" charset="0"/>
              </a:defRPr>
            </a:pPr>
            <a:endParaRPr lang="pl-PL"/>
          </a:p>
        </c:txPr>
        <c:crossAx val="4500865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4121337808705876"/>
          <c:y val="3.2882410428973052E-2"/>
          <c:w val="0.55676641989273923"/>
          <c:h val="0.9342351791420539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20026299267806"/>
          <c:y val="6.158927667648921E-2"/>
          <c:w val="0.66985188167062337"/>
          <c:h val="0.88619827073887736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Arkusz1!$A$4</c:f>
              <c:strCache>
                <c:ptCount val="1"/>
                <c:pt idx="0">
                  <c:v>public transport</c:v>
                </c:pt>
              </c:strCache>
            </c:strRef>
          </c:tx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800" b="1">
                      <a:latin typeface="Calibri" panose="020F0502020204030204" pitchFamily="34" charset="0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>
                    <a:latin typeface="Calibri" panose="020F0502020204030204" pitchFamily="34" charset="0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Arkusz1!$B$3:$C$3</c:f>
              <c:strCache>
                <c:ptCount val="2"/>
                <c:pt idx="0">
                  <c:v>Warsaw</c:v>
                </c:pt>
                <c:pt idx="1">
                  <c:v>Metropolitan Area</c:v>
                </c:pt>
              </c:strCache>
            </c:strRef>
          </c:cat>
          <c:val>
            <c:numRef>
              <c:f>Arkusz1!$B$4:$C$4</c:f>
              <c:numCache>
                <c:formatCode>0.0%</c:formatCode>
                <c:ptCount val="2"/>
                <c:pt idx="0">
                  <c:v>0.68500000000000028</c:v>
                </c:pt>
                <c:pt idx="1">
                  <c:v>0.41400000000000009</c:v>
                </c:pt>
              </c:numCache>
            </c:numRef>
          </c:val>
        </c:ser>
        <c:ser>
          <c:idx val="1"/>
          <c:order val="1"/>
          <c:tx>
            <c:strRef>
              <c:f>Arkusz1!$A$5</c:f>
              <c:strCache>
                <c:ptCount val="1"/>
                <c:pt idx="0">
                  <c:v>private cars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>
                    <a:latin typeface="Calibri" panose="020F0502020204030204" pitchFamily="34" charset="0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Arkusz1!$B$3:$C$3</c:f>
              <c:strCache>
                <c:ptCount val="2"/>
                <c:pt idx="0">
                  <c:v>Warsaw</c:v>
                </c:pt>
                <c:pt idx="1">
                  <c:v>Metropolitan Area</c:v>
                </c:pt>
              </c:strCache>
            </c:strRef>
          </c:cat>
          <c:val>
            <c:numRef>
              <c:f>Arkusz1!$B$5:$C$5</c:f>
              <c:numCache>
                <c:formatCode>0.0%</c:formatCode>
                <c:ptCount val="2"/>
                <c:pt idx="0">
                  <c:v>0.29600000000000015</c:v>
                </c:pt>
                <c:pt idx="1">
                  <c:v>0.45600000000000002</c:v>
                </c:pt>
              </c:numCache>
            </c:numRef>
          </c:val>
        </c:ser>
        <c:ser>
          <c:idx val="2"/>
          <c:order val="2"/>
          <c:tx>
            <c:strRef>
              <c:f>Arkusz1!$A$6</c:f>
              <c:strCache>
                <c:ptCount val="1"/>
                <c:pt idx="0">
                  <c:v>others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>
                    <a:latin typeface="Calibri" panose="020F0502020204030204" pitchFamily="34" charset="0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Arkusz1!$B$3:$C$3</c:f>
              <c:strCache>
                <c:ptCount val="2"/>
                <c:pt idx="0">
                  <c:v>Warsaw</c:v>
                </c:pt>
                <c:pt idx="1">
                  <c:v>Metropolitan Area</c:v>
                </c:pt>
              </c:strCache>
            </c:strRef>
          </c:cat>
          <c:val>
            <c:numRef>
              <c:f>Arkusz1!$B$6:$C$6</c:f>
              <c:numCache>
                <c:formatCode>0.0%</c:formatCode>
                <c:ptCount val="2"/>
                <c:pt idx="0">
                  <c:v>1.9000000000000006E-2</c:v>
                </c:pt>
                <c:pt idx="1">
                  <c:v>0.13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1155112"/>
        <c:axId val="341144136"/>
      </c:barChart>
      <c:catAx>
        <c:axId val="3411551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pl-PL"/>
          </a:p>
        </c:txPr>
        <c:crossAx val="341144136"/>
        <c:crosses val="autoZero"/>
        <c:auto val="1"/>
        <c:lblAlgn val="ctr"/>
        <c:lblOffset val="100"/>
        <c:noMultiLvlLbl val="0"/>
      </c:catAx>
      <c:valAx>
        <c:axId val="341144136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3411551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923737518443366"/>
          <c:y val="0.38630628342882561"/>
          <c:w val="0.14076262481556631"/>
          <c:h val="0.25762197057469816"/>
        </c:manualLayout>
      </c:layout>
      <c:overlay val="0"/>
      <c:txPr>
        <a:bodyPr/>
        <a:lstStyle/>
        <a:p>
          <a:pPr>
            <a:defRPr sz="1200" b="1"/>
          </a:pPr>
          <a:endParaRPr lang="pl-PL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496305204159248"/>
          <c:y val="3.9426523297491037E-2"/>
          <c:w val="0.83160467596704213"/>
          <c:h val="0.87742556374001635"/>
        </c:manualLayout>
      </c:layout>
      <c:scatterChart>
        <c:scatterStyle val="lineMarker"/>
        <c:varyColors val="0"/>
        <c:ser>
          <c:idx val="0"/>
          <c:order val="0"/>
          <c:spPr>
            <a:ln w="69850" cap="rnd">
              <a:solidFill>
                <a:schemeClr val="accent2">
                  <a:lumMod val="75000"/>
                  <a:alpha val="99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'[PRZEJAZDY 2008-2014_ze zmianą współczynnika przesiadkowości_akt.xls]Arkusz1'!$B$2:$B$8</c:f>
              <c:numCache>
                <c:formatCode>General</c:formatCode>
                <c:ptCount val="7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</c:numCache>
            </c:numRef>
          </c:xVal>
          <c:yVal>
            <c:numRef>
              <c:f>'[PRZEJAZDY 2008-2014_ze zmianą współczynnika przesiadkowości_akt.xls]Arkusz1'!$C$2:$C$8</c:f>
              <c:numCache>
                <c:formatCode>General</c:formatCode>
                <c:ptCount val="7"/>
                <c:pt idx="0">
                  <c:v>932699344.820804</c:v>
                </c:pt>
                <c:pt idx="1">
                  <c:v>960146228.90638566</c:v>
                </c:pt>
                <c:pt idx="2">
                  <c:v>983223191.30808866</c:v>
                </c:pt>
                <c:pt idx="3">
                  <c:v>1060859046.2550195</c:v>
                </c:pt>
                <c:pt idx="4">
                  <c:v>1062945673</c:v>
                </c:pt>
                <c:pt idx="5">
                  <c:v>1059261261</c:v>
                </c:pt>
                <c:pt idx="6">
                  <c:v>1077018130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2256728"/>
        <c:axId val="442260256"/>
      </c:scatterChart>
      <c:valAx>
        <c:axId val="4422567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2260256"/>
        <c:crossesAt val="919999999.99999988"/>
        <c:crossBetween val="midCat"/>
      </c:valAx>
      <c:valAx>
        <c:axId val="442260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2256728"/>
        <c:crosses val="autoZero"/>
        <c:crossBetween val="midCat"/>
        <c:dispUnits>
          <c:builtInUnit val="billions"/>
          <c:dispUnitsLbl>
            <c:layout/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pl-PL"/>
                    <a:t>billion</a:t>
                  </a:r>
                  <a:endParaRPr lang="en-US"/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</c:dispUnitsLbl>
        </c:dispUnits>
      </c:valAx>
      <c:spPr>
        <a:noFill/>
        <a:ln>
          <a:solidFill>
            <a:schemeClr val="accent2">
              <a:lumMod val="75000"/>
            </a:schemeClr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4121337808705876"/>
          <c:y val="3.2882410428973052E-2"/>
          <c:w val="0.55676641989273923"/>
          <c:h val="0.9342351791420539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solidFill>
                <a:srgbClr val="00B0F0"/>
              </a:solidFill>
            </c:spPr>
          </c:dPt>
          <c:dPt>
            <c:idx val="2"/>
            <c:bubble3D val="0"/>
            <c:spPr>
              <a:solidFill>
                <a:srgbClr val="FF0000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Calibri" panose="020F0502020204030204" pitchFamily="34" charset="0"/>
                  </a:defRPr>
                </a:pPr>
                <a:endParaRPr lang="pl-PL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Arkusz1!$V$44:$V$46</c:f>
              <c:strCache>
                <c:ptCount val="3"/>
                <c:pt idx="0">
                  <c:v>in-house</c:v>
                </c:pt>
                <c:pt idx="1">
                  <c:v>gross-cost</c:v>
                </c:pt>
                <c:pt idx="2">
                  <c:v>net-cost</c:v>
                </c:pt>
              </c:strCache>
            </c:strRef>
          </c:cat>
          <c:val>
            <c:numRef>
              <c:f>Arkusz1!$W$44:$W$46</c:f>
              <c:numCache>
                <c:formatCode>#,##0.000</c:formatCode>
                <c:ptCount val="3"/>
                <c:pt idx="0">
                  <c:v>178519586.55599999</c:v>
                </c:pt>
                <c:pt idx="1">
                  <c:v>32191674.761999998</c:v>
                </c:pt>
                <c:pt idx="2">
                  <c:v>2637531.2560000001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4121337808705876"/>
          <c:y val="3.2882410428973052E-2"/>
          <c:w val="0.55676641989273923"/>
          <c:h val="0.9342351791420539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20026299267806"/>
          <c:y val="6.158927667648921E-2"/>
          <c:w val="0.66985188167062337"/>
          <c:h val="0.88619827073887736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4121337808705876"/>
          <c:y val="3.2882410428973052E-2"/>
          <c:w val="0.55676641989273923"/>
          <c:h val="0.9342351791420539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20026299267806"/>
          <c:y val="6.158927667648921E-2"/>
          <c:w val="0.66985188167062337"/>
          <c:h val="0.88619827073887736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4121337808705876"/>
          <c:y val="3.2882410428973052E-2"/>
          <c:w val="0.55676641989273923"/>
          <c:h val="0.9342351791420539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20026299267806"/>
          <c:y val="6.158927667648921E-2"/>
          <c:w val="0.66985188167062337"/>
          <c:h val="0.88619827073887736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4121337808705876"/>
          <c:y val="3.2882410428973052E-2"/>
          <c:w val="0.55676641989273923"/>
          <c:h val="0.9342351791420539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831250-FD3E-4F9A-A8F0-ECC3083FFB66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417974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DBBA4-84BE-4CDA-B103-D0FC0C6B020A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067040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B8948-75E4-4ECC-B423-50061F804F38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754403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4A8146-004C-46EA-AA28-5F960FDDA0DF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398432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451F99-5C7A-4339-90CF-71C59ED73D5E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661949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C6E139-6FD3-45FB-84AD-E91A4970A27F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132216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BC9E-DE4D-44F1-93E8-7829A9550E70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902505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71301-340B-4DC6-A56C-B66148EF485B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267438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00475-3BEC-4EB9-BA40-276CCCE5E974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278335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C15D90-395B-498D-82D0-0061CB4951D8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632425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smtClean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2409D-FC26-45AD-91D4-0E3100974591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299709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 smtClean="0"/>
              <a:t>Kliknij, aby edytować styl wzorca tytułu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 smtClean="0"/>
              <a:t>Kliknij, aby edytować style wzorca tekstu</a:t>
            </a:r>
          </a:p>
          <a:p>
            <a:pPr lvl="1"/>
            <a:r>
              <a:rPr lang="pl-PL" altLang="pl-PL" smtClean="0"/>
              <a:t>Drugi poziom</a:t>
            </a:r>
          </a:p>
          <a:p>
            <a:pPr lvl="2"/>
            <a:r>
              <a:rPr lang="pl-PL" altLang="pl-PL" smtClean="0"/>
              <a:t>Trzeci poziom</a:t>
            </a:r>
          </a:p>
          <a:p>
            <a:pPr lvl="3"/>
            <a:r>
              <a:rPr lang="pl-PL" altLang="pl-PL" smtClean="0"/>
              <a:t>Czwarty poziom</a:t>
            </a:r>
          </a:p>
          <a:p>
            <a:pPr lvl="4"/>
            <a:r>
              <a:rPr lang="pl-PL" altLang="pl-PL" smtClean="0"/>
              <a:t>Piąty poziom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9783E9C7-97B5-4079-9FE2-A0666B77B2E5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chart" Target="../charts/chart8.xml"/><Relationship Id="rId7" Type="http://schemas.openxmlformats.org/officeDocument/2006/relationships/image" Target="../media/image34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gif"/><Relationship Id="rId5" Type="http://schemas.openxmlformats.org/officeDocument/2006/relationships/image" Target="../media/image33.png"/><Relationship Id="rId10" Type="http://schemas.openxmlformats.org/officeDocument/2006/relationships/image" Target="../media/image37.png"/><Relationship Id="rId4" Type="http://schemas.openxmlformats.org/officeDocument/2006/relationships/image" Target="../media/image32.jpeg"/><Relationship Id="rId9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pn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708275"/>
            <a:ext cx="9144000" cy="1217613"/>
          </a:xfrm>
        </p:spPr>
        <p:txBody>
          <a:bodyPr/>
          <a:lstStyle/>
          <a:p>
            <a:pPr eaLnBrk="1" hangingPunct="1"/>
            <a:r>
              <a:rPr lang="pl-PL" altLang="pl-PL" sz="3600" b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Contracting in public transport in Warsaw</a:t>
            </a:r>
            <a:endParaRPr lang="pl-PL" altLang="pl-PL" sz="280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5311775"/>
            <a:ext cx="9144000" cy="8255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pl-PL" altLang="pl-PL" sz="180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Maciej Florczak</a:t>
            </a:r>
          </a:p>
          <a:p>
            <a:pPr algn="ctr" eaLnBrk="1" hangingPunct="1">
              <a:buFontTx/>
              <a:buNone/>
            </a:pPr>
            <a:r>
              <a:rPr lang="pl-PL" altLang="pl-PL" sz="180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Warsaw Transport Authority (ZTM)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395536" y="-100013"/>
            <a:ext cx="4968552" cy="1080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altLang="pl-PL" sz="32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In-</a:t>
            </a:r>
            <a:r>
              <a:rPr lang="pl-PL" altLang="pl-PL" sz="32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house</a:t>
            </a:r>
            <a:r>
              <a:rPr lang="pl-PL" altLang="pl-PL" sz="32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pl-PL" altLang="pl-PL" sz="32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contracts</a:t>
            </a:r>
            <a:endParaRPr lang="pl-PL" altLang="pl-PL" sz="2400" kern="0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pic>
        <p:nvPicPr>
          <p:cNvPr id="1026" name="Picture 2" descr="http://upload.wikimedia.org/wikipedia/commons/d/de/Metro_Warszawskie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830"/>
            <a:ext cx="864332" cy="864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27"/>
          <p:cNvSpPr txBox="1">
            <a:spLocks noChangeArrowheads="1"/>
          </p:cNvSpPr>
          <p:nvPr/>
        </p:nvSpPr>
        <p:spPr bwMode="auto">
          <a:xfrm>
            <a:off x="57457" y="2266395"/>
            <a:ext cx="20662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pl-PL" altLang="pl-PL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Warsaw</a:t>
            </a:r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 Metro </a:t>
            </a:r>
            <a:r>
              <a:rPr lang="pl-PL" altLang="pl-PL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Ltd</a:t>
            </a:r>
            <a:endParaRPr lang="pl-PL" altLang="pl-PL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  <p:sp>
        <p:nvSpPr>
          <p:cNvPr id="12" name="Text Box 27"/>
          <p:cNvSpPr txBox="1">
            <a:spLocks noChangeArrowheads="1"/>
          </p:cNvSpPr>
          <p:nvPr/>
        </p:nvSpPr>
        <p:spPr bwMode="auto">
          <a:xfrm>
            <a:off x="519437" y="2852936"/>
            <a:ext cx="12442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2009 -2027</a:t>
            </a:r>
            <a:endParaRPr lang="pl-PL" altLang="pl-PL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  <p:pic>
        <p:nvPicPr>
          <p:cNvPr id="1030" name="Picture 6" descr="http://www.pck.pl/media/repository/news/200903/LOGO_Tramwaje_Warszawskie_podgla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27568"/>
            <a:ext cx="616371" cy="1038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27"/>
          <p:cNvSpPr txBox="1">
            <a:spLocks noChangeArrowheads="1"/>
          </p:cNvSpPr>
          <p:nvPr/>
        </p:nvSpPr>
        <p:spPr bwMode="auto">
          <a:xfrm>
            <a:off x="2195736" y="2266395"/>
            <a:ext cx="20393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pl-PL" altLang="pl-PL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Warsaw</a:t>
            </a:r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 </a:t>
            </a:r>
            <a:r>
              <a:rPr lang="pl-PL" altLang="pl-PL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Trams</a:t>
            </a:r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pl-PL" altLang="pl-PL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Ltd</a:t>
            </a:r>
            <a:endParaRPr lang="pl-PL" altLang="pl-PL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  <p:sp>
        <p:nvSpPr>
          <p:cNvPr id="16" name="Text Box 27"/>
          <p:cNvSpPr txBox="1">
            <a:spLocks noChangeArrowheads="1"/>
          </p:cNvSpPr>
          <p:nvPr/>
        </p:nvSpPr>
        <p:spPr bwMode="auto">
          <a:xfrm>
            <a:off x="2555775" y="2852936"/>
            <a:ext cx="12442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2008 -2027</a:t>
            </a:r>
            <a:endParaRPr lang="pl-PL" altLang="pl-PL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  <p:pic>
        <p:nvPicPr>
          <p:cNvPr id="1032" name="Picture 8" descr="http://bigboyzone.pl/wp-content/uploads/2013/03/z8159660QLogo-MZ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72120"/>
            <a:ext cx="1728190" cy="54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Box 27"/>
          <p:cNvSpPr txBox="1">
            <a:spLocks noChangeArrowheads="1"/>
          </p:cNvSpPr>
          <p:nvPr/>
        </p:nvSpPr>
        <p:spPr bwMode="auto">
          <a:xfrm>
            <a:off x="4427984" y="2266395"/>
            <a:ext cx="20113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pl-PL" altLang="pl-PL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Warsaw</a:t>
            </a:r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 </a:t>
            </a:r>
            <a:r>
              <a:rPr lang="pl-PL" altLang="pl-PL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Buses</a:t>
            </a:r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pl-PL" altLang="pl-PL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Ltd</a:t>
            </a:r>
            <a:endParaRPr lang="pl-PL" altLang="pl-PL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Text Box 27"/>
          <p:cNvSpPr txBox="1">
            <a:spLocks noChangeArrowheads="1"/>
          </p:cNvSpPr>
          <p:nvPr/>
        </p:nvSpPr>
        <p:spPr bwMode="auto">
          <a:xfrm>
            <a:off x="4741962" y="2829322"/>
            <a:ext cx="12442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2010 -2017</a:t>
            </a:r>
            <a:endParaRPr lang="pl-PL" altLang="pl-PL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  <p:pic>
        <p:nvPicPr>
          <p:cNvPr id="1034" name="Picture 10" descr="http://liniakolejowa10.cba.pl/wp-content/uploads/2013/07/logo-SKM-przez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965" y="1196752"/>
            <a:ext cx="2239503" cy="1272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 Box 27"/>
          <p:cNvSpPr txBox="1">
            <a:spLocks noChangeArrowheads="1"/>
          </p:cNvSpPr>
          <p:nvPr/>
        </p:nvSpPr>
        <p:spPr bwMode="auto">
          <a:xfrm>
            <a:off x="7020272" y="2294201"/>
            <a:ext cx="15867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Urban </a:t>
            </a:r>
            <a:r>
              <a:rPr lang="pl-PL" altLang="pl-PL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Rail</a:t>
            </a:r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pl-PL" altLang="pl-PL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Ltd</a:t>
            </a:r>
            <a:endParaRPr lang="pl-PL" altLang="pl-PL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  <p:sp>
        <p:nvSpPr>
          <p:cNvPr id="22" name="Text Box 27"/>
          <p:cNvSpPr txBox="1">
            <a:spLocks noChangeArrowheads="1"/>
          </p:cNvSpPr>
          <p:nvPr/>
        </p:nvSpPr>
        <p:spPr bwMode="auto">
          <a:xfrm>
            <a:off x="7191504" y="2797463"/>
            <a:ext cx="12442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2010 -2025</a:t>
            </a:r>
            <a:endParaRPr lang="pl-PL" altLang="pl-PL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  <p:sp>
        <p:nvSpPr>
          <p:cNvPr id="23" name="Text Box 27"/>
          <p:cNvSpPr txBox="1">
            <a:spLocks noChangeArrowheads="1"/>
          </p:cNvSpPr>
          <p:nvPr/>
        </p:nvSpPr>
        <p:spPr bwMode="auto">
          <a:xfrm>
            <a:off x="3391228" y="6104205"/>
            <a:ext cx="29867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pl-PL" altLang="pl-PL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100 % City-</a:t>
            </a:r>
            <a:r>
              <a:rPr lang="pl-PL" altLang="pl-PL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owned</a:t>
            </a:r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pl-PL" altLang="pl-PL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companies</a:t>
            </a:r>
            <a:endParaRPr lang="pl-PL" altLang="pl-PL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  <p:pic>
        <p:nvPicPr>
          <p:cNvPr id="1036" name="Picture 12" descr="http://upload.wikimedia.org/wikipedia/commons/thumb/b/b5/POL_Warszawa_COA.svg/640px-POL_Warszawa_COA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739" y="3826558"/>
            <a:ext cx="1358522" cy="2277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AutoShape 44"/>
          <p:cNvSpPr>
            <a:spLocks/>
          </p:cNvSpPr>
          <p:nvPr/>
        </p:nvSpPr>
        <p:spPr bwMode="auto">
          <a:xfrm rot="5400000">
            <a:off x="4402711" y="-361411"/>
            <a:ext cx="288925" cy="7777163"/>
          </a:xfrm>
          <a:custGeom>
            <a:avLst/>
            <a:gdLst>
              <a:gd name="T0" fmla="*/ 144475 w 288922"/>
              <a:gd name="T1" fmla="*/ 0 h 7777164"/>
              <a:gd name="T2" fmla="*/ 288943 w 288922"/>
              <a:gd name="T3" fmla="*/ 3888582 h 7777164"/>
              <a:gd name="T4" fmla="*/ 144475 w 288922"/>
              <a:gd name="T5" fmla="*/ 7777139 h 7777164"/>
              <a:gd name="T6" fmla="*/ 0 w 288922"/>
              <a:gd name="T7" fmla="*/ 3888582 h 7777164"/>
              <a:gd name="T8" fmla="*/ 0 w 288922"/>
              <a:gd name="T9" fmla="*/ 0 h 7777164"/>
              <a:gd name="T10" fmla="*/ 288943 w 288922"/>
              <a:gd name="T11" fmla="*/ 3888582 h 7777164"/>
              <a:gd name="T12" fmla="*/ 0 w 288922"/>
              <a:gd name="T13" fmla="*/ 7777139 h 7777164"/>
              <a:gd name="T14" fmla="*/ 17694720 60000 65536"/>
              <a:gd name="T15" fmla="*/ 0 60000 65536"/>
              <a:gd name="T16" fmla="*/ 5898240 60000 65536"/>
              <a:gd name="T17" fmla="*/ 11796480 60000 65536"/>
              <a:gd name="T18" fmla="*/ 5898240 60000 65536"/>
              <a:gd name="T19" fmla="*/ 11796480 60000 65536"/>
              <a:gd name="T20" fmla="*/ 17694720 60000 65536"/>
              <a:gd name="T21" fmla="*/ 0 w 288922"/>
              <a:gd name="T22" fmla="*/ 189821 h 7777164"/>
              <a:gd name="T23" fmla="*/ 102149 w 288922"/>
              <a:gd name="T24" fmla="*/ 7587340 h 777716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88922" h="7777164" stroke="0">
                <a:moveTo>
                  <a:pt x="0" y="0"/>
                </a:moveTo>
                <a:lnTo>
                  <a:pt x="-1" y="0"/>
                </a:lnTo>
                <a:cubicBezTo>
                  <a:pt x="79783" y="2"/>
                  <a:pt x="144460" y="290161"/>
                  <a:pt x="144460" y="648090"/>
                </a:cubicBezTo>
                <a:lnTo>
                  <a:pt x="144461" y="3240492"/>
                </a:lnTo>
                <a:cubicBezTo>
                  <a:pt x="144461" y="3598422"/>
                  <a:pt x="209138" y="3888581"/>
                  <a:pt x="288921" y="3888582"/>
                </a:cubicBezTo>
                <a:cubicBezTo>
                  <a:pt x="288921" y="3888582"/>
                  <a:pt x="288921" y="3888582"/>
                  <a:pt x="288921" y="3888582"/>
                </a:cubicBezTo>
                <a:cubicBezTo>
                  <a:pt x="209137" y="3888582"/>
                  <a:pt x="144460" y="4178741"/>
                  <a:pt x="144460" y="4536672"/>
                </a:cubicBezTo>
                <a:lnTo>
                  <a:pt x="144461" y="7129074"/>
                </a:lnTo>
                <a:cubicBezTo>
                  <a:pt x="144461" y="7487004"/>
                  <a:pt x="79783" y="7777163"/>
                  <a:pt x="0" y="7777164"/>
                </a:cubicBezTo>
                <a:close/>
              </a:path>
              <a:path w="288922" h="7777164" fill="none">
                <a:moveTo>
                  <a:pt x="0" y="0"/>
                </a:moveTo>
                <a:lnTo>
                  <a:pt x="-1" y="0"/>
                </a:lnTo>
                <a:cubicBezTo>
                  <a:pt x="79783" y="2"/>
                  <a:pt x="144460" y="290161"/>
                  <a:pt x="144460" y="648090"/>
                </a:cubicBezTo>
                <a:lnTo>
                  <a:pt x="144461" y="3240492"/>
                </a:lnTo>
                <a:cubicBezTo>
                  <a:pt x="144461" y="3598422"/>
                  <a:pt x="209138" y="3888581"/>
                  <a:pt x="288921" y="3888582"/>
                </a:cubicBezTo>
                <a:cubicBezTo>
                  <a:pt x="288921" y="3888582"/>
                  <a:pt x="288921" y="3888582"/>
                  <a:pt x="288921" y="3888582"/>
                </a:cubicBezTo>
                <a:cubicBezTo>
                  <a:pt x="209137" y="3888582"/>
                  <a:pt x="144460" y="4178741"/>
                  <a:pt x="144460" y="4536672"/>
                </a:cubicBezTo>
                <a:lnTo>
                  <a:pt x="144461" y="7129074"/>
                </a:lnTo>
                <a:cubicBezTo>
                  <a:pt x="144461" y="7487004"/>
                  <a:pt x="79783" y="7777163"/>
                  <a:pt x="0" y="7777164"/>
                </a:cubicBezTo>
              </a:path>
            </a:pathLst>
          </a:custGeom>
          <a:noFill/>
          <a:ln w="19046">
            <a:solidFill>
              <a:srgbClr val="5F5F5F"/>
            </a:solidFill>
            <a:prstDash val="solid"/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  <p:bldP spid="16" grpId="0"/>
      <p:bldP spid="18" grpId="0"/>
      <p:bldP spid="19" grpId="0"/>
      <p:bldP spid="21" grpId="0"/>
      <p:bldP spid="22" grpId="0"/>
      <p:bldP spid="23" grpId="0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196975"/>
            <a:ext cx="8362950" cy="4929188"/>
          </a:xfrm>
        </p:spPr>
        <p:txBody>
          <a:bodyPr/>
          <a:lstStyle/>
          <a:p>
            <a:pPr>
              <a:defRPr/>
            </a:pPr>
            <a:r>
              <a:rPr lang="en-US" sz="2400" dirty="0">
                <a:latin typeface="Calibri" panose="020F0502020204030204" pitchFamily="34" charset="0"/>
              </a:rPr>
              <a:t>Long-term, in-house contracts with municipal operators </a:t>
            </a:r>
            <a:r>
              <a:rPr lang="pl-PL" sz="2400" dirty="0" err="1" smtClean="0">
                <a:latin typeface="Calibri" panose="020F0502020204030204" pitchFamily="34" charset="0"/>
              </a:rPr>
              <a:t>are</a:t>
            </a:r>
            <a:r>
              <a:rPr lang="pl-PL" sz="2400" dirty="0" smtClean="0">
                <a:latin typeface="Calibri" panose="020F0502020204030204" pitchFamily="34" charset="0"/>
              </a:rPr>
              <a:t> the </a:t>
            </a:r>
            <a:r>
              <a:rPr lang="pl-PL" sz="2400" dirty="0" err="1" smtClean="0">
                <a:latin typeface="Calibri" panose="020F0502020204030204" pitchFamily="34" charset="0"/>
              </a:rPr>
              <a:t>basis</a:t>
            </a:r>
            <a:r>
              <a:rPr lang="pl-PL" sz="2400" dirty="0" smtClean="0">
                <a:latin typeface="Calibri" panose="020F0502020204030204" pitchFamily="34" charset="0"/>
              </a:rPr>
              <a:t> for </a:t>
            </a:r>
            <a:r>
              <a:rPr lang="pl-PL" sz="2400" dirty="0" err="1" smtClean="0">
                <a:latin typeface="Calibri" panose="020F0502020204030204" pitchFamily="34" charset="0"/>
              </a:rPr>
              <a:t>investments</a:t>
            </a:r>
            <a:endParaRPr lang="pl-PL" sz="2400" dirty="0" smtClean="0">
              <a:latin typeface="Calibri" panose="020F0502020204030204" pitchFamily="34" charset="0"/>
            </a:endParaRPr>
          </a:p>
          <a:p>
            <a:pPr marL="0" indent="0">
              <a:buNone/>
              <a:defRPr/>
            </a:pPr>
            <a:endParaRPr lang="pl-PL" sz="1800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pl-PL" sz="2400" dirty="0" err="1" smtClean="0">
                <a:latin typeface="Calibri" panose="020F0502020204030204" pitchFamily="34" charset="0"/>
              </a:rPr>
              <a:t>Operators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were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obliged</a:t>
            </a:r>
            <a:r>
              <a:rPr lang="pl-PL" sz="2400" dirty="0" smtClean="0">
                <a:latin typeface="Calibri" panose="020F0502020204030204" pitchFamily="34" charset="0"/>
              </a:rPr>
              <a:t> to </a:t>
            </a:r>
            <a:r>
              <a:rPr lang="pl-PL" sz="2400" dirty="0" err="1" smtClean="0">
                <a:latin typeface="Calibri" panose="020F0502020204030204" pitchFamily="34" charset="0"/>
              </a:rPr>
              <a:t>invest</a:t>
            </a:r>
            <a:r>
              <a:rPr lang="pl-PL" sz="2400" dirty="0" smtClean="0">
                <a:latin typeface="Calibri" panose="020F0502020204030204" pitchFamily="34" charset="0"/>
              </a:rPr>
              <a:t> in the </a:t>
            </a:r>
            <a:r>
              <a:rPr lang="pl-PL" sz="2400" dirty="0" err="1" smtClean="0">
                <a:latin typeface="Calibri" panose="020F0502020204030204" pitchFamily="34" charset="0"/>
              </a:rPr>
              <a:t>fleet</a:t>
            </a:r>
            <a:r>
              <a:rPr lang="pl-PL" sz="2400" dirty="0" smtClean="0">
                <a:latin typeface="Calibri" panose="020F0502020204030204" pitchFamily="34" charset="0"/>
              </a:rPr>
              <a:t>/</a:t>
            </a:r>
            <a:r>
              <a:rPr lang="pl-PL" sz="2400" dirty="0" err="1" smtClean="0">
                <a:latin typeface="Calibri" panose="020F0502020204030204" pitchFamily="34" charset="0"/>
              </a:rPr>
              <a:t>infrastructure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according</a:t>
            </a:r>
            <a:r>
              <a:rPr lang="pl-PL" sz="2400" dirty="0" smtClean="0">
                <a:latin typeface="Calibri" panose="020F0502020204030204" pitchFamily="34" charset="0"/>
              </a:rPr>
              <a:t> to the </a:t>
            </a:r>
            <a:r>
              <a:rPr lang="pl-PL" sz="2400" dirty="0" err="1" smtClean="0">
                <a:latin typeface="Calibri" panose="020F0502020204030204" pitchFamily="34" charset="0"/>
              </a:rPr>
              <a:t>specific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requirements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included</a:t>
            </a:r>
            <a:r>
              <a:rPr lang="pl-PL" sz="2400" dirty="0" smtClean="0">
                <a:latin typeface="Calibri" panose="020F0502020204030204" pitchFamily="34" charset="0"/>
              </a:rPr>
              <a:t> in the </a:t>
            </a:r>
            <a:r>
              <a:rPr lang="pl-PL" sz="2400" dirty="0" err="1" smtClean="0">
                <a:latin typeface="Calibri" panose="020F0502020204030204" pitchFamily="34" charset="0"/>
              </a:rPr>
              <a:t>text</a:t>
            </a:r>
            <a:r>
              <a:rPr lang="pl-PL" sz="2400" dirty="0" smtClean="0">
                <a:latin typeface="Calibri" panose="020F0502020204030204" pitchFamily="34" charset="0"/>
              </a:rPr>
              <a:t> of the </a:t>
            </a:r>
            <a:r>
              <a:rPr lang="pl-PL" sz="2400" dirty="0" err="1" smtClean="0">
                <a:latin typeface="Calibri" panose="020F0502020204030204" pitchFamily="34" charset="0"/>
              </a:rPr>
              <a:t>contracts</a:t>
            </a:r>
            <a:endParaRPr lang="pl-PL" sz="2400" dirty="0" smtClean="0">
              <a:latin typeface="Calibri" panose="020F0502020204030204" pitchFamily="34" charset="0"/>
            </a:endParaRPr>
          </a:p>
          <a:p>
            <a:pPr>
              <a:defRPr/>
            </a:pPr>
            <a:endParaRPr lang="pl-PL" sz="1800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pl-PL" sz="2400" dirty="0" err="1" smtClean="0">
                <a:latin typeface="Calibri" panose="020F0502020204030204" pitchFamily="34" charset="0"/>
              </a:rPr>
              <a:t>Fleet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belongs</a:t>
            </a:r>
            <a:r>
              <a:rPr lang="pl-PL" sz="2400" dirty="0" smtClean="0">
                <a:latin typeface="Calibri" panose="020F0502020204030204" pitchFamily="34" charset="0"/>
              </a:rPr>
              <a:t> to the operator </a:t>
            </a:r>
          </a:p>
          <a:p>
            <a:pPr marL="0" indent="0">
              <a:buNone/>
              <a:defRPr/>
            </a:pPr>
            <a:endParaRPr lang="pl-PL" sz="1800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pl-PL" sz="2400" dirty="0" err="1" smtClean="0">
                <a:latin typeface="Calibri" panose="020F0502020204030204" pitchFamily="34" charset="0"/>
              </a:rPr>
              <a:t>Contracts</a:t>
            </a:r>
            <a:r>
              <a:rPr lang="pl-PL" sz="2400" dirty="0" smtClean="0">
                <a:latin typeface="Calibri" panose="020F0502020204030204" pitchFamily="34" charset="0"/>
              </a:rPr>
              <a:t>  </a:t>
            </a:r>
            <a:r>
              <a:rPr lang="pl-PL" sz="2400" dirty="0" err="1" smtClean="0">
                <a:latin typeface="Calibri" panose="020F0502020204030204" pitchFamily="34" charset="0"/>
              </a:rPr>
              <a:t>are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similar</a:t>
            </a:r>
            <a:r>
              <a:rPr lang="pl-PL" sz="2400" dirty="0" smtClean="0">
                <a:latin typeface="Calibri" panose="020F0502020204030204" pitchFamily="34" charset="0"/>
              </a:rPr>
              <a:t> to </a:t>
            </a:r>
            <a:r>
              <a:rPr lang="pl-PL" sz="2400" dirty="0" err="1" smtClean="0">
                <a:latin typeface="Calibri" panose="020F0502020204030204" pitchFamily="34" charset="0"/>
              </a:rPr>
              <a:t>those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signed</a:t>
            </a:r>
            <a:r>
              <a:rPr lang="pl-PL" sz="2400" dirty="0" smtClean="0">
                <a:latin typeface="Calibri" panose="020F0502020204030204" pitchFamily="34" charset="0"/>
              </a:rPr>
              <a:t> with </a:t>
            </a:r>
            <a:r>
              <a:rPr lang="pl-PL" sz="2400" dirty="0" err="1" smtClean="0">
                <a:latin typeface="Calibri" panose="020F0502020204030204" pitchFamily="34" charset="0"/>
              </a:rPr>
              <a:t>private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operators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e.g</a:t>
            </a:r>
            <a:r>
              <a:rPr lang="pl-PL" sz="2400" dirty="0" smtClean="0">
                <a:latin typeface="Calibri" panose="020F0502020204030204" pitchFamily="34" charset="0"/>
              </a:rPr>
              <a:t>.:</a:t>
            </a:r>
          </a:p>
          <a:p>
            <a:pPr marL="0" indent="0">
              <a:buNone/>
              <a:defRPr/>
            </a:pPr>
            <a:r>
              <a:rPr lang="pl-PL" sz="2400" dirty="0">
                <a:latin typeface="Calibri" panose="020F0502020204030204" pitchFamily="34" charset="0"/>
              </a:rPr>
              <a:t> </a:t>
            </a:r>
            <a:r>
              <a:rPr lang="pl-PL" sz="2400" dirty="0" smtClean="0">
                <a:latin typeface="Calibri" panose="020F0502020204030204" pitchFamily="34" charset="0"/>
              </a:rPr>
              <a:t>      -   </a:t>
            </a:r>
            <a:r>
              <a:rPr lang="pl-PL" sz="2000" dirty="0" err="1" smtClean="0">
                <a:latin typeface="Calibri" panose="020F0502020204030204" pitchFamily="34" charset="0"/>
              </a:rPr>
              <a:t>gross-cost</a:t>
            </a:r>
            <a:r>
              <a:rPr lang="pl-PL" sz="2000" dirty="0" smtClean="0">
                <a:latin typeface="Calibri" panose="020F0502020204030204" pitchFamily="34" charset="0"/>
              </a:rPr>
              <a:t> </a:t>
            </a:r>
            <a:r>
              <a:rPr lang="pl-PL" sz="2000" dirty="0" err="1" smtClean="0">
                <a:latin typeface="Calibri" panose="020F0502020204030204" pitchFamily="34" charset="0"/>
              </a:rPr>
              <a:t>contract</a:t>
            </a:r>
            <a:endParaRPr lang="pl-PL" sz="2000" dirty="0" smtClean="0">
              <a:latin typeface="Calibri" panose="020F0502020204030204" pitchFamily="34" charset="0"/>
            </a:endParaRPr>
          </a:p>
          <a:p>
            <a:pPr lvl="1">
              <a:defRPr/>
            </a:pPr>
            <a:r>
              <a:rPr lang="pl-PL" sz="2000" dirty="0" err="1" smtClean="0">
                <a:latin typeface="Calibri" panose="020F0502020204030204" pitchFamily="34" charset="0"/>
              </a:rPr>
              <a:t>Fixed</a:t>
            </a:r>
            <a:r>
              <a:rPr lang="pl-PL" sz="2000" dirty="0" smtClean="0">
                <a:latin typeface="Calibri" panose="020F0502020204030204" pitchFamily="34" charset="0"/>
              </a:rPr>
              <a:t> </a:t>
            </a:r>
            <a:r>
              <a:rPr lang="pl-PL" sz="2000" dirty="0" err="1" smtClean="0">
                <a:latin typeface="Calibri" panose="020F0502020204030204" pitchFamily="34" charset="0"/>
              </a:rPr>
              <a:t>amount</a:t>
            </a:r>
            <a:r>
              <a:rPr lang="pl-PL" sz="2000" dirty="0" smtClean="0">
                <a:latin typeface="Calibri" panose="020F0502020204030204" pitchFamily="34" charset="0"/>
              </a:rPr>
              <a:t> of </a:t>
            </a:r>
            <a:r>
              <a:rPr lang="pl-PL" sz="2000" dirty="0" err="1" smtClean="0">
                <a:latin typeface="Calibri" panose="020F0502020204030204" pitchFamily="34" charset="0"/>
              </a:rPr>
              <a:t>vehicle-kilometers</a:t>
            </a:r>
            <a:r>
              <a:rPr lang="pl-PL" sz="2000" dirty="0" smtClean="0">
                <a:latin typeface="Calibri" panose="020F0502020204030204" pitchFamily="34" charset="0"/>
              </a:rPr>
              <a:t> </a:t>
            </a:r>
          </a:p>
          <a:p>
            <a:pPr marL="0" indent="0">
              <a:buNone/>
              <a:defRPr/>
            </a:pPr>
            <a:r>
              <a:rPr lang="pl-PL" sz="2400" dirty="0">
                <a:latin typeface="Calibri" panose="020F0502020204030204" pitchFamily="34" charset="0"/>
              </a:rPr>
              <a:t> </a:t>
            </a:r>
            <a:r>
              <a:rPr lang="pl-PL" sz="2400" dirty="0" smtClean="0">
                <a:latin typeface="Calibri" panose="020F0502020204030204" pitchFamily="34" charset="0"/>
              </a:rPr>
              <a:t>      -   </a:t>
            </a:r>
            <a:r>
              <a:rPr lang="pl-PL" sz="2000" dirty="0" err="1">
                <a:latin typeface="Calibri" panose="020F0502020204030204" pitchFamily="34" charset="0"/>
              </a:rPr>
              <a:t>requirements</a:t>
            </a:r>
            <a:r>
              <a:rPr lang="pl-PL" sz="2000" dirty="0">
                <a:latin typeface="Calibri" panose="020F0502020204030204" pitchFamily="34" charset="0"/>
              </a:rPr>
              <a:t> </a:t>
            </a:r>
            <a:r>
              <a:rPr lang="pl-PL" sz="2000" dirty="0" smtClean="0">
                <a:latin typeface="Calibri" panose="020F0502020204030204" pitchFamily="34" charset="0"/>
              </a:rPr>
              <a:t>and </a:t>
            </a:r>
            <a:r>
              <a:rPr lang="pl-PL" sz="2000" dirty="0" err="1" smtClean="0">
                <a:latin typeface="Calibri" panose="020F0502020204030204" pitchFamily="34" charset="0"/>
              </a:rPr>
              <a:t>penalties</a:t>
            </a:r>
            <a:endParaRPr lang="pl-PL" sz="2000" dirty="0" smtClean="0">
              <a:latin typeface="Calibri" panose="020F0502020204030204" pitchFamily="34" charset="0"/>
            </a:endParaRPr>
          </a:p>
          <a:p>
            <a:pPr marL="0" indent="0">
              <a:buNone/>
              <a:defRPr/>
            </a:pPr>
            <a:endParaRPr lang="pl-PL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98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50824" y="-100014"/>
            <a:ext cx="5257279" cy="121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altLang="pl-PL" sz="28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Performance </a:t>
            </a:r>
            <a:r>
              <a:rPr lang="pl-PL" altLang="pl-PL" sz="28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indicators</a:t>
            </a:r>
            <a:r>
              <a:rPr lang="pl-PL" altLang="pl-PL" sz="28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endParaRPr lang="pl-PL" altLang="pl-PL" sz="2000" kern="0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5" name="Symbol zastępczy zawartości 1"/>
          <p:cNvSpPr>
            <a:spLocks noGrp="1"/>
          </p:cNvSpPr>
          <p:nvPr>
            <p:ph idx="1"/>
          </p:nvPr>
        </p:nvSpPr>
        <p:spPr>
          <a:xfrm>
            <a:off x="400894" y="1117600"/>
            <a:ext cx="8362950" cy="5472607"/>
          </a:xfrm>
        </p:spPr>
        <p:txBody>
          <a:bodyPr/>
          <a:lstStyle/>
          <a:p>
            <a:pPr algn="just" eaLnBrk="1" hangingPunct="1">
              <a:spcBef>
                <a:spcPct val="25000"/>
              </a:spcBef>
            </a:pPr>
            <a:r>
              <a:rPr lang="pl-PL" altLang="pl-PL" sz="2300" dirty="0" err="1" smtClean="0">
                <a:latin typeface="Calibri" panose="020F0502020204030204" pitchFamily="34" charset="0"/>
              </a:rPr>
              <a:t>Punctuality</a:t>
            </a:r>
            <a:r>
              <a:rPr lang="pl-PL" altLang="pl-PL" sz="2300" dirty="0" smtClean="0">
                <a:latin typeface="Calibri" panose="020F0502020204030204" pitchFamily="34" charset="0"/>
              </a:rPr>
              <a:t> </a:t>
            </a:r>
          </a:p>
          <a:p>
            <a:pPr algn="just" eaLnBrk="1" hangingPunct="1">
              <a:spcBef>
                <a:spcPct val="25000"/>
              </a:spcBef>
            </a:pP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300" dirty="0" err="1" smtClean="0">
                <a:latin typeface="Calibri" panose="020F0502020204030204" pitchFamily="34" charset="0"/>
              </a:rPr>
              <a:t>Reliability</a:t>
            </a: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300" dirty="0" smtClean="0">
                <a:latin typeface="Calibri" panose="020F0502020204030204" pitchFamily="34" charset="0"/>
              </a:rPr>
              <a:t>Comfort of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travel</a:t>
            </a: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300" dirty="0" err="1" smtClean="0">
                <a:latin typeface="Calibri" panose="020F0502020204030204" pitchFamily="34" charset="0"/>
              </a:rPr>
              <a:t>Passenger</a:t>
            </a:r>
            <a:r>
              <a:rPr lang="pl-PL" altLang="pl-PL" sz="2300" dirty="0" smtClean="0">
                <a:latin typeface="Calibri" panose="020F0502020204030204" pitchFamily="34" charset="0"/>
              </a:rPr>
              <a:t>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information</a:t>
            </a: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300" dirty="0" smtClean="0">
                <a:latin typeface="Calibri" panose="020F0502020204030204" pitchFamily="34" charset="0"/>
              </a:rPr>
              <a:t>Technical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standards</a:t>
            </a:r>
            <a:r>
              <a:rPr lang="pl-PL" altLang="pl-PL" sz="2300" dirty="0" smtClean="0">
                <a:latin typeface="Calibri" panose="020F0502020204030204" pitchFamily="34" charset="0"/>
              </a:rPr>
              <a:t> of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vehicles</a:t>
            </a: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en-US" altLang="pl-PL" sz="2300" dirty="0">
                <a:latin typeface="Calibri" panose="020F0502020204030204" pitchFamily="34" charset="0"/>
              </a:rPr>
              <a:t>Cooperation with ZTM traffic management</a:t>
            </a: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en-US" altLang="pl-PL" sz="20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en-US" altLang="pl-PL" sz="20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pl-PL" altLang="pl-PL" sz="20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68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Wykres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4379021"/>
              </p:ext>
            </p:extLst>
          </p:nvPr>
        </p:nvGraphicFramePr>
        <p:xfrm>
          <a:off x="2195736" y="1484784"/>
          <a:ext cx="7128792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Wykres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150425"/>
              </p:ext>
            </p:extLst>
          </p:nvPr>
        </p:nvGraphicFramePr>
        <p:xfrm>
          <a:off x="3059832" y="1412776"/>
          <a:ext cx="6001688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250824" y="-100013"/>
            <a:ext cx="5257279" cy="121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altLang="pl-PL" sz="2800" b="1" kern="0" dirty="0" err="1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P</a:t>
            </a:r>
            <a:r>
              <a:rPr lang="pl-PL" altLang="pl-PL" sz="28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enalties</a:t>
            </a:r>
            <a:endParaRPr lang="pl-PL" altLang="pl-PL" sz="2000" kern="0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9" name="Symbol zastępczy zawartości 1"/>
          <p:cNvSpPr>
            <a:spLocks noGrp="1"/>
          </p:cNvSpPr>
          <p:nvPr>
            <p:ph idx="1"/>
          </p:nvPr>
        </p:nvSpPr>
        <p:spPr>
          <a:xfrm>
            <a:off x="400894" y="1117600"/>
            <a:ext cx="8362950" cy="5472607"/>
          </a:xfrm>
        </p:spPr>
        <p:txBody>
          <a:bodyPr/>
          <a:lstStyle/>
          <a:p>
            <a:pPr marL="0" indent="0" algn="just" eaLnBrk="1" hangingPunct="1">
              <a:spcBef>
                <a:spcPct val="25000"/>
              </a:spcBef>
              <a:buNone/>
            </a:pPr>
            <a:r>
              <a:rPr lang="pl-PL" altLang="pl-PL" sz="2300" dirty="0" err="1" smtClean="0">
                <a:latin typeface="Calibri" panose="020F0502020204030204" pitchFamily="34" charset="0"/>
              </a:rPr>
              <a:t>Examples</a:t>
            </a:r>
            <a:r>
              <a:rPr lang="pl-PL" altLang="pl-PL" sz="2300" dirty="0" smtClean="0">
                <a:latin typeface="Calibri" panose="020F0502020204030204" pitchFamily="34" charset="0"/>
              </a:rPr>
              <a:t> from the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penalties</a:t>
            </a:r>
            <a:r>
              <a:rPr lang="pl-PL" altLang="pl-PL" sz="2300" dirty="0" smtClean="0">
                <a:latin typeface="Calibri" panose="020F0502020204030204" pitchFamily="34" charset="0"/>
              </a:rPr>
              <a:t>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catalogue</a:t>
            </a:r>
            <a:r>
              <a:rPr lang="pl-PL" altLang="pl-PL" sz="2300" dirty="0" smtClean="0">
                <a:latin typeface="Calibri" panose="020F0502020204030204" pitchFamily="34" charset="0"/>
              </a:rPr>
              <a:t>:</a:t>
            </a: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300" dirty="0" err="1" smtClean="0">
                <a:latin typeface="Calibri" panose="020F0502020204030204" pitchFamily="34" charset="0"/>
              </a:rPr>
              <a:t>Delay</a:t>
            </a:r>
            <a:r>
              <a:rPr lang="pl-PL" altLang="pl-PL" sz="2300" dirty="0" smtClean="0">
                <a:latin typeface="Calibri" panose="020F0502020204030204" pitchFamily="34" charset="0"/>
              </a:rPr>
              <a:t>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caused</a:t>
            </a:r>
            <a:r>
              <a:rPr lang="pl-PL" altLang="pl-PL" sz="2300" dirty="0" smtClean="0">
                <a:latin typeface="Calibri" panose="020F0502020204030204" pitchFamily="34" charset="0"/>
              </a:rPr>
              <a:t> by the operator</a:t>
            </a: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300" dirty="0" smtClean="0">
                <a:latin typeface="Calibri" panose="020F0502020204030204" pitchFamily="34" charset="0"/>
              </a:rPr>
              <a:t>Lack in the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passenger</a:t>
            </a:r>
            <a:r>
              <a:rPr lang="pl-PL" altLang="pl-PL" sz="2300" dirty="0" smtClean="0">
                <a:latin typeface="Calibri" panose="020F0502020204030204" pitchFamily="34" charset="0"/>
              </a:rPr>
              <a:t>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information</a:t>
            </a:r>
            <a:r>
              <a:rPr lang="pl-PL" altLang="pl-PL" sz="2300" dirty="0" smtClean="0">
                <a:latin typeface="Calibri" panose="020F0502020204030204" pitchFamily="34" charset="0"/>
              </a:rPr>
              <a:t> system</a:t>
            </a: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300" dirty="0" smtClean="0">
                <a:latin typeface="Calibri" panose="020F0502020204030204" pitchFamily="34" charset="0"/>
              </a:rPr>
              <a:t>Lack in the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esthetics</a:t>
            </a:r>
            <a:r>
              <a:rPr lang="pl-PL" altLang="pl-PL" sz="2300" dirty="0" smtClean="0">
                <a:latin typeface="Calibri" panose="020F0502020204030204" pitchFamily="34" charset="0"/>
              </a:rPr>
              <a:t> of the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vehicle</a:t>
            </a:r>
            <a:r>
              <a:rPr lang="pl-PL" altLang="pl-PL" sz="2300" dirty="0" smtClean="0">
                <a:latin typeface="Calibri" panose="020F0502020204030204" pitchFamily="34" charset="0"/>
              </a:rPr>
              <a:t> (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dirty</a:t>
            </a:r>
            <a:r>
              <a:rPr lang="pl-PL" altLang="pl-PL" sz="2300" dirty="0" smtClean="0">
                <a:latin typeface="Calibri" panose="020F0502020204030204" pitchFamily="34" charset="0"/>
              </a:rPr>
              <a:t>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seats</a:t>
            </a:r>
            <a:r>
              <a:rPr lang="pl-PL" altLang="pl-PL" sz="2300" dirty="0" smtClean="0">
                <a:latin typeface="Calibri" panose="020F0502020204030204" pitchFamily="34" charset="0"/>
              </a:rPr>
              <a:t>,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windows</a:t>
            </a:r>
            <a:r>
              <a:rPr lang="pl-PL" altLang="pl-PL" sz="2300" dirty="0" smtClean="0">
                <a:latin typeface="Calibri" panose="020F0502020204030204" pitchFamily="34" charset="0"/>
              </a:rPr>
              <a:t>…)</a:t>
            </a: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300" dirty="0" smtClean="0">
                <a:latin typeface="Calibri" panose="020F0502020204030204" pitchFamily="34" charset="0"/>
              </a:rPr>
              <a:t>Technical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irregularities</a:t>
            </a:r>
            <a:r>
              <a:rPr lang="pl-PL" altLang="pl-PL" sz="2300" dirty="0" smtClean="0">
                <a:latin typeface="Calibri" panose="020F0502020204030204" pitchFamily="34" charset="0"/>
              </a:rPr>
              <a:t> –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validators</a:t>
            </a:r>
            <a:r>
              <a:rPr lang="pl-PL" altLang="pl-PL" sz="2300" dirty="0" smtClean="0">
                <a:latin typeface="Calibri" panose="020F0502020204030204" pitchFamily="34" charset="0"/>
              </a:rPr>
              <a:t>,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door</a:t>
            </a:r>
            <a:r>
              <a:rPr lang="pl-PL" altLang="pl-PL" sz="2300" dirty="0">
                <a:latin typeface="Calibri" panose="020F0502020204030204" pitchFamily="34" charset="0"/>
              </a:rPr>
              <a:t>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opening</a:t>
            </a:r>
            <a:r>
              <a:rPr lang="pl-PL" altLang="pl-PL" sz="2300" dirty="0" smtClean="0">
                <a:latin typeface="Calibri" panose="020F0502020204030204" pitchFamily="34" charset="0"/>
              </a:rPr>
              <a:t>,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air-conditionig</a:t>
            </a: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300" dirty="0" err="1" smtClean="0">
                <a:latin typeface="Calibri" panose="020F0502020204030204" pitchFamily="34" charset="0"/>
              </a:rPr>
              <a:t>Incorrect</a:t>
            </a:r>
            <a:r>
              <a:rPr lang="pl-PL" altLang="pl-PL" sz="2300" dirty="0" smtClean="0">
                <a:latin typeface="Calibri" panose="020F0502020204030204" pitchFamily="34" charset="0"/>
              </a:rPr>
              <a:t>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outfit</a:t>
            </a:r>
            <a:r>
              <a:rPr lang="pl-PL" altLang="pl-PL" sz="2300" dirty="0" smtClean="0">
                <a:latin typeface="Calibri" panose="020F0502020204030204" pitchFamily="34" charset="0"/>
              </a:rPr>
              <a:t> of the driver</a:t>
            </a: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300" dirty="0" smtClean="0">
                <a:latin typeface="Calibri" panose="020F0502020204030204" pitchFamily="34" charset="0"/>
              </a:rPr>
              <a:t>Smoking in the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vehicle</a:t>
            </a: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300" dirty="0" err="1" smtClean="0">
                <a:latin typeface="Calibri" panose="020F0502020204030204" pitchFamily="34" charset="0"/>
              </a:rPr>
              <a:t>Usage</a:t>
            </a:r>
            <a:r>
              <a:rPr lang="pl-PL" altLang="pl-PL" sz="2300" dirty="0" smtClean="0">
                <a:latin typeface="Calibri" panose="020F0502020204030204" pitchFamily="34" charset="0"/>
              </a:rPr>
              <a:t> of the mobile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phone</a:t>
            </a: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300" dirty="0" smtClean="0">
                <a:latin typeface="Calibri" panose="020F0502020204030204" pitchFamily="34" charset="0"/>
              </a:rPr>
              <a:t>Lack of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essential</a:t>
            </a:r>
            <a:r>
              <a:rPr lang="pl-PL" altLang="pl-PL" sz="2300" dirty="0" smtClean="0">
                <a:latin typeface="Calibri" panose="020F0502020204030204" pitchFamily="34" charset="0"/>
              </a:rPr>
              <a:t>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documents</a:t>
            </a: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300" dirty="0" smtClean="0">
                <a:latin typeface="Calibri" panose="020F0502020204030204" pitchFamily="34" charset="0"/>
              </a:rPr>
              <a:t>And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many</a:t>
            </a:r>
            <a:r>
              <a:rPr lang="pl-PL" altLang="pl-PL" sz="2300" dirty="0" smtClean="0">
                <a:latin typeface="Calibri" panose="020F0502020204030204" pitchFamily="34" charset="0"/>
              </a:rPr>
              <a:t>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others</a:t>
            </a:r>
            <a:r>
              <a:rPr lang="pl-PL" altLang="pl-PL" sz="2300" dirty="0" smtClean="0">
                <a:latin typeface="Calibri" panose="020F0502020204030204" pitchFamily="34" charset="0"/>
              </a:rPr>
              <a:t>….</a:t>
            </a:r>
          </a:p>
          <a:p>
            <a:pPr algn="just" eaLnBrk="1" hangingPunct="1">
              <a:spcBef>
                <a:spcPct val="25000"/>
              </a:spcBef>
            </a:pP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en-US" altLang="pl-PL" sz="20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en-US" altLang="pl-PL" sz="20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pl-PL" altLang="pl-PL" sz="20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21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zawartośc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pl-PL" sz="2400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pl-PL" sz="2400" dirty="0" err="1" smtClean="0">
                <a:latin typeface="Calibri" panose="020F0502020204030204" pitchFamily="34" charset="0"/>
              </a:rPr>
              <a:t>Costs</a:t>
            </a:r>
            <a:r>
              <a:rPr lang="pl-PL" sz="2400" dirty="0" smtClean="0">
                <a:latin typeface="Calibri" panose="020F0502020204030204" pitchFamily="34" charset="0"/>
              </a:rPr>
              <a:t> of </a:t>
            </a:r>
            <a:r>
              <a:rPr lang="pl-PL" sz="2400" dirty="0" err="1" smtClean="0">
                <a:latin typeface="Calibri" panose="020F0502020204030204" pitchFamily="34" charset="0"/>
              </a:rPr>
              <a:t>investments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are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included</a:t>
            </a:r>
            <a:r>
              <a:rPr lang="pl-PL" sz="2400" dirty="0" smtClean="0">
                <a:latin typeface="Calibri" panose="020F0502020204030204" pitchFamily="34" charset="0"/>
              </a:rPr>
              <a:t> in the </a:t>
            </a:r>
            <a:r>
              <a:rPr lang="pl-PL" sz="2400" dirty="0" err="1" smtClean="0">
                <a:latin typeface="Calibri" panose="020F0502020204030204" pitchFamily="34" charset="0"/>
              </a:rPr>
              <a:t>compensation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level</a:t>
            </a:r>
            <a:endParaRPr lang="pl-PL" sz="2400" dirty="0" smtClean="0">
              <a:latin typeface="Calibri" panose="020F0502020204030204" pitchFamily="34" charset="0"/>
            </a:endParaRPr>
          </a:p>
          <a:p>
            <a:pPr>
              <a:defRPr/>
            </a:pPr>
            <a:endParaRPr lang="pl-PL" sz="2400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pl-PL" sz="2400" dirty="0" err="1" smtClean="0">
                <a:latin typeface="Calibri" panose="020F0502020204030204" pitchFamily="34" charset="0"/>
              </a:rPr>
              <a:t>Municipal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companies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are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allowed</a:t>
            </a:r>
            <a:r>
              <a:rPr lang="pl-PL" sz="2400" dirty="0" smtClean="0">
                <a:latin typeface="Calibri" panose="020F0502020204030204" pitchFamily="34" charset="0"/>
              </a:rPr>
              <a:t> to </a:t>
            </a:r>
            <a:r>
              <a:rPr lang="pl-PL" sz="2400" dirty="0" err="1" smtClean="0">
                <a:latin typeface="Calibri" panose="020F0502020204030204" pitchFamily="34" charset="0"/>
              </a:rPr>
              <a:t>apply</a:t>
            </a:r>
            <a:r>
              <a:rPr lang="pl-PL" sz="2400" dirty="0" smtClean="0">
                <a:latin typeface="Calibri" panose="020F0502020204030204" pitchFamily="34" charset="0"/>
              </a:rPr>
              <a:t> for EU </a:t>
            </a:r>
            <a:r>
              <a:rPr lang="pl-PL" sz="2400" dirty="0" err="1" smtClean="0">
                <a:latin typeface="Calibri" panose="020F0502020204030204" pitchFamily="34" charset="0"/>
              </a:rPr>
              <a:t>financing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</a:p>
          <a:p>
            <a:pPr>
              <a:defRPr/>
            </a:pPr>
            <a:endParaRPr lang="pl-PL" sz="2400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pl-PL" sz="2400" dirty="0" smtClean="0">
                <a:latin typeface="Calibri" panose="020F0502020204030204" pitchFamily="34" charset="0"/>
              </a:rPr>
              <a:t>EU </a:t>
            </a:r>
            <a:r>
              <a:rPr lang="pl-PL" sz="2400" dirty="0" err="1" smtClean="0">
                <a:latin typeface="Calibri" panose="020F0502020204030204" pitchFamily="34" charset="0"/>
              </a:rPr>
              <a:t>funds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have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an</a:t>
            </a:r>
            <a:r>
              <a:rPr lang="pl-PL" sz="2400" dirty="0" smtClean="0">
                <a:latin typeface="Calibri" panose="020F0502020204030204" pitchFamily="34" charset="0"/>
              </a:rPr>
              <a:t> influence on the </a:t>
            </a:r>
            <a:r>
              <a:rPr lang="pl-PL" sz="2400" dirty="0" err="1" smtClean="0">
                <a:latin typeface="Calibri" panose="020F0502020204030204" pitchFamily="34" charset="0"/>
              </a:rPr>
              <a:t>compensation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level</a:t>
            </a:r>
            <a:r>
              <a:rPr lang="pl-PL" sz="2400" dirty="0" smtClean="0">
                <a:latin typeface="Calibri" panose="020F0502020204030204" pitchFamily="34" charset="0"/>
              </a:rPr>
              <a:t> (</a:t>
            </a:r>
            <a:r>
              <a:rPr lang="pl-PL" sz="2400" u="sng" dirty="0" err="1" smtClean="0">
                <a:latin typeface="Calibri" panose="020F0502020204030204" pitchFamily="34" charset="0"/>
              </a:rPr>
              <a:t>annual</a:t>
            </a:r>
            <a:r>
              <a:rPr lang="pl-PL" sz="2400" u="sng" dirty="0" smtClean="0">
                <a:latin typeface="Calibri" panose="020F0502020204030204" pitchFamily="34" charset="0"/>
              </a:rPr>
              <a:t> </a:t>
            </a:r>
            <a:r>
              <a:rPr lang="pl-PL" sz="2400" u="sng" dirty="0" err="1" smtClean="0">
                <a:latin typeface="Calibri" panose="020F0502020204030204" pitchFamily="34" charset="0"/>
              </a:rPr>
              <a:t>review</a:t>
            </a:r>
            <a:r>
              <a:rPr lang="pl-PL" sz="2400" u="sng" dirty="0" smtClean="0">
                <a:latin typeface="Calibri" panose="020F0502020204030204" pitchFamily="34" charset="0"/>
              </a:rPr>
              <a:t> of the </a:t>
            </a:r>
            <a:r>
              <a:rPr lang="pl-PL" sz="2400" u="sng" dirty="0" err="1" smtClean="0">
                <a:latin typeface="Calibri" panose="020F0502020204030204" pitchFamily="34" charset="0"/>
              </a:rPr>
              <a:t>compenstion</a:t>
            </a:r>
            <a:r>
              <a:rPr lang="pl-PL" sz="2400" u="sng" dirty="0" smtClean="0">
                <a:latin typeface="Calibri" panose="020F0502020204030204" pitchFamily="34" charset="0"/>
              </a:rPr>
              <a:t> </a:t>
            </a:r>
            <a:r>
              <a:rPr lang="pl-PL" sz="2400" u="sng" dirty="0" err="1" smtClean="0">
                <a:latin typeface="Calibri" panose="020F0502020204030204" pitchFamily="34" charset="0"/>
              </a:rPr>
              <a:t>rate</a:t>
            </a:r>
            <a:r>
              <a:rPr lang="pl-PL" sz="2400" dirty="0" smtClean="0">
                <a:latin typeface="Calibri" panose="020F0502020204030204" pitchFamily="34" charset="0"/>
              </a:rPr>
              <a:t>) </a:t>
            </a:r>
          </a:p>
          <a:p>
            <a:pPr>
              <a:defRPr/>
            </a:pPr>
            <a:endParaRPr lang="pl-PL" sz="2400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pl-PL" sz="2400" dirty="0" err="1" smtClean="0">
                <a:latin typeface="Calibri" panose="020F0502020204030204" pitchFamily="34" charset="0"/>
              </a:rPr>
              <a:t>Operators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are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allowed</a:t>
            </a:r>
            <a:r>
              <a:rPr lang="pl-PL" sz="2400" dirty="0" smtClean="0">
                <a:latin typeface="Calibri" panose="020F0502020204030204" pitchFamily="34" charset="0"/>
              </a:rPr>
              <a:t> to </a:t>
            </a:r>
            <a:r>
              <a:rPr lang="pl-PL" sz="2400" dirty="0" err="1" smtClean="0">
                <a:latin typeface="Calibri" panose="020F0502020204030204" pitchFamily="34" charset="0"/>
              </a:rPr>
              <a:t>take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loans</a:t>
            </a:r>
            <a:r>
              <a:rPr lang="pl-PL" sz="2400" dirty="0" smtClean="0">
                <a:latin typeface="Calibri" panose="020F0502020204030204" pitchFamily="34" charset="0"/>
              </a:rPr>
              <a:t> for the </a:t>
            </a:r>
            <a:r>
              <a:rPr lang="pl-PL" sz="2400" dirty="0" err="1" smtClean="0">
                <a:latin typeface="Calibri" panose="020F0502020204030204" pitchFamily="34" charset="0"/>
              </a:rPr>
              <a:t>investments</a:t>
            </a:r>
            <a:endParaRPr lang="pl-PL" sz="2400" dirty="0" smtClean="0">
              <a:latin typeface="Calibri" panose="020F0502020204030204" pitchFamily="34" charset="0"/>
            </a:endParaRPr>
          </a:p>
          <a:p>
            <a:pPr>
              <a:defRPr/>
            </a:pPr>
            <a:endParaRPr lang="pl-PL" sz="2400" dirty="0">
              <a:latin typeface="Calibri" panose="020F0502020204030204" pitchFamily="34" charset="0"/>
            </a:endParaRPr>
          </a:p>
          <a:p>
            <a:pPr>
              <a:defRPr/>
            </a:pPr>
            <a:endParaRPr lang="pl-PL" sz="2400" dirty="0">
              <a:latin typeface="Calibri" panose="020F0502020204030204" pitchFamily="34" charset="0"/>
            </a:endParaRPr>
          </a:p>
          <a:p>
            <a:pPr marL="0" indent="0">
              <a:buNone/>
              <a:defRPr/>
            </a:pPr>
            <a:endParaRPr lang="pl-PL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68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196975"/>
            <a:ext cx="8362950" cy="4929188"/>
          </a:xfrm>
        </p:spPr>
        <p:txBody>
          <a:bodyPr/>
          <a:lstStyle/>
          <a:p>
            <a:pPr>
              <a:defRPr/>
            </a:pPr>
            <a:r>
              <a:rPr lang="pl-PL" sz="2400" dirty="0" err="1" smtClean="0">
                <a:latin typeface="Calibri" panose="020F0502020204030204" pitchFamily="34" charset="0"/>
              </a:rPr>
              <a:t>Contract</a:t>
            </a:r>
            <a:r>
              <a:rPr lang="pl-PL" sz="2400" dirty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between</a:t>
            </a:r>
            <a:r>
              <a:rPr lang="pl-PL" sz="2400" dirty="0" smtClean="0">
                <a:latin typeface="Calibri" panose="020F0502020204030204" pitchFamily="34" charset="0"/>
              </a:rPr>
              <a:t> the City, operator (</a:t>
            </a:r>
            <a:r>
              <a:rPr lang="pl-PL" sz="2400" dirty="0" err="1" smtClean="0">
                <a:latin typeface="Calibri" panose="020F0502020204030204" pitchFamily="34" charset="0"/>
              </a:rPr>
              <a:t>borrower</a:t>
            </a:r>
            <a:r>
              <a:rPr lang="pl-PL" sz="2400" dirty="0" smtClean="0">
                <a:latin typeface="Calibri" panose="020F0502020204030204" pitchFamily="34" charset="0"/>
              </a:rPr>
              <a:t>) and </a:t>
            </a:r>
            <a:r>
              <a:rPr lang="pl-PL" sz="2400" dirty="0" err="1" smtClean="0">
                <a:latin typeface="Calibri" panose="020F0502020204030204" pitchFamily="34" charset="0"/>
              </a:rPr>
              <a:t>finance</a:t>
            </a:r>
            <a:r>
              <a:rPr lang="pl-PL" sz="2400" dirty="0" smtClean="0">
                <a:latin typeface="Calibri" panose="020F0502020204030204" pitchFamily="34" charset="0"/>
              </a:rPr>
              <a:t> party (</a:t>
            </a:r>
            <a:r>
              <a:rPr lang="pl-PL" sz="2400" dirty="0" err="1" smtClean="0">
                <a:latin typeface="Calibri" panose="020F0502020204030204" pitchFamily="34" charset="0"/>
              </a:rPr>
              <a:t>e.g</a:t>
            </a:r>
            <a:r>
              <a:rPr lang="pl-PL" sz="2400" dirty="0" smtClean="0">
                <a:latin typeface="Calibri" panose="020F0502020204030204" pitchFamily="34" charset="0"/>
              </a:rPr>
              <a:t>. EIB)</a:t>
            </a:r>
          </a:p>
          <a:p>
            <a:pPr>
              <a:defRPr/>
            </a:pPr>
            <a:endParaRPr lang="pl-PL" sz="2400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pl-PL" sz="2400" dirty="0" err="1" smtClean="0">
                <a:latin typeface="Calibri" panose="020F0502020204030204" pitchFamily="34" charset="0"/>
              </a:rPr>
              <a:t>Defines</a:t>
            </a:r>
            <a:r>
              <a:rPr lang="pl-PL" sz="2400" dirty="0" smtClean="0">
                <a:latin typeface="Calibri" panose="020F0502020204030204" pitchFamily="34" charset="0"/>
              </a:rPr>
              <a:t> the </a:t>
            </a:r>
            <a:r>
              <a:rPr lang="pl-PL" sz="2400" dirty="0" err="1" smtClean="0">
                <a:latin typeface="Calibri" panose="020F0502020204030204" pitchFamily="34" charset="0"/>
              </a:rPr>
              <a:t>rules</a:t>
            </a:r>
            <a:r>
              <a:rPr lang="pl-PL" sz="2400" dirty="0" smtClean="0">
                <a:latin typeface="Calibri" panose="020F0502020204030204" pitchFamily="34" charset="0"/>
              </a:rPr>
              <a:t> and </a:t>
            </a:r>
            <a:r>
              <a:rPr lang="pl-PL" sz="2400" dirty="0" err="1" smtClean="0">
                <a:latin typeface="Calibri" panose="020F0502020204030204" pitchFamily="34" charset="0"/>
              </a:rPr>
              <a:t>circumstances</a:t>
            </a:r>
            <a:r>
              <a:rPr lang="pl-PL" sz="2400" dirty="0" smtClean="0">
                <a:latin typeface="Calibri" panose="020F0502020204030204" pitchFamily="34" charset="0"/>
              </a:rPr>
              <a:t> of the </a:t>
            </a:r>
            <a:r>
              <a:rPr lang="pl-PL" sz="2400" dirty="0" err="1" smtClean="0">
                <a:latin typeface="Calibri" panose="020F0502020204030204" pitchFamily="34" charset="0"/>
              </a:rPr>
              <a:t>support</a:t>
            </a:r>
            <a:r>
              <a:rPr lang="pl-PL" sz="2400" dirty="0" smtClean="0">
                <a:latin typeface="Calibri" panose="020F0502020204030204" pitchFamily="34" charset="0"/>
              </a:rPr>
              <a:t> of the City </a:t>
            </a:r>
            <a:r>
              <a:rPr lang="pl-PL" sz="2400" dirty="0" err="1" smtClean="0">
                <a:latin typeface="Calibri" panose="020F0502020204030204" pitchFamily="34" charset="0"/>
              </a:rPr>
              <a:t>given</a:t>
            </a:r>
            <a:r>
              <a:rPr lang="pl-PL" sz="2400" dirty="0" smtClean="0">
                <a:latin typeface="Calibri" panose="020F0502020204030204" pitchFamily="34" charset="0"/>
              </a:rPr>
              <a:t> to the operator</a:t>
            </a:r>
          </a:p>
          <a:p>
            <a:pPr>
              <a:defRPr/>
            </a:pPr>
            <a:endParaRPr lang="pl-PL" sz="2400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pl-PL" sz="2400" dirty="0" err="1" smtClean="0">
                <a:latin typeface="Calibri" panose="020F0502020204030204" pitchFamily="34" charset="0"/>
              </a:rPr>
              <a:t>Defines</a:t>
            </a:r>
            <a:r>
              <a:rPr lang="pl-PL" sz="2400" dirty="0" smtClean="0">
                <a:latin typeface="Calibri" panose="020F0502020204030204" pitchFamily="34" charset="0"/>
              </a:rPr>
              <a:t> the </a:t>
            </a:r>
            <a:r>
              <a:rPr lang="pl-PL" sz="2400" dirty="0" err="1" smtClean="0">
                <a:latin typeface="Calibri" panose="020F0502020204030204" pitchFamily="34" charset="0"/>
              </a:rPr>
              <a:t>investments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programme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</a:p>
          <a:p>
            <a:pPr>
              <a:defRPr/>
            </a:pPr>
            <a:endParaRPr lang="pl-PL" sz="2400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pl-PL" sz="2400" dirty="0" err="1" smtClean="0">
                <a:latin typeface="Calibri" panose="020F0502020204030204" pitchFamily="34" charset="0"/>
              </a:rPr>
              <a:t>Puts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duties</a:t>
            </a:r>
            <a:r>
              <a:rPr lang="pl-PL" sz="2400" dirty="0" smtClean="0">
                <a:latin typeface="Calibri" panose="020F0502020204030204" pitchFamily="34" charset="0"/>
              </a:rPr>
              <a:t> on the City </a:t>
            </a:r>
          </a:p>
          <a:p>
            <a:pPr>
              <a:defRPr/>
            </a:pPr>
            <a:endParaRPr lang="pl-PL" sz="2400" dirty="0" smtClean="0">
              <a:latin typeface="Calibri" panose="020F0502020204030204" pitchFamily="34" charset="0"/>
            </a:endParaRPr>
          </a:p>
          <a:p>
            <a:pPr>
              <a:defRPr/>
            </a:pPr>
            <a:endParaRPr lang="pl-PL" sz="2400" dirty="0">
              <a:latin typeface="Calibri" panose="020F0502020204030204" pitchFamily="34" charset="0"/>
            </a:endParaRPr>
          </a:p>
          <a:p>
            <a:pPr>
              <a:defRPr/>
            </a:pPr>
            <a:endParaRPr lang="pl-PL" sz="2400" dirty="0" smtClean="0">
              <a:latin typeface="Calibri" panose="020F0502020204030204" pitchFamily="34" charset="0"/>
            </a:endParaRPr>
          </a:p>
          <a:p>
            <a:pPr>
              <a:defRPr/>
            </a:pPr>
            <a:endParaRPr lang="pl-PL" sz="2400" dirty="0">
              <a:latin typeface="Calibri" panose="020F0502020204030204" pitchFamily="34" charset="0"/>
            </a:endParaRPr>
          </a:p>
          <a:p>
            <a:pPr>
              <a:defRPr/>
            </a:pPr>
            <a:endParaRPr lang="pl-PL" sz="2000" dirty="0" smtClean="0">
              <a:latin typeface="Calibri" panose="020F0502020204030204" pitchFamily="34" charset="0"/>
            </a:endParaRPr>
          </a:p>
          <a:p>
            <a:pPr marL="0" indent="0">
              <a:buNone/>
              <a:defRPr/>
            </a:pPr>
            <a:endParaRPr lang="pl-PL" sz="2000" dirty="0">
              <a:latin typeface="Calibri" panose="020F0502020204030204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6538" y="-100013"/>
            <a:ext cx="4572000" cy="121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altLang="pl-PL" sz="36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„</a:t>
            </a:r>
            <a:r>
              <a:rPr lang="pl-PL" altLang="pl-PL" sz="36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Support</a:t>
            </a:r>
            <a:r>
              <a:rPr lang="pl-PL" altLang="pl-PL" sz="36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pl-PL" altLang="pl-PL" sz="36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contract</a:t>
            </a:r>
            <a:r>
              <a:rPr lang="pl-PL" altLang="pl-PL" sz="36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”</a:t>
            </a:r>
            <a:endParaRPr lang="pl-PL" altLang="pl-PL" sz="2800" kern="0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998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196975"/>
            <a:ext cx="8362950" cy="4929188"/>
          </a:xfrm>
        </p:spPr>
        <p:txBody>
          <a:bodyPr/>
          <a:lstStyle/>
          <a:p>
            <a:pPr>
              <a:defRPr/>
            </a:pPr>
            <a:endParaRPr lang="pl-PL" sz="2400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pl-PL" sz="2400" dirty="0" smtClean="0">
                <a:latin typeface="Calibri" panose="020F0502020204030204" pitchFamily="34" charset="0"/>
              </a:rPr>
              <a:t>The City </a:t>
            </a:r>
            <a:r>
              <a:rPr lang="pl-PL" sz="2400" dirty="0" err="1" smtClean="0">
                <a:latin typeface="Calibri" panose="020F0502020204030204" pitchFamily="34" charset="0"/>
              </a:rPr>
              <a:t>is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obliged</a:t>
            </a:r>
            <a:r>
              <a:rPr lang="pl-PL" sz="2400" dirty="0" smtClean="0">
                <a:latin typeface="Calibri" panose="020F0502020204030204" pitchFamily="34" charset="0"/>
              </a:rPr>
              <a:t> to </a:t>
            </a:r>
            <a:r>
              <a:rPr lang="pl-PL" sz="2400" dirty="0" err="1" smtClean="0">
                <a:latin typeface="Calibri" panose="020F0502020204030204" pitchFamily="34" charset="0"/>
              </a:rPr>
              <a:t>support</a:t>
            </a:r>
            <a:r>
              <a:rPr lang="pl-PL" sz="2400" dirty="0" smtClean="0">
                <a:latin typeface="Calibri" panose="020F0502020204030204" pitchFamily="34" charset="0"/>
              </a:rPr>
              <a:t> the operator in </a:t>
            </a:r>
            <a:r>
              <a:rPr lang="pl-PL" sz="2400" dirty="0" err="1" smtClean="0">
                <a:latin typeface="Calibri" panose="020F0502020204030204" pitchFamily="34" charset="0"/>
              </a:rPr>
              <a:t>all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administrative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procedures</a:t>
            </a:r>
            <a:endParaRPr lang="pl-PL" sz="2400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pl-PL" sz="2400" dirty="0" smtClean="0">
                <a:latin typeface="Calibri" panose="020F0502020204030204" pitchFamily="34" charset="0"/>
              </a:rPr>
              <a:t>The City </a:t>
            </a:r>
            <a:r>
              <a:rPr lang="pl-PL" sz="2400" dirty="0" err="1" smtClean="0">
                <a:latin typeface="Calibri" panose="020F0502020204030204" pitchFamily="34" charset="0"/>
              </a:rPr>
              <a:t>has</a:t>
            </a:r>
            <a:r>
              <a:rPr lang="pl-PL" sz="2400" dirty="0" smtClean="0">
                <a:latin typeface="Calibri" panose="020F0502020204030204" pitchFamily="34" charset="0"/>
              </a:rPr>
              <a:t> to </a:t>
            </a:r>
            <a:r>
              <a:rPr lang="pl-PL" sz="2400" dirty="0" err="1" smtClean="0">
                <a:latin typeface="Calibri" panose="020F0502020204030204" pitchFamily="34" charset="0"/>
              </a:rPr>
              <a:t>keep</a:t>
            </a:r>
            <a:r>
              <a:rPr lang="pl-PL" sz="2400" dirty="0" smtClean="0">
                <a:latin typeface="Calibri" panose="020F0502020204030204" pitchFamily="34" charset="0"/>
              </a:rPr>
              <a:t> the </a:t>
            </a:r>
            <a:r>
              <a:rPr lang="pl-PL" sz="2400" dirty="0" err="1" smtClean="0">
                <a:latin typeface="Calibri" panose="020F0502020204030204" pitchFamily="34" charset="0"/>
              </a:rPr>
              <a:t>strong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position</a:t>
            </a:r>
            <a:r>
              <a:rPr lang="pl-PL" sz="2400" dirty="0" smtClean="0">
                <a:latin typeface="Calibri" panose="020F0502020204030204" pitchFamily="34" charset="0"/>
              </a:rPr>
              <a:t> of tram service in public transport system</a:t>
            </a:r>
          </a:p>
          <a:p>
            <a:pPr>
              <a:defRPr/>
            </a:pPr>
            <a:r>
              <a:rPr lang="pl-PL" sz="2400" dirty="0" smtClean="0">
                <a:latin typeface="Calibri" panose="020F0502020204030204" pitchFamily="34" charset="0"/>
              </a:rPr>
              <a:t>The City </a:t>
            </a:r>
            <a:r>
              <a:rPr lang="pl-PL" sz="2400" dirty="0" err="1" smtClean="0">
                <a:latin typeface="Calibri" panose="020F0502020204030204" pitchFamily="34" charset="0"/>
              </a:rPr>
              <a:t>cannot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establish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any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other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municipal</a:t>
            </a:r>
            <a:r>
              <a:rPr lang="pl-PL" sz="2400" dirty="0" smtClean="0">
                <a:latin typeface="Calibri" panose="020F0502020204030204" pitchFamily="34" charset="0"/>
              </a:rPr>
              <a:t> operator</a:t>
            </a:r>
          </a:p>
          <a:p>
            <a:pPr>
              <a:defRPr/>
            </a:pPr>
            <a:r>
              <a:rPr lang="pl-PL" sz="2400" dirty="0" smtClean="0">
                <a:latin typeface="Calibri" panose="020F0502020204030204" pitchFamily="34" charset="0"/>
              </a:rPr>
              <a:t>The City </a:t>
            </a:r>
            <a:r>
              <a:rPr lang="pl-PL" sz="2400" dirty="0" err="1" smtClean="0">
                <a:latin typeface="Calibri" panose="020F0502020204030204" pitchFamily="34" charset="0"/>
              </a:rPr>
              <a:t>cannot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change</a:t>
            </a:r>
            <a:r>
              <a:rPr lang="pl-PL" sz="2400" dirty="0" smtClean="0">
                <a:latin typeface="Calibri" panose="020F0502020204030204" pitchFamily="34" charset="0"/>
              </a:rPr>
              <a:t> the public service </a:t>
            </a:r>
            <a:r>
              <a:rPr lang="pl-PL" sz="2400" dirty="0" err="1" smtClean="0">
                <a:latin typeface="Calibri" panose="020F0502020204030204" pitchFamily="34" charset="0"/>
              </a:rPr>
              <a:t>contract</a:t>
            </a:r>
            <a:r>
              <a:rPr lang="pl-PL" sz="2400" dirty="0" smtClean="0">
                <a:latin typeface="Calibri" panose="020F0502020204030204" pitchFamily="34" charset="0"/>
              </a:rPr>
              <a:t> with the operator (</a:t>
            </a:r>
            <a:r>
              <a:rPr lang="pl-PL" sz="2400" dirty="0" err="1" smtClean="0">
                <a:latin typeface="Calibri" panose="020F0502020204030204" pitchFamily="34" charset="0"/>
              </a:rPr>
              <a:t>except</a:t>
            </a:r>
            <a:r>
              <a:rPr lang="pl-PL" sz="2400" dirty="0" smtClean="0">
                <a:latin typeface="Calibri" panose="020F0502020204030204" pitchFamily="34" charset="0"/>
              </a:rPr>
              <a:t> small, </a:t>
            </a:r>
            <a:r>
              <a:rPr lang="pl-PL" sz="2400" dirty="0" err="1" smtClean="0">
                <a:latin typeface="Calibri" panose="020F0502020204030204" pitchFamily="34" charset="0"/>
              </a:rPr>
              <a:t>operational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changes</a:t>
            </a:r>
            <a:r>
              <a:rPr lang="pl-PL" sz="2400" dirty="0" smtClean="0">
                <a:latin typeface="Calibri" panose="020F0502020204030204" pitchFamily="34" charset="0"/>
              </a:rPr>
              <a:t>) </a:t>
            </a:r>
            <a:r>
              <a:rPr lang="pl-PL" sz="2400" dirty="0" err="1" smtClean="0">
                <a:latin typeface="Calibri" panose="020F0502020204030204" pitchFamily="34" charset="0"/>
              </a:rPr>
              <a:t>without</a:t>
            </a:r>
            <a:r>
              <a:rPr lang="pl-PL" sz="2400" dirty="0" smtClean="0">
                <a:latin typeface="Calibri" panose="020F0502020204030204" pitchFamily="34" charset="0"/>
              </a:rPr>
              <a:t> the </a:t>
            </a:r>
            <a:r>
              <a:rPr lang="pl-PL" sz="2400" dirty="0" err="1" smtClean="0">
                <a:latin typeface="Calibri" panose="020F0502020204030204" pitchFamily="34" charset="0"/>
              </a:rPr>
              <a:t>permission</a:t>
            </a:r>
            <a:r>
              <a:rPr lang="pl-PL" sz="2400" dirty="0" smtClean="0">
                <a:latin typeface="Calibri" panose="020F0502020204030204" pitchFamily="34" charset="0"/>
              </a:rPr>
              <a:t> of </a:t>
            </a:r>
            <a:r>
              <a:rPr lang="pl-PL" sz="2400" dirty="0" err="1" smtClean="0">
                <a:latin typeface="Calibri" panose="020F0502020204030204" pitchFamily="34" charset="0"/>
              </a:rPr>
              <a:t>financial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parties</a:t>
            </a:r>
            <a:endParaRPr lang="pl-PL" sz="2400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pl-PL" sz="2400" dirty="0" smtClean="0">
                <a:latin typeface="Calibri" panose="020F0502020204030204" pitchFamily="34" charset="0"/>
              </a:rPr>
              <a:t>The City </a:t>
            </a:r>
            <a:r>
              <a:rPr lang="pl-PL" sz="2400" dirty="0" err="1" smtClean="0">
                <a:latin typeface="Calibri" panose="020F0502020204030204" pitchFamily="34" charset="0"/>
              </a:rPr>
              <a:t>will</a:t>
            </a:r>
            <a:r>
              <a:rPr lang="pl-PL" sz="2400" dirty="0" smtClean="0">
                <a:latin typeface="Calibri" panose="020F0502020204030204" pitchFamily="34" charset="0"/>
              </a:rPr>
              <a:t> not </a:t>
            </a:r>
            <a:r>
              <a:rPr lang="pl-PL" sz="2400" dirty="0" err="1" smtClean="0">
                <a:latin typeface="Calibri" panose="020F0502020204030204" pitchFamily="34" charset="0"/>
              </a:rPr>
              <a:t>put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any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additional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duties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or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charges</a:t>
            </a:r>
            <a:r>
              <a:rPr lang="pl-PL" sz="2400" dirty="0" smtClean="0">
                <a:latin typeface="Calibri" panose="020F0502020204030204" pitchFamily="34" charset="0"/>
              </a:rPr>
              <a:t> on the operator </a:t>
            </a:r>
            <a:r>
              <a:rPr lang="pl-PL" sz="2400" dirty="0" err="1" smtClean="0">
                <a:latin typeface="Calibri" panose="020F0502020204030204" pitchFamily="34" charset="0"/>
              </a:rPr>
              <a:t>which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can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decrease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its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>
                <a:latin typeface="Calibri" panose="020F0502020204030204" pitchFamily="34" charset="0"/>
              </a:rPr>
              <a:t>the </a:t>
            </a:r>
            <a:r>
              <a:rPr lang="pl-PL" sz="2400" dirty="0" err="1">
                <a:latin typeface="Calibri" panose="020F0502020204030204" pitchFamily="34" charset="0"/>
              </a:rPr>
              <a:t>creditworthiness</a:t>
            </a:r>
            <a:r>
              <a:rPr lang="pl-PL" sz="2400" dirty="0">
                <a:latin typeface="Calibri" panose="020F0502020204030204" pitchFamily="34" charset="0"/>
              </a:rPr>
              <a:t> </a:t>
            </a:r>
          </a:p>
          <a:p>
            <a:pPr>
              <a:defRPr/>
            </a:pPr>
            <a:endParaRPr lang="pl-PL" sz="2400" dirty="0" smtClean="0">
              <a:latin typeface="Calibri" panose="020F0502020204030204" pitchFamily="34" charset="0"/>
            </a:endParaRPr>
          </a:p>
          <a:p>
            <a:pPr>
              <a:defRPr/>
            </a:pPr>
            <a:endParaRPr lang="pl-PL" sz="2400" dirty="0">
              <a:latin typeface="Calibri" panose="020F0502020204030204" pitchFamily="34" charset="0"/>
            </a:endParaRPr>
          </a:p>
          <a:p>
            <a:pPr>
              <a:defRPr/>
            </a:pPr>
            <a:endParaRPr lang="pl-PL" sz="2000" dirty="0" smtClean="0">
              <a:latin typeface="Calibri" panose="020F0502020204030204" pitchFamily="34" charset="0"/>
            </a:endParaRPr>
          </a:p>
          <a:p>
            <a:pPr marL="0" indent="0">
              <a:buNone/>
              <a:defRPr/>
            </a:pPr>
            <a:endParaRPr lang="pl-PL" sz="2000" dirty="0">
              <a:latin typeface="Calibri" panose="020F0502020204030204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11560" y="-76995"/>
            <a:ext cx="4572000" cy="121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altLang="pl-PL" sz="2800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Obligations</a:t>
            </a:r>
            <a:r>
              <a:rPr lang="pl-PL" altLang="pl-PL" sz="2800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of the City (</a:t>
            </a:r>
            <a:r>
              <a:rPr lang="pl-PL" altLang="pl-PL" sz="2800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Warsaw</a:t>
            </a:r>
            <a:r>
              <a:rPr lang="pl-PL" altLang="pl-PL" sz="2800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pl-PL" altLang="pl-PL" sz="2800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Trams</a:t>
            </a:r>
            <a:r>
              <a:rPr lang="pl-PL" altLang="pl-PL" sz="2800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pl-PL" altLang="pl-PL" sz="2800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Ltd</a:t>
            </a:r>
            <a:r>
              <a:rPr lang="pl-PL" altLang="pl-PL" sz="2800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5354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196975"/>
            <a:ext cx="8362950" cy="4929188"/>
          </a:xfrm>
        </p:spPr>
        <p:txBody>
          <a:bodyPr/>
          <a:lstStyle/>
          <a:p>
            <a:pPr>
              <a:defRPr/>
            </a:pPr>
            <a:r>
              <a:rPr lang="pl-PL" sz="2400" dirty="0" smtClean="0">
                <a:latin typeface="Calibri" panose="020F0502020204030204" pitchFamily="34" charset="0"/>
              </a:rPr>
              <a:t>6,5 km of </a:t>
            </a:r>
            <a:r>
              <a:rPr lang="pl-PL" sz="2400" dirty="0" err="1" smtClean="0">
                <a:latin typeface="Calibri" panose="020F0502020204030204" pitchFamily="34" charset="0"/>
              </a:rPr>
              <a:t>tunnel</a:t>
            </a:r>
            <a:r>
              <a:rPr lang="pl-PL" sz="2400" dirty="0" smtClean="0">
                <a:latin typeface="Calibri" panose="020F0502020204030204" pitchFamily="34" charset="0"/>
              </a:rPr>
              <a:t> with 7 </a:t>
            </a:r>
            <a:r>
              <a:rPr lang="pl-PL" sz="2400" dirty="0" err="1" smtClean="0">
                <a:latin typeface="Calibri" panose="020F0502020204030204" pitchFamily="34" charset="0"/>
              </a:rPr>
              <a:t>stations</a:t>
            </a:r>
            <a:endParaRPr lang="pl-PL" sz="2400" dirty="0" smtClean="0">
              <a:latin typeface="Calibri" panose="020F0502020204030204" pitchFamily="34" charset="0"/>
            </a:endParaRPr>
          </a:p>
          <a:p>
            <a:pPr>
              <a:defRPr/>
            </a:pPr>
            <a:endParaRPr lang="pl-PL" sz="2400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pl-PL" sz="2400" dirty="0" smtClean="0">
                <a:latin typeface="Calibri" panose="020F0502020204030204" pitchFamily="34" charset="0"/>
              </a:rPr>
              <a:t>35 </a:t>
            </a:r>
            <a:r>
              <a:rPr lang="pl-PL" sz="2400" dirty="0" err="1" smtClean="0">
                <a:latin typeface="Calibri" panose="020F0502020204030204" pitchFamily="34" charset="0"/>
              </a:rPr>
              <a:t>new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trains</a:t>
            </a:r>
            <a:r>
              <a:rPr lang="pl-PL" sz="2400" dirty="0" smtClean="0">
                <a:latin typeface="Calibri" panose="020F0502020204030204" pitchFamily="34" charset="0"/>
              </a:rPr>
              <a:t> (</a:t>
            </a:r>
            <a:r>
              <a:rPr lang="pl-PL" sz="2400" dirty="0" err="1" smtClean="0">
                <a:latin typeface="Calibri" panose="020F0502020204030204" pitchFamily="34" charset="0"/>
              </a:rPr>
              <a:t>Inspiro</a:t>
            </a:r>
            <a:r>
              <a:rPr lang="pl-PL" sz="2400" dirty="0" smtClean="0">
                <a:latin typeface="Calibri" panose="020F0502020204030204" pitchFamily="34" charset="0"/>
              </a:rPr>
              <a:t> Siemens)</a:t>
            </a:r>
          </a:p>
          <a:p>
            <a:pPr>
              <a:defRPr/>
            </a:pPr>
            <a:endParaRPr lang="pl-PL" sz="2400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pl-PL" sz="2400" dirty="0" smtClean="0">
                <a:latin typeface="Calibri" panose="020F0502020204030204" pitchFamily="34" charset="0"/>
              </a:rPr>
              <a:t>Total </a:t>
            </a:r>
            <a:r>
              <a:rPr lang="pl-PL" sz="2400" dirty="0" err="1" smtClean="0">
                <a:latin typeface="Calibri" panose="020F0502020204030204" pitchFamily="34" charset="0"/>
              </a:rPr>
              <a:t>cost</a:t>
            </a:r>
            <a:r>
              <a:rPr lang="pl-PL" sz="2400" dirty="0" smtClean="0">
                <a:latin typeface="Calibri" panose="020F0502020204030204" pitchFamily="34" charset="0"/>
              </a:rPr>
              <a:t> of the </a:t>
            </a:r>
            <a:r>
              <a:rPr lang="pl-PL" sz="2400" dirty="0" err="1" smtClean="0">
                <a:latin typeface="Calibri" panose="020F0502020204030204" pitchFamily="34" charset="0"/>
              </a:rPr>
              <a:t>procjet</a:t>
            </a:r>
            <a:r>
              <a:rPr lang="pl-PL" sz="2400" dirty="0" smtClean="0">
                <a:latin typeface="Calibri" panose="020F0502020204030204" pitchFamily="34" charset="0"/>
              </a:rPr>
              <a:t>:  5,9 </a:t>
            </a:r>
            <a:r>
              <a:rPr lang="pl-PL" sz="2400" dirty="0" err="1" smtClean="0">
                <a:latin typeface="Calibri" panose="020F0502020204030204" pitchFamily="34" charset="0"/>
              </a:rPr>
              <a:t>billion</a:t>
            </a:r>
            <a:r>
              <a:rPr lang="pl-PL" sz="2400" dirty="0" smtClean="0">
                <a:latin typeface="Calibri" panose="020F0502020204030204" pitchFamily="34" charset="0"/>
              </a:rPr>
              <a:t> zł  </a:t>
            </a:r>
          </a:p>
          <a:p>
            <a:pPr>
              <a:defRPr/>
            </a:pPr>
            <a:endParaRPr lang="pl-PL" sz="2400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pl-PL" sz="2400" dirty="0" smtClean="0">
                <a:latin typeface="Calibri" panose="020F0502020204030204" pitchFamily="34" charset="0"/>
              </a:rPr>
              <a:t>EU </a:t>
            </a:r>
            <a:r>
              <a:rPr lang="pl-PL" sz="2400" dirty="0" err="1" smtClean="0">
                <a:latin typeface="Calibri" panose="020F0502020204030204" pitchFamily="34" charset="0"/>
              </a:rPr>
              <a:t>refund</a:t>
            </a:r>
            <a:r>
              <a:rPr lang="pl-PL" sz="2400" dirty="0" smtClean="0">
                <a:latin typeface="Calibri" panose="020F0502020204030204" pitchFamily="34" charset="0"/>
              </a:rPr>
              <a:t>: 52,4%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6538" y="-100013"/>
            <a:ext cx="4572000" cy="121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altLang="pl-PL" sz="36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Metro </a:t>
            </a:r>
            <a:r>
              <a:rPr lang="pl-PL" altLang="pl-PL" sz="36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line</a:t>
            </a:r>
            <a:r>
              <a:rPr lang="pl-PL" altLang="pl-PL" sz="36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2 </a:t>
            </a:r>
            <a:endParaRPr lang="pl-PL" altLang="pl-PL" sz="2800" kern="0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pic>
        <p:nvPicPr>
          <p:cNvPr id="1026" name="Picture 2" descr="http://tunele.inzynieria.com/uploads/images/orginal/toeytcpvgjumrttdsrzygbgycyfrlfqnghatrnwfhnxeimcyohszuiikoyf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79" y="3826658"/>
            <a:ext cx="4104456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r-scale-56.dcs.redcdn.pl/scale/o2/tvn/web-content/m/p113/i/41a60377ba920919939d83326ebee5a1/d27cbde2-c591-11e4-87a3-0025b511229e.jpg?type=1&amp;srcmode=3&amp;srcx=1%2F2&amp;srcy=0%2F1&amp;srcw=700&amp;srch=394&amp;dstw=700&amp;dsth=394&amp;quality=8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826658"/>
            <a:ext cx="486145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redir.atmcdn.pl/scale/o2/tvn/web-content/m/p2/i/b265ce60fe4c5384e622b09eb829b8df/2b95ddd2-6822-11e4-82d0-0025b511229e.jpg?type=1&amp;quality=95&amp;srcmode=4&amp;srcx=0/1&amp;srcy=0/1&amp;srcw=1024&amp;srch=768&amp;dstw=1024&amp;dsth=76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519" y="3826658"/>
            <a:ext cx="4320480" cy="278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kurierkolejowy.eu/images/news/Inspir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598" y="3792268"/>
            <a:ext cx="4156041" cy="2770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71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6538" y="-100013"/>
            <a:ext cx="4572000" cy="121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altLang="pl-PL" sz="36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Urban Railway </a:t>
            </a:r>
            <a:r>
              <a:rPr lang="pl-PL" altLang="pl-PL" sz="3600" b="1" kern="0" dirty="0" err="1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L</a:t>
            </a:r>
            <a:r>
              <a:rPr lang="pl-PL" altLang="pl-PL" sz="36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td</a:t>
            </a:r>
            <a:endParaRPr lang="pl-PL" altLang="pl-PL" sz="2800" kern="0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5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196975"/>
            <a:ext cx="8362950" cy="4929188"/>
          </a:xfrm>
        </p:spPr>
        <p:txBody>
          <a:bodyPr/>
          <a:lstStyle/>
          <a:p>
            <a:pPr>
              <a:defRPr/>
            </a:pPr>
            <a:r>
              <a:rPr lang="pl-PL" sz="2400" dirty="0" err="1" smtClean="0">
                <a:latin typeface="Calibri" panose="020F0502020204030204" pitchFamily="34" charset="0"/>
              </a:rPr>
              <a:t>Purchase</a:t>
            </a:r>
            <a:r>
              <a:rPr lang="pl-PL" sz="2400" dirty="0" smtClean="0">
                <a:latin typeface="Calibri" panose="020F0502020204030204" pitchFamily="34" charset="0"/>
              </a:rPr>
              <a:t> of 13 </a:t>
            </a:r>
            <a:r>
              <a:rPr lang="pl-PL" sz="2400" dirty="0" err="1" smtClean="0">
                <a:latin typeface="Calibri" panose="020F0502020204030204" pitchFamily="34" charset="0"/>
              </a:rPr>
              <a:t>trains</a:t>
            </a:r>
            <a:r>
              <a:rPr lang="pl-PL" sz="2400" dirty="0" smtClean="0">
                <a:latin typeface="Calibri" panose="020F0502020204030204" pitchFamily="34" charset="0"/>
              </a:rPr>
              <a:t> (Chopin </a:t>
            </a:r>
            <a:r>
              <a:rPr lang="pl-PL" sz="2400" dirty="0" err="1" smtClean="0">
                <a:latin typeface="Calibri" panose="020F0502020204030204" pitchFamily="34" charset="0"/>
              </a:rPr>
              <a:t>airport</a:t>
            </a:r>
            <a:r>
              <a:rPr lang="pl-PL" sz="2400" dirty="0" smtClean="0">
                <a:latin typeface="Calibri" panose="020F0502020204030204" pitchFamily="34" charset="0"/>
              </a:rPr>
              <a:t> service)</a:t>
            </a:r>
          </a:p>
          <a:p>
            <a:pPr>
              <a:defRPr/>
            </a:pPr>
            <a:endParaRPr lang="pl-PL" sz="2400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pl-PL" sz="2400" dirty="0" err="1" smtClean="0">
                <a:latin typeface="Calibri" panose="020F0502020204030204" pitchFamily="34" charset="0"/>
              </a:rPr>
              <a:t>Purchase</a:t>
            </a:r>
            <a:r>
              <a:rPr lang="pl-PL" sz="2400" dirty="0" smtClean="0">
                <a:latin typeface="Calibri" panose="020F0502020204030204" pitchFamily="34" charset="0"/>
              </a:rPr>
              <a:t> of 10 </a:t>
            </a:r>
            <a:r>
              <a:rPr lang="pl-PL" sz="2400" dirty="0" err="1" smtClean="0">
                <a:latin typeface="Calibri" panose="020F0502020204030204" pitchFamily="34" charset="0"/>
              </a:rPr>
              <a:t>trains</a:t>
            </a:r>
            <a:r>
              <a:rPr lang="pl-PL" sz="2400" dirty="0" smtClean="0">
                <a:latin typeface="Calibri" panose="020F0502020204030204" pitchFamily="34" charset="0"/>
              </a:rPr>
              <a:t>  (</a:t>
            </a:r>
            <a:r>
              <a:rPr lang="pl-PL" sz="2400" dirty="0" err="1" smtClean="0">
                <a:latin typeface="Calibri" panose="020F0502020204030204" pitchFamily="34" charset="0"/>
              </a:rPr>
              <a:t>other</a:t>
            </a:r>
            <a:r>
              <a:rPr lang="pl-PL" sz="2400" dirty="0" smtClean="0">
                <a:latin typeface="Calibri" panose="020F0502020204030204" pitchFamily="34" charset="0"/>
              </a:rPr>
              <a:t> lines)</a:t>
            </a:r>
            <a:endParaRPr lang="pl-PL" sz="2400" dirty="0">
              <a:latin typeface="Calibri" panose="020F0502020204030204" pitchFamily="34" charset="0"/>
            </a:endParaRPr>
          </a:p>
          <a:p>
            <a:pPr>
              <a:defRPr/>
            </a:pPr>
            <a:endParaRPr lang="pl-PL" sz="2400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pl-PL" sz="2400" dirty="0" smtClean="0">
                <a:latin typeface="Calibri" panose="020F0502020204030204" pitchFamily="34" charset="0"/>
              </a:rPr>
              <a:t>Total </a:t>
            </a:r>
            <a:r>
              <a:rPr lang="pl-PL" sz="2400" dirty="0" err="1" smtClean="0">
                <a:latin typeface="Calibri" panose="020F0502020204030204" pitchFamily="34" charset="0"/>
              </a:rPr>
              <a:t>cost</a:t>
            </a:r>
            <a:r>
              <a:rPr lang="pl-PL" sz="2400" dirty="0" smtClean="0">
                <a:latin typeface="Calibri" panose="020F0502020204030204" pitchFamily="34" charset="0"/>
              </a:rPr>
              <a:t> of the </a:t>
            </a:r>
            <a:r>
              <a:rPr lang="pl-PL" sz="2400" dirty="0" err="1" smtClean="0">
                <a:latin typeface="Calibri" panose="020F0502020204030204" pitchFamily="34" charset="0"/>
              </a:rPr>
              <a:t>procjet</a:t>
            </a:r>
            <a:r>
              <a:rPr lang="pl-PL" sz="2400" dirty="0" smtClean="0">
                <a:latin typeface="Calibri" panose="020F0502020204030204" pitchFamily="34" charset="0"/>
              </a:rPr>
              <a:t>:  596 000 000 zł  </a:t>
            </a:r>
          </a:p>
          <a:p>
            <a:pPr>
              <a:defRPr/>
            </a:pPr>
            <a:endParaRPr lang="pl-PL" sz="2400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pl-PL" sz="2400" dirty="0" smtClean="0">
                <a:latin typeface="Calibri" panose="020F0502020204030204" pitchFamily="34" charset="0"/>
              </a:rPr>
              <a:t>EU </a:t>
            </a:r>
            <a:r>
              <a:rPr lang="pl-PL" sz="2400" dirty="0" err="1" smtClean="0">
                <a:latin typeface="Calibri" panose="020F0502020204030204" pitchFamily="34" charset="0"/>
              </a:rPr>
              <a:t>refund</a:t>
            </a:r>
            <a:r>
              <a:rPr lang="pl-PL" sz="2400" dirty="0" smtClean="0">
                <a:latin typeface="Calibri" panose="020F0502020204030204" pitchFamily="34" charset="0"/>
              </a:rPr>
              <a:t>: 47 %</a:t>
            </a:r>
          </a:p>
        </p:txBody>
      </p:sp>
      <p:pic>
        <p:nvPicPr>
          <p:cNvPr id="1026" name="Picture 2" descr="http://wwk.kolej.org.pl/wp-content/uploads/2013/06/35we-stadi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93096"/>
            <a:ext cx="4562567" cy="257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kurierkolejowy.eu/images/news/27we-002_s2_fot_k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287788"/>
            <a:ext cx="388843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upload.wikimedia.org/wikipedia/commons/e/e8/19_WE-SKM_Warszawa_%2815%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749" y="4293096"/>
            <a:ext cx="5462251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533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6538" y="-100013"/>
            <a:ext cx="4572000" cy="121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altLang="pl-PL" sz="36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Warsaw</a:t>
            </a:r>
            <a:r>
              <a:rPr lang="pl-PL" altLang="pl-PL" sz="36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pl-PL" altLang="pl-PL" sz="36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Trams</a:t>
            </a:r>
            <a:r>
              <a:rPr lang="pl-PL" altLang="pl-PL" sz="36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Ltd.</a:t>
            </a:r>
            <a:endParaRPr lang="pl-PL" altLang="pl-PL" sz="2800" kern="0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5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196975"/>
            <a:ext cx="8362950" cy="4929188"/>
          </a:xfrm>
        </p:spPr>
        <p:txBody>
          <a:bodyPr/>
          <a:lstStyle/>
          <a:p>
            <a:pPr>
              <a:defRPr/>
            </a:pPr>
            <a:r>
              <a:rPr lang="pl-PL" sz="2400" dirty="0" smtClean="0">
                <a:latin typeface="Calibri" panose="020F0502020204030204" pitchFamily="34" charset="0"/>
              </a:rPr>
              <a:t>Set of </a:t>
            </a:r>
            <a:r>
              <a:rPr lang="pl-PL" sz="2400" dirty="0" err="1" smtClean="0">
                <a:latin typeface="Calibri" panose="020F0502020204030204" pitchFamily="34" charset="0"/>
              </a:rPr>
              <a:t>track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  <a:r>
              <a:rPr lang="pl-PL" sz="2400" dirty="0" err="1" smtClean="0">
                <a:latin typeface="Calibri" panose="020F0502020204030204" pitchFamily="34" charset="0"/>
              </a:rPr>
              <a:t>investments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</a:p>
          <a:p>
            <a:pPr>
              <a:defRPr/>
            </a:pPr>
            <a:endParaRPr lang="pl-PL" sz="2400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pl-PL" sz="2400" dirty="0" smtClean="0">
                <a:latin typeface="Calibri" panose="020F0502020204030204" pitchFamily="34" charset="0"/>
              </a:rPr>
              <a:t>Total </a:t>
            </a:r>
            <a:r>
              <a:rPr lang="pl-PL" sz="2400" dirty="0" err="1" smtClean="0">
                <a:latin typeface="Calibri" panose="020F0502020204030204" pitchFamily="34" charset="0"/>
              </a:rPr>
              <a:t>purchase</a:t>
            </a:r>
            <a:r>
              <a:rPr lang="pl-PL" sz="2400" dirty="0" smtClean="0">
                <a:latin typeface="Calibri" panose="020F0502020204030204" pitchFamily="34" charset="0"/>
              </a:rPr>
              <a:t> of 186 </a:t>
            </a:r>
            <a:r>
              <a:rPr lang="pl-PL" sz="2400" dirty="0" err="1" smtClean="0">
                <a:latin typeface="Calibri" panose="020F0502020204030204" pitchFamily="34" charset="0"/>
              </a:rPr>
              <a:t>trams</a:t>
            </a:r>
            <a:r>
              <a:rPr lang="pl-PL" sz="2400" dirty="0" smtClean="0">
                <a:latin typeface="Calibri" panose="020F0502020204030204" pitchFamily="34" charset="0"/>
              </a:rPr>
              <a:t> </a:t>
            </a:r>
          </a:p>
          <a:p>
            <a:pPr>
              <a:defRPr/>
            </a:pPr>
            <a:endParaRPr lang="pl-PL" sz="2400" dirty="0">
              <a:latin typeface="Calibri" panose="020F0502020204030204" pitchFamily="34" charset="0"/>
            </a:endParaRPr>
          </a:p>
        </p:txBody>
      </p:sp>
      <p:pic>
        <p:nvPicPr>
          <p:cNvPr id="2050" name="Picture 2" descr="http://ocdn.eu/images/pulscms/ZmM7MDQsMCwxOWUsZjc3LDhiMjswNiwzMjAsMWMy/9139af14fb117180ea5df6b37475722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119" y="2780928"/>
            <a:ext cx="6912471" cy="3888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443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196975"/>
            <a:ext cx="8362950" cy="4929188"/>
          </a:xfrm>
        </p:spPr>
        <p:txBody>
          <a:bodyPr/>
          <a:lstStyle/>
          <a:p>
            <a:r>
              <a:rPr lang="pl-PL" altLang="pl-PL" sz="2400" dirty="0" err="1" smtClean="0">
                <a:latin typeface="Calibri" pitchFamily="34" charset="0"/>
              </a:rPr>
              <a:t>According</a:t>
            </a:r>
            <a:r>
              <a:rPr lang="pl-PL" altLang="pl-PL" sz="2400" dirty="0" smtClean="0">
                <a:latin typeface="Calibri" pitchFamily="34" charset="0"/>
              </a:rPr>
              <a:t> to the </a:t>
            </a:r>
            <a:r>
              <a:rPr lang="pl-PL" altLang="pl-PL" sz="2400" dirty="0" err="1" smtClean="0">
                <a:latin typeface="Calibri" pitchFamily="34" charset="0"/>
              </a:rPr>
              <a:t>Polish</a:t>
            </a:r>
            <a:r>
              <a:rPr lang="pl-PL" altLang="pl-PL" sz="2400" dirty="0" smtClean="0">
                <a:latin typeface="Calibri" pitchFamily="34" charset="0"/>
              </a:rPr>
              <a:t> </a:t>
            </a:r>
            <a:r>
              <a:rPr lang="pl-PL" altLang="pl-PL" sz="2400" dirty="0" err="1" smtClean="0">
                <a:latin typeface="Calibri" pitchFamily="34" charset="0"/>
              </a:rPr>
              <a:t>national</a:t>
            </a:r>
            <a:r>
              <a:rPr lang="pl-PL" altLang="pl-PL" sz="2400" dirty="0" smtClean="0">
                <a:latin typeface="Calibri" pitchFamily="34" charset="0"/>
              </a:rPr>
              <a:t> law </a:t>
            </a:r>
            <a:r>
              <a:rPr lang="pl-PL" altLang="pl-PL" sz="2400" dirty="0" err="1" smtClean="0">
                <a:latin typeface="Calibri" pitchFamily="34" charset="0"/>
              </a:rPr>
              <a:t>municpalities</a:t>
            </a:r>
            <a:r>
              <a:rPr lang="pl-PL" altLang="pl-PL" sz="2400" dirty="0" smtClean="0">
                <a:latin typeface="Calibri" pitchFamily="34" charset="0"/>
              </a:rPr>
              <a:t> </a:t>
            </a:r>
            <a:r>
              <a:rPr lang="pl-PL" altLang="pl-PL" sz="2400" dirty="0" err="1" smtClean="0">
                <a:latin typeface="Calibri" pitchFamily="34" charset="0"/>
              </a:rPr>
              <a:t>are</a:t>
            </a:r>
            <a:r>
              <a:rPr lang="pl-PL" altLang="pl-PL" sz="2400" dirty="0" smtClean="0">
                <a:latin typeface="Calibri" pitchFamily="34" charset="0"/>
              </a:rPr>
              <a:t> </a:t>
            </a:r>
            <a:r>
              <a:rPr lang="pl-PL" altLang="pl-PL" sz="2400" dirty="0" err="1" smtClean="0">
                <a:latin typeface="Calibri" pitchFamily="34" charset="0"/>
              </a:rPr>
              <a:t>responsible</a:t>
            </a:r>
            <a:r>
              <a:rPr lang="pl-PL" altLang="pl-PL" sz="2400" dirty="0" smtClean="0">
                <a:latin typeface="Calibri" pitchFamily="34" charset="0"/>
              </a:rPr>
              <a:t> for </a:t>
            </a:r>
            <a:r>
              <a:rPr lang="pl-PL" altLang="pl-PL" sz="2400" dirty="0" err="1" smtClean="0">
                <a:latin typeface="Calibri" pitchFamily="34" charset="0"/>
              </a:rPr>
              <a:t>urban</a:t>
            </a:r>
            <a:r>
              <a:rPr lang="pl-PL" altLang="pl-PL" sz="2400" dirty="0" smtClean="0">
                <a:latin typeface="Calibri" pitchFamily="34" charset="0"/>
              </a:rPr>
              <a:t> public transport system </a:t>
            </a:r>
            <a:r>
              <a:rPr lang="pl-PL" altLang="pl-PL" sz="2400" dirty="0" err="1" smtClean="0">
                <a:latin typeface="Calibri" pitchFamily="34" charset="0"/>
              </a:rPr>
              <a:t>within</a:t>
            </a:r>
            <a:r>
              <a:rPr lang="pl-PL" altLang="pl-PL" sz="2400" dirty="0" smtClean="0">
                <a:latin typeface="Calibri" pitchFamily="34" charset="0"/>
              </a:rPr>
              <a:t> </a:t>
            </a:r>
            <a:r>
              <a:rPr lang="pl-PL" altLang="pl-PL" sz="2400" dirty="0" err="1" smtClean="0">
                <a:latin typeface="Calibri" pitchFamily="34" charset="0"/>
              </a:rPr>
              <a:t>their</a:t>
            </a:r>
            <a:r>
              <a:rPr lang="pl-PL" altLang="pl-PL" sz="2400" dirty="0" smtClean="0">
                <a:latin typeface="Calibri" pitchFamily="34" charset="0"/>
              </a:rPr>
              <a:t> </a:t>
            </a:r>
            <a:r>
              <a:rPr lang="pl-PL" altLang="pl-PL" sz="2400" dirty="0" err="1" smtClean="0">
                <a:latin typeface="Calibri" pitchFamily="34" charset="0"/>
              </a:rPr>
              <a:t>administrative</a:t>
            </a:r>
            <a:r>
              <a:rPr lang="pl-PL" altLang="pl-PL" sz="2400" dirty="0" smtClean="0">
                <a:latin typeface="Calibri" pitchFamily="34" charset="0"/>
              </a:rPr>
              <a:t> </a:t>
            </a:r>
            <a:r>
              <a:rPr lang="pl-PL" altLang="pl-PL" sz="2400" dirty="0" err="1" smtClean="0">
                <a:latin typeface="Calibri" pitchFamily="34" charset="0"/>
              </a:rPr>
              <a:t>borders</a:t>
            </a:r>
            <a:endParaRPr lang="pl-PL" altLang="pl-PL" sz="2400" dirty="0" smtClean="0">
              <a:latin typeface="Calibri" pitchFamily="34" charset="0"/>
            </a:endParaRPr>
          </a:p>
          <a:p>
            <a:endParaRPr lang="pl-PL" altLang="pl-PL" sz="2400" dirty="0" smtClean="0">
              <a:latin typeface="Calibri" pitchFamily="34" charset="0"/>
            </a:endParaRPr>
          </a:p>
          <a:p>
            <a:r>
              <a:rPr lang="pl-PL" altLang="pl-PL" sz="2400" dirty="0" err="1" smtClean="0">
                <a:latin typeface="Calibri" pitchFamily="34" charset="0"/>
              </a:rPr>
              <a:t>Warsaw</a:t>
            </a:r>
            <a:r>
              <a:rPr lang="pl-PL" altLang="pl-PL" sz="2400" dirty="0" smtClean="0">
                <a:latin typeface="Calibri" pitchFamily="34" charset="0"/>
              </a:rPr>
              <a:t> Transport Authority (ZTM)  </a:t>
            </a:r>
            <a:r>
              <a:rPr lang="pl-PL" altLang="pl-PL" sz="2400" dirty="0" err="1" smtClean="0">
                <a:latin typeface="Calibri" pitchFamily="34" charset="0"/>
              </a:rPr>
              <a:t>is</a:t>
            </a:r>
            <a:r>
              <a:rPr lang="pl-PL" altLang="pl-PL" sz="2400" dirty="0" smtClean="0">
                <a:latin typeface="Calibri" pitchFamily="34" charset="0"/>
              </a:rPr>
              <a:t> the  </a:t>
            </a:r>
            <a:r>
              <a:rPr lang="pl-PL" altLang="pl-PL" sz="2400" dirty="0" err="1" smtClean="0">
                <a:latin typeface="Calibri" pitchFamily="34" charset="0"/>
              </a:rPr>
              <a:t>only</a:t>
            </a:r>
            <a:r>
              <a:rPr lang="pl-PL" altLang="pl-PL" sz="2400" dirty="0" smtClean="0">
                <a:latin typeface="Calibri" pitchFamily="34" charset="0"/>
              </a:rPr>
              <a:t> </a:t>
            </a:r>
            <a:r>
              <a:rPr lang="pl-PL" altLang="pl-PL" sz="2400" dirty="0" err="1" smtClean="0">
                <a:latin typeface="Calibri" pitchFamily="34" charset="0"/>
              </a:rPr>
              <a:t>representative</a:t>
            </a:r>
            <a:r>
              <a:rPr lang="pl-PL" altLang="pl-PL" sz="2400" dirty="0" smtClean="0">
                <a:latin typeface="Calibri" pitchFamily="34" charset="0"/>
              </a:rPr>
              <a:t> public </a:t>
            </a:r>
            <a:r>
              <a:rPr lang="pl-PL" altLang="pl-PL" sz="2400" dirty="0" err="1" smtClean="0">
                <a:latin typeface="Calibri" pitchFamily="34" charset="0"/>
              </a:rPr>
              <a:t>entity</a:t>
            </a:r>
            <a:r>
              <a:rPr lang="pl-PL" altLang="pl-PL" sz="2400" dirty="0" smtClean="0">
                <a:latin typeface="Calibri" pitchFamily="34" charset="0"/>
              </a:rPr>
              <a:t> of the City of </a:t>
            </a:r>
            <a:r>
              <a:rPr lang="pl-PL" altLang="pl-PL" sz="2400" dirty="0" err="1" smtClean="0">
                <a:latin typeface="Calibri" pitchFamily="34" charset="0"/>
              </a:rPr>
              <a:t>Warsaw</a:t>
            </a:r>
            <a:r>
              <a:rPr lang="pl-PL" altLang="pl-PL" sz="2400" dirty="0" smtClean="0">
                <a:latin typeface="Calibri" pitchFamily="34" charset="0"/>
              </a:rPr>
              <a:t> </a:t>
            </a:r>
            <a:r>
              <a:rPr lang="pl-PL" altLang="pl-PL" sz="2400" dirty="0" err="1" smtClean="0">
                <a:latin typeface="Calibri" pitchFamily="34" charset="0"/>
              </a:rPr>
              <a:t>established</a:t>
            </a:r>
            <a:r>
              <a:rPr lang="pl-PL" altLang="pl-PL" sz="2400" dirty="0" smtClean="0">
                <a:latin typeface="Calibri" pitchFamily="34" charset="0"/>
              </a:rPr>
              <a:t> to </a:t>
            </a:r>
            <a:r>
              <a:rPr lang="pl-PL" altLang="pl-PL" sz="2400" dirty="0" err="1" smtClean="0">
                <a:latin typeface="Calibri" pitchFamily="34" charset="0"/>
              </a:rPr>
              <a:t>manage</a:t>
            </a:r>
            <a:r>
              <a:rPr lang="pl-PL" altLang="pl-PL" sz="2400" dirty="0" smtClean="0">
                <a:latin typeface="Calibri" pitchFamily="34" charset="0"/>
              </a:rPr>
              <a:t> the public transport system  (</a:t>
            </a:r>
            <a:r>
              <a:rPr lang="pl-PL" altLang="pl-PL" sz="2400" dirty="0" err="1" smtClean="0">
                <a:latin typeface="Calibri" pitchFamily="34" charset="0"/>
              </a:rPr>
              <a:t>budgetary</a:t>
            </a:r>
            <a:r>
              <a:rPr lang="pl-PL" altLang="pl-PL" sz="2400" dirty="0" smtClean="0">
                <a:latin typeface="Calibri" pitchFamily="34" charset="0"/>
              </a:rPr>
              <a:t> </a:t>
            </a:r>
            <a:r>
              <a:rPr lang="pl-PL" altLang="pl-PL" sz="2400" dirty="0" err="1" smtClean="0">
                <a:latin typeface="Calibri" pitchFamily="34" charset="0"/>
              </a:rPr>
              <a:t>entity</a:t>
            </a:r>
            <a:r>
              <a:rPr lang="pl-PL" altLang="pl-PL" sz="2400" dirty="0" smtClean="0">
                <a:latin typeface="Calibri" pitchFamily="34" charset="0"/>
              </a:rPr>
              <a:t>) </a:t>
            </a:r>
          </a:p>
          <a:p>
            <a:endParaRPr lang="pl-PL" altLang="pl-PL" sz="2400" dirty="0">
              <a:latin typeface="Calibri" pitchFamily="34" charset="0"/>
            </a:endParaRPr>
          </a:p>
          <a:p>
            <a:r>
              <a:rPr lang="pl-PL" altLang="pl-PL" sz="2400" dirty="0" smtClean="0">
                <a:latin typeface="Calibri" pitchFamily="34" charset="0"/>
              </a:rPr>
              <a:t>The </a:t>
            </a:r>
            <a:r>
              <a:rPr lang="pl-PL" altLang="pl-PL" sz="2400" dirty="0" err="1" smtClean="0">
                <a:latin typeface="Calibri" pitchFamily="34" charset="0"/>
              </a:rPr>
              <a:t>national</a:t>
            </a:r>
            <a:r>
              <a:rPr lang="pl-PL" altLang="pl-PL" sz="2400" dirty="0" smtClean="0">
                <a:latin typeface="Calibri" pitchFamily="34" charset="0"/>
              </a:rPr>
              <a:t> law </a:t>
            </a:r>
            <a:r>
              <a:rPr lang="pl-PL" altLang="pl-PL" sz="2400" dirty="0" err="1" smtClean="0">
                <a:latin typeface="Calibri" pitchFamily="34" charset="0"/>
              </a:rPr>
              <a:t>allows</a:t>
            </a:r>
            <a:r>
              <a:rPr lang="pl-PL" altLang="pl-PL" sz="2400" dirty="0" smtClean="0">
                <a:latin typeface="Calibri" pitchFamily="34" charset="0"/>
              </a:rPr>
              <a:t> </a:t>
            </a:r>
            <a:r>
              <a:rPr lang="pl-PL" altLang="pl-PL" sz="2400" dirty="0" err="1" smtClean="0">
                <a:latin typeface="Calibri" pitchFamily="34" charset="0"/>
              </a:rPr>
              <a:t>municipalities</a:t>
            </a:r>
            <a:r>
              <a:rPr lang="pl-PL" altLang="pl-PL" sz="2400" dirty="0" smtClean="0">
                <a:latin typeface="Calibri" pitchFamily="34" charset="0"/>
              </a:rPr>
              <a:t> to </a:t>
            </a:r>
            <a:r>
              <a:rPr lang="pl-PL" altLang="pl-PL" sz="2400" dirty="0" err="1" smtClean="0">
                <a:latin typeface="Calibri" pitchFamily="34" charset="0"/>
              </a:rPr>
              <a:t>cooperate</a:t>
            </a:r>
            <a:r>
              <a:rPr lang="pl-PL" altLang="pl-PL" sz="2400" dirty="0" smtClean="0">
                <a:latin typeface="Calibri" pitchFamily="34" charset="0"/>
              </a:rPr>
              <a:t> </a:t>
            </a:r>
            <a:r>
              <a:rPr lang="pl-PL" altLang="pl-PL" sz="2400" dirty="0" err="1" smtClean="0">
                <a:latin typeface="Calibri" pitchFamily="34" charset="0"/>
              </a:rPr>
              <a:t>e.g</a:t>
            </a:r>
            <a:r>
              <a:rPr lang="pl-PL" altLang="pl-PL" sz="2400" dirty="0" smtClean="0">
                <a:latin typeface="Calibri" pitchFamily="34" charset="0"/>
              </a:rPr>
              <a:t>. in </a:t>
            </a:r>
            <a:r>
              <a:rPr lang="pl-PL" altLang="pl-PL" sz="2400" dirty="0" err="1" smtClean="0">
                <a:latin typeface="Calibri" pitchFamily="34" charset="0"/>
              </a:rPr>
              <a:t>urban</a:t>
            </a:r>
            <a:r>
              <a:rPr lang="pl-PL" altLang="pl-PL" sz="2400" dirty="0" smtClean="0">
                <a:latin typeface="Calibri" pitchFamily="34" charset="0"/>
              </a:rPr>
              <a:t> transport </a:t>
            </a:r>
            <a:r>
              <a:rPr lang="pl-PL" altLang="pl-PL" sz="2400" dirty="0" err="1" smtClean="0">
                <a:latin typeface="Calibri" pitchFamily="34" charset="0"/>
              </a:rPr>
              <a:t>area</a:t>
            </a:r>
            <a:endParaRPr lang="pl-PL" altLang="pl-PL" sz="2400" dirty="0" smtClean="0">
              <a:latin typeface="Calibri" pitchFamily="34" charset="0"/>
            </a:endParaRPr>
          </a:p>
          <a:p>
            <a:endParaRPr lang="pl-PL" altLang="pl-PL" sz="2400" dirty="0">
              <a:latin typeface="Calibri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50825" y="-100013"/>
            <a:ext cx="4572000" cy="121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altLang="pl-PL" sz="36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Legal</a:t>
            </a:r>
            <a:r>
              <a:rPr lang="pl-PL" altLang="pl-PL" sz="36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pl-PL" altLang="pl-PL" sz="36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aspects</a:t>
            </a:r>
            <a:endParaRPr lang="pl-PL" altLang="pl-PL" sz="2800" kern="0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196975"/>
            <a:ext cx="8362950" cy="4929188"/>
          </a:xfrm>
        </p:spPr>
        <p:txBody>
          <a:bodyPr/>
          <a:lstStyle/>
          <a:p>
            <a:pPr marL="0" indent="0" algn="ctr">
              <a:buNone/>
            </a:pPr>
            <a:endParaRPr lang="pl-PL" altLang="pl-PL" sz="2400" b="1" dirty="0" smtClean="0">
              <a:latin typeface="Calibri" pitchFamily="34" charset="0"/>
            </a:endParaRPr>
          </a:p>
          <a:p>
            <a:pPr marL="0" indent="0" algn="ctr">
              <a:buNone/>
            </a:pPr>
            <a:endParaRPr lang="pl-PL" altLang="pl-PL" sz="2400" b="1" dirty="0">
              <a:latin typeface="Calibri" pitchFamily="34" charset="0"/>
            </a:endParaRPr>
          </a:p>
          <a:p>
            <a:pPr marL="0" indent="0" algn="ctr">
              <a:buNone/>
            </a:pPr>
            <a:endParaRPr lang="pl-PL" altLang="pl-PL" sz="3600" b="1" dirty="0" smtClean="0">
              <a:latin typeface="Calibri" pitchFamily="34" charset="0"/>
            </a:endParaRPr>
          </a:p>
          <a:p>
            <a:pPr marL="0" indent="0" algn="ctr">
              <a:buNone/>
            </a:pPr>
            <a:r>
              <a:rPr lang="pl-PL" altLang="pl-PL" sz="3600" b="1" dirty="0" err="1" smtClean="0">
                <a:latin typeface="Calibri" pitchFamily="34" charset="0"/>
              </a:rPr>
              <a:t>Competetive</a:t>
            </a:r>
            <a:r>
              <a:rPr lang="pl-PL" altLang="pl-PL" sz="3600" b="1" dirty="0" smtClean="0">
                <a:latin typeface="Calibri" pitchFamily="34" charset="0"/>
              </a:rPr>
              <a:t> </a:t>
            </a:r>
            <a:r>
              <a:rPr lang="pl-PL" altLang="pl-PL" sz="3600" b="1" dirty="0" err="1" smtClean="0">
                <a:latin typeface="Calibri" pitchFamily="34" charset="0"/>
              </a:rPr>
              <a:t>tendering</a:t>
            </a:r>
            <a:endParaRPr lang="pl-PL" altLang="pl-PL" sz="3600" b="1" dirty="0" smtClean="0">
              <a:latin typeface="Calibri" pitchFamily="34" charset="0"/>
            </a:endParaRPr>
          </a:p>
          <a:p>
            <a:pPr marL="0" indent="0" algn="ctr">
              <a:buNone/>
            </a:pPr>
            <a:endParaRPr lang="pl-PL" altLang="pl-PL" sz="3600" b="1" dirty="0">
              <a:latin typeface="Calibri" pitchFamily="34" charset="0"/>
            </a:endParaRPr>
          </a:p>
          <a:p>
            <a:pPr marL="0" indent="0" algn="ctr">
              <a:buNone/>
            </a:pPr>
            <a:r>
              <a:rPr lang="pl-PL" altLang="pl-PL" sz="3600" b="1" dirty="0" err="1" smtClean="0">
                <a:latin typeface="Calibri" pitchFamily="34" charset="0"/>
              </a:rPr>
              <a:t>What</a:t>
            </a:r>
            <a:r>
              <a:rPr lang="pl-PL" altLang="pl-PL" sz="3600" b="1" dirty="0" smtClean="0">
                <a:latin typeface="Calibri" pitchFamily="34" charset="0"/>
              </a:rPr>
              <a:t> we </a:t>
            </a:r>
            <a:r>
              <a:rPr lang="pl-PL" altLang="pl-PL" sz="3600" b="1" dirty="0" err="1" smtClean="0">
                <a:latin typeface="Calibri" pitchFamily="34" charset="0"/>
              </a:rPr>
              <a:t>have</a:t>
            </a:r>
            <a:r>
              <a:rPr lang="pl-PL" altLang="pl-PL" sz="3600" b="1" dirty="0" smtClean="0">
                <a:latin typeface="Calibri" pitchFamily="34" charset="0"/>
              </a:rPr>
              <a:t> </a:t>
            </a:r>
            <a:r>
              <a:rPr lang="pl-PL" altLang="pl-PL" sz="3600" b="1" dirty="0" err="1" smtClean="0">
                <a:latin typeface="Calibri" pitchFamily="34" charset="0"/>
              </a:rPr>
              <a:t>learned</a:t>
            </a:r>
            <a:r>
              <a:rPr lang="pl-PL" altLang="pl-PL" sz="3600" b="1" dirty="0" smtClean="0">
                <a:latin typeface="Calibri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68730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57457" y="-100013"/>
            <a:ext cx="5810687" cy="1080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altLang="pl-PL" sz="24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Long</a:t>
            </a:r>
            <a:r>
              <a:rPr lang="pl-PL" altLang="pl-PL" sz="24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-term </a:t>
            </a:r>
            <a:r>
              <a:rPr lang="pl-PL" altLang="pl-PL" sz="24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private</a:t>
            </a:r>
            <a:r>
              <a:rPr lang="pl-PL" altLang="pl-PL" sz="24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pl-PL" altLang="pl-PL" sz="24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contracts</a:t>
            </a:r>
            <a:r>
              <a:rPr lang="pl-PL" altLang="pl-PL" sz="24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(</a:t>
            </a:r>
            <a:r>
              <a:rPr lang="pl-PL" altLang="pl-PL" sz="24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gross</a:t>
            </a:r>
            <a:r>
              <a:rPr lang="pl-PL" altLang="pl-PL" sz="24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-net)</a:t>
            </a:r>
            <a:endParaRPr lang="pl-PL" altLang="pl-PL" sz="1800" kern="0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11" name="Text Box 27"/>
          <p:cNvSpPr txBox="1">
            <a:spLocks noChangeArrowheads="1"/>
          </p:cNvSpPr>
          <p:nvPr/>
        </p:nvSpPr>
        <p:spPr bwMode="auto">
          <a:xfrm>
            <a:off x="519437" y="3237805"/>
            <a:ext cx="15043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pl-PL" altLang="pl-PL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Mobilis</a:t>
            </a:r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pl-PL" altLang="pl-PL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group</a:t>
            </a:r>
            <a:endParaRPr lang="pl-PL" altLang="pl-PL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  <p:sp>
        <p:nvSpPr>
          <p:cNvPr id="12" name="Text Box 27"/>
          <p:cNvSpPr txBox="1">
            <a:spLocks noChangeArrowheads="1"/>
          </p:cNvSpPr>
          <p:nvPr/>
        </p:nvSpPr>
        <p:spPr bwMode="auto">
          <a:xfrm>
            <a:off x="636602" y="4148127"/>
            <a:ext cx="12971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2008 - 2016</a:t>
            </a:r>
            <a:endParaRPr lang="pl-PL" altLang="pl-PL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  <p:sp>
        <p:nvSpPr>
          <p:cNvPr id="18" name="Text Box 27"/>
          <p:cNvSpPr txBox="1">
            <a:spLocks noChangeArrowheads="1"/>
          </p:cNvSpPr>
          <p:nvPr/>
        </p:nvSpPr>
        <p:spPr bwMode="auto">
          <a:xfrm>
            <a:off x="3438300" y="3265611"/>
            <a:ext cx="19915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PKS Grodzisk </a:t>
            </a:r>
            <a:r>
              <a:rPr lang="pl-PL" altLang="pl-PL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Maz</a:t>
            </a:r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.</a:t>
            </a:r>
            <a:endParaRPr lang="pl-PL" altLang="pl-PL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Text Box 27"/>
          <p:cNvSpPr txBox="1">
            <a:spLocks noChangeArrowheads="1"/>
          </p:cNvSpPr>
          <p:nvPr/>
        </p:nvSpPr>
        <p:spPr bwMode="auto">
          <a:xfrm>
            <a:off x="3811959" y="3834268"/>
            <a:ext cx="12442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2007 -2017</a:t>
            </a:r>
            <a:endParaRPr lang="pl-PL" altLang="pl-PL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  <p:sp>
        <p:nvSpPr>
          <p:cNvPr id="21" name="Text Box 27"/>
          <p:cNvSpPr txBox="1">
            <a:spLocks noChangeArrowheads="1"/>
          </p:cNvSpPr>
          <p:nvPr/>
        </p:nvSpPr>
        <p:spPr bwMode="auto">
          <a:xfrm>
            <a:off x="6402231" y="3237805"/>
            <a:ext cx="21483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ITS </a:t>
            </a:r>
            <a:r>
              <a:rPr lang="pl-PL" altLang="pl-PL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A.Michalczewski</a:t>
            </a:r>
            <a:endParaRPr lang="pl-PL" altLang="pl-PL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  <p:sp>
        <p:nvSpPr>
          <p:cNvPr id="22" name="Text Box 27"/>
          <p:cNvSpPr txBox="1">
            <a:spLocks noChangeArrowheads="1"/>
          </p:cNvSpPr>
          <p:nvPr/>
        </p:nvSpPr>
        <p:spPr bwMode="auto">
          <a:xfrm>
            <a:off x="6948264" y="3778795"/>
            <a:ext cx="11913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2006-2015</a:t>
            </a:r>
            <a:endParaRPr lang="pl-PL" altLang="pl-PL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  <p:pic>
        <p:nvPicPr>
          <p:cNvPr id="2050" name="Picture 2" descr="http://kmkm.waw.pl/gal/logo_mobili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00165"/>
            <a:ext cx="2376263" cy="630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limanowa.idn.org.pl/pks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749" y="2159257"/>
            <a:ext cx="2168674" cy="1106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100lat.2lo.radom.pl/images/its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267" y="2534756"/>
            <a:ext cx="3032274" cy="37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 Box 27"/>
          <p:cNvSpPr txBox="1">
            <a:spLocks noChangeArrowheads="1"/>
          </p:cNvSpPr>
          <p:nvPr/>
        </p:nvSpPr>
        <p:spPr bwMode="auto">
          <a:xfrm>
            <a:off x="3811958" y="4368740"/>
            <a:ext cx="12442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2007 -2017</a:t>
            </a:r>
            <a:endParaRPr lang="pl-PL" altLang="pl-PL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  <p:sp>
        <p:nvSpPr>
          <p:cNvPr id="25" name="Text Box 27"/>
          <p:cNvSpPr txBox="1">
            <a:spLocks noChangeArrowheads="1"/>
          </p:cNvSpPr>
          <p:nvPr/>
        </p:nvSpPr>
        <p:spPr bwMode="auto">
          <a:xfrm>
            <a:off x="656371" y="3662182"/>
            <a:ext cx="12971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2007 - 2016</a:t>
            </a:r>
            <a:endParaRPr lang="pl-PL" altLang="pl-PL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  <p:sp>
        <p:nvSpPr>
          <p:cNvPr id="26" name="Text Box 27"/>
          <p:cNvSpPr txBox="1">
            <a:spLocks noChangeArrowheads="1"/>
          </p:cNvSpPr>
          <p:nvPr/>
        </p:nvSpPr>
        <p:spPr bwMode="auto">
          <a:xfrm>
            <a:off x="654933" y="4678875"/>
            <a:ext cx="12971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2010 - 2018</a:t>
            </a:r>
            <a:endParaRPr lang="pl-PL" altLang="pl-PL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auto">
          <a:xfrm>
            <a:off x="3935005" y="5758437"/>
            <a:ext cx="23153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+ </a:t>
            </a:r>
            <a:r>
              <a:rPr lang="pl-PL" altLang="pl-PL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some</a:t>
            </a:r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pl-PL" altLang="pl-PL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which</a:t>
            </a:r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pl-PL" altLang="pl-PL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expired</a:t>
            </a:r>
            <a:r>
              <a:rPr lang="pl-PL" altLang="pl-PL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endParaRPr lang="pl-PL" altLang="pl-PL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72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8" grpId="0"/>
      <p:bldP spid="19" grpId="0"/>
      <p:bldP spid="21" grpId="0"/>
      <p:bldP spid="22" grpId="0"/>
      <p:bldP spid="24" grpId="0"/>
      <p:bldP spid="25" grpId="0"/>
      <p:bldP spid="26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196975"/>
            <a:ext cx="8362950" cy="4929188"/>
          </a:xfrm>
        </p:spPr>
        <p:txBody>
          <a:bodyPr/>
          <a:lstStyle/>
          <a:p>
            <a:pPr marL="0" indent="0">
              <a:buNone/>
            </a:pPr>
            <a:r>
              <a:rPr lang="pl-PL" altLang="pl-PL" sz="2400" dirty="0" err="1" smtClean="0">
                <a:latin typeface="Calibri" pitchFamily="34" charset="0"/>
              </a:rPr>
              <a:t>Why</a:t>
            </a:r>
            <a:r>
              <a:rPr lang="pl-PL" altLang="pl-PL" sz="2400" dirty="0" smtClean="0">
                <a:latin typeface="Calibri" pitchFamily="34" charset="0"/>
              </a:rPr>
              <a:t>?</a:t>
            </a:r>
          </a:p>
          <a:p>
            <a:pPr marL="0" indent="0">
              <a:buNone/>
            </a:pPr>
            <a:endParaRPr lang="pl-PL" altLang="pl-PL" sz="2400" dirty="0" smtClean="0">
              <a:latin typeface="Calibri" pitchFamily="34" charset="0"/>
            </a:endParaRPr>
          </a:p>
          <a:p>
            <a:r>
              <a:rPr lang="pl-PL" altLang="pl-PL" sz="2400" dirty="0" smtClean="0">
                <a:latin typeface="Calibri" pitchFamily="34" charset="0"/>
              </a:rPr>
              <a:t>The </a:t>
            </a:r>
            <a:r>
              <a:rPr lang="pl-PL" altLang="pl-PL" sz="2400" dirty="0" err="1" smtClean="0">
                <a:latin typeface="Calibri" pitchFamily="34" charset="0"/>
              </a:rPr>
              <a:t>need</a:t>
            </a:r>
            <a:r>
              <a:rPr lang="pl-PL" altLang="pl-PL" sz="2400" dirty="0" smtClean="0">
                <a:latin typeface="Calibri" pitchFamily="34" charset="0"/>
              </a:rPr>
              <a:t> to </a:t>
            </a:r>
            <a:r>
              <a:rPr lang="pl-PL" altLang="pl-PL" sz="2400" dirty="0" err="1" smtClean="0">
                <a:latin typeface="Calibri" pitchFamily="34" charset="0"/>
              </a:rPr>
              <a:t>reduce</a:t>
            </a:r>
            <a:r>
              <a:rPr lang="pl-PL" altLang="pl-PL" sz="2400" dirty="0" smtClean="0">
                <a:latin typeface="Calibri" pitchFamily="34" charset="0"/>
              </a:rPr>
              <a:t> the </a:t>
            </a:r>
            <a:r>
              <a:rPr lang="pl-PL" altLang="pl-PL" sz="2400" dirty="0" err="1" smtClean="0">
                <a:latin typeface="Calibri" pitchFamily="34" charset="0"/>
              </a:rPr>
              <a:t>costs</a:t>
            </a:r>
            <a:r>
              <a:rPr lang="pl-PL" altLang="pl-PL" sz="2400" dirty="0" smtClean="0">
                <a:latin typeface="Calibri" pitchFamily="34" charset="0"/>
              </a:rPr>
              <a:t>  of </a:t>
            </a:r>
            <a:r>
              <a:rPr lang="pl-PL" altLang="pl-PL" sz="2400" dirty="0" err="1" smtClean="0">
                <a:latin typeface="Calibri" pitchFamily="34" charset="0"/>
              </a:rPr>
              <a:t>bus</a:t>
            </a:r>
            <a:r>
              <a:rPr lang="pl-PL" altLang="pl-PL" sz="2400" dirty="0" smtClean="0">
                <a:latin typeface="Calibri" pitchFamily="34" charset="0"/>
              </a:rPr>
              <a:t> service (in </a:t>
            </a:r>
            <a:r>
              <a:rPr lang="pl-PL" altLang="pl-PL" sz="2400" dirty="0" err="1" smtClean="0">
                <a:latin typeface="Calibri" pitchFamily="34" charset="0"/>
              </a:rPr>
              <a:t>comaprison</a:t>
            </a:r>
            <a:r>
              <a:rPr lang="pl-PL" altLang="pl-PL" sz="2400" dirty="0" smtClean="0">
                <a:latin typeface="Calibri" pitchFamily="34" charset="0"/>
              </a:rPr>
              <a:t> to </a:t>
            </a:r>
            <a:r>
              <a:rPr lang="pl-PL" altLang="pl-PL" sz="2400" dirty="0" err="1" smtClean="0">
                <a:latin typeface="Calibri" pitchFamily="34" charset="0"/>
              </a:rPr>
              <a:t>municipal</a:t>
            </a:r>
            <a:r>
              <a:rPr lang="pl-PL" altLang="pl-PL" sz="2400" dirty="0" smtClean="0">
                <a:latin typeface="Calibri" pitchFamily="34" charset="0"/>
              </a:rPr>
              <a:t> operator)</a:t>
            </a:r>
          </a:p>
          <a:p>
            <a:endParaRPr lang="pl-PL" altLang="pl-PL" sz="2400" dirty="0">
              <a:latin typeface="Calibri" pitchFamily="34" charset="0"/>
            </a:endParaRPr>
          </a:p>
          <a:p>
            <a:r>
              <a:rPr lang="pl-PL" altLang="pl-PL" sz="2400" dirty="0" smtClean="0">
                <a:latin typeface="Calibri" pitchFamily="34" charset="0"/>
              </a:rPr>
              <a:t>The </a:t>
            </a:r>
            <a:r>
              <a:rPr lang="pl-PL" altLang="pl-PL" sz="2400" dirty="0" err="1" smtClean="0">
                <a:latin typeface="Calibri" pitchFamily="34" charset="0"/>
              </a:rPr>
              <a:t>need</a:t>
            </a:r>
            <a:r>
              <a:rPr lang="pl-PL" altLang="pl-PL" sz="2400" dirty="0" smtClean="0">
                <a:latin typeface="Calibri" pitchFamily="34" charset="0"/>
              </a:rPr>
              <a:t> to </a:t>
            </a:r>
            <a:r>
              <a:rPr lang="pl-PL" altLang="pl-PL" sz="2400" dirty="0" err="1" smtClean="0">
                <a:latin typeface="Calibri" pitchFamily="34" charset="0"/>
              </a:rPr>
              <a:t>improve</a:t>
            </a:r>
            <a:r>
              <a:rPr lang="pl-PL" altLang="pl-PL" sz="2400" dirty="0" smtClean="0">
                <a:latin typeface="Calibri" pitchFamily="34" charset="0"/>
              </a:rPr>
              <a:t> </a:t>
            </a:r>
            <a:r>
              <a:rPr lang="pl-PL" altLang="pl-PL" sz="2400" dirty="0" err="1" smtClean="0">
                <a:latin typeface="Calibri" pitchFamily="34" charset="0"/>
              </a:rPr>
              <a:t>vehicles</a:t>
            </a:r>
            <a:r>
              <a:rPr lang="pl-PL" altLang="pl-PL" sz="2400" dirty="0" smtClean="0">
                <a:latin typeface="Calibri" pitchFamily="34" charset="0"/>
              </a:rPr>
              <a:t> </a:t>
            </a:r>
            <a:r>
              <a:rPr lang="pl-PL" altLang="pl-PL" sz="2400" dirty="0" err="1" smtClean="0">
                <a:latin typeface="Calibri" pitchFamily="34" charset="0"/>
              </a:rPr>
              <a:t>standards</a:t>
            </a:r>
            <a:r>
              <a:rPr lang="pl-PL" altLang="pl-PL" sz="2400" dirty="0" smtClean="0">
                <a:latin typeface="Calibri" pitchFamily="34" charset="0"/>
              </a:rPr>
              <a:t> (in </a:t>
            </a:r>
            <a:r>
              <a:rPr lang="pl-PL" altLang="pl-PL" sz="2400" dirty="0" err="1" smtClean="0">
                <a:latin typeface="Calibri" pitchFamily="34" charset="0"/>
              </a:rPr>
              <a:t>comparison</a:t>
            </a:r>
            <a:r>
              <a:rPr lang="pl-PL" altLang="pl-PL" sz="2400" dirty="0" smtClean="0">
                <a:latin typeface="Calibri" pitchFamily="34" charset="0"/>
              </a:rPr>
              <a:t> to </a:t>
            </a:r>
            <a:r>
              <a:rPr lang="pl-PL" altLang="pl-PL" sz="2400" dirty="0" err="1" smtClean="0">
                <a:latin typeface="Calibri" pitchFamily="34" charset="0"/>
              </a:rPr>
              <a:t>municpal</a:t>
            </a:r>
            <a:r>
              <a:rPr lang="pl-PL" altLang="pl-PL" sz="2400" dirty="0" smtClean="0">
                <a:latin typeface="Calibri" pitchFamily="34" charset="0"/>
              </a:rPr>
              <a:t> operator [MZA])</a:t>
            </a:r>
          </a:p>
          <a:p>
            <a:endParaRPr lang="pl-PL" altLang="pl-PL" sz="2400" dirty="0">
              <a:latin typeface="Calibri" pitchFamily="34" charset="0"/>
            </a:endParaRPr>
          </a:p>
          <a:p>
            <a:r>
              <a:rPr lang="pl-PL" altLang="pl-PL" sz="2400" dirty="0" smtClean="0">
                <a:latin typeface="Calibri" pitchFamily="34" charset="0"/>
              </a:rPr>
              <a:t>To </a:t>
            </a:r>
            <a:r>
              <a:rPr lang="pl-PL" altLang="pl-PL" sz="2400" dirty="0" err="1" smtClean="0">
                <a:latin typeface="Calibri" pitchFamily="34" charset="0"/>
              </a:rPr>
              <a:t>encourage</a:t>
            </a:r>
            <a:r>
              <a:rPr lang="pl-PL" altLang="pl-PL" sz="2400" dirty="0" smtClean="0">
                <a:latin typeface="Calibri" pitchFamily="34" charset="0"/>
              </a:rPr>
              <a:t> the </a:t>
            </a:r>
            <a:r>
              <a:rPr lang="pl-PL" altLang="pl-PL" sz="2400" smtClean="0">
                <a:latin typeface="Calibri" pitchFamily="34" charset="0"/>
              </a:rPr>
              <a:t>public operator (MZA) </a:t>
            </a:r>
            <a:r>
              <a:rPr lang="pl-PL" altLang="pl-PL" sz="2400" dirty="0" smtClean="0">
                <a:latin typeface="Calibri" pitchFamily="34" charset="0"/>
              </a:rPr>
              <a:t>for </a:t>
            </a:r>
            <a:r>
              <a:rPr lang="pl-PL" altLang="pl-PL" sz="2400" dirty="0" err="1" smtClean="0">
                <a:latin typeface="Calibri" pitchFamily="34" charset="0"/>
              </a:rPr>
              <a:t>changes</a:t>
            </a:r>
            <a:r>
              <a:rPr lang="pl-PL" altLang="pl-PL" sz="2400" dirty="0" smtClean="0">
                <a:latin typeface="Calibri" pitchFamily="34" charset="0"/>
              </a:rPr>
              <a:t> and </a:t>
            </a:r>
            <a:r>
              <a:rPr lang="pl-PL" altLang="pl-PL" sz="2400" dirty="0" err="1" smtClean="0">
                <a:latin typeface="Calibri" pitchFamily="34" charset="0"/>
              </a:rPr>
              <a:t>modernisation</a:t>
            </a:r>
            <a:endParaRPr lang="pl-PL" altLang="pl-PL" sz="2400" dirty="0" smtClean="0">
              <a:latin typeface="Calibri" pitchFamily="34" charset="0"/>
            </a:endParaRPr>
          </a:p>
          <a:p>
            <a:endParaRPr lang="pl-PL" altLang="pl-PL" sz="2400" dirty="0">
              <a:latin typeface="Calibri" pitchFamily="34" charset="0"/>
            </a:endParaRPr>
          </a:p>
          <a:p>
            <a:r>
              <a:rPr lang="pl-PL" altLang="pl-PL" sz="2400" dirty="0" smtClean="0">
                <a:latin typeface="Calibri" pitchFamily="34" charset="0"/>
              </a:rPr>
              <a:t>„</a:t>
            </a:r>
            <a:r>
              <a:rPr lang="pl-PL" altLang="pl-PL" sz="2400" dirty="0" err="1" smtClean="0">
                <a:latin typeface="Calibri" pitchFamily="34" charset="0"/>
              </a:rPr>
              <a:t>Cheaper</a:t>
            </a:r>
            <a:r>
              <a:rPr lang="pl-PL" altLang="pl-PL" sz="2400" dirty="0">
                <a:latin typeface="Calibri" pitchFamily="34" charset="0"/>
              </a:rPr>
              <a:t> </a:t>
            </a:r>
            <a:r>
              <a:rPr lang="pl-PL" altLang="pl-PL" sz="2400" dirty="0" smtClean="0">
                <a:latin typeface="Calibri" pitchFamily="34" charset="0"/>
              </a:rPr>
              <a:t>&amp; </a:t>
            </a:r>
            <a:r>
              <a:rPr lang="pl-PL" altLang="pl-PL" sz="2400" dirty="0" err="1" smtClean="0">
                <a:latin typeface="Calibri" pitchFamily="34" charset="0"/>
              </a:rPr>
              <a:t>better</a:t>
            </a:r>
            <a:r>
              <a:rPr lang="pl-PL" altLang="pl-PL" sz="2400" dirty="0" smtClean="0">
                <a:latin typeface="Calibri" pitchFamily="34" charset="0"/>
              </a:rPr>
              <a:t>”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50824" y="-100013"/>
            <a:ext cx="5257279" cy="121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altLang="pl-PL" sz="24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Competetive</a:t>
            </a:r>
            <a:r>
              <a:rPr lang="pl-PL" altLang="pl-PL" sz="24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pl-PL" altLang="pl-PL" sz="24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tendering</a:t>
            </a:r>
            <a:r>
              <a:rPr lang="pl-PL" altLang="pl-PL" sz="24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(in the past)</a:t>
            </a:r>
            <a:endParaRPr lang="pl-PL" altLang="pl-PL" sz="1800" kern="0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81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Wykres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0600500"/>
              </p:ext>
            </p:extLst>
          </p:nvPr>
        </p:nvGraphicFramePr>
        <p:xfrm>
          <a:off x="2195736" y="1484784"/>
          <a:ext cx="7128792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Wykres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3198307"/>
              </p:ext>
            </p:extLst>
          </p:nvPr>
        </p:nvGraphicFramePr>
        <p:xfrm>
          <a:off x="3059832" y="1412776"/>
          <a:ext cx="6001688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250824" y="-100013"/>
            <a:ext cx="5257279" cy="121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altLang="pl-PL" sz="36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Competetive</a:t>
            </a:r>
            <a:r>
              <a:rPr lang="pl-PL" altLang="pl-PL" sz="36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pl-PL" altLang="pl-PL" sz="36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tendering</a:t>
            </a:r>
            <a:endParaRPr lang="pl-PL" altLang="pl-PL" sz="2800" kern="0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9" name="Symbol zastępczy zawartości 1"/>
          <p:cNvSpPr>
            <a:spLocks noGrp="1"/>
          </p:cNvSpPr>
          <p:nvPr>
            <p:ph idx="1"/>
          </p:nvPr>
        </p:nvSpPr>
        <p:spPr>
          <a:xfrm>
            <a:off x="400894" y="1117600"/>
            <a:ext cx="8362950" cy="5472607"/>
          </a:xfrm>
        </p:spPr>
        <p:txBody>
          <a:bodyPr/>
          <a:lstStyle/>
          <a:p>
            <a:pPr algn="just" eaLnBrk="1" hangingPunct="1">
              <a:spcBef>
                <a:spcPct val="25000"/>
              </a:spcBef>
            </a:pPr>
            <a:r>
              <a:rPr lang="pl-PL" altLang="pl-PL" sz="2300" dirty="0" smtClean="0">
                <a:latin typeface="Calibri" panose="020F0502020204030204" pitchFamily="34" charset="0"/>
              </a:rPr>
              <a:t>Gross-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cost</a:t>
            </a:r>
            <a:r>
              <a:rPr lang="pl-PL" altLang="pl-PL" sz="2300" dirty="0" smtClean="0">
                <a:latin typeface="Calibri" panose="020F0502020204030204" pitchFamily="34" charset="0"/>
              </a:rPr>
              <a:t>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contract</a:t>
            </a: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300" dirty="0" err="1" smtClean="0">
                <a:latin typeface="Calibri" panose="020F0502020204030204" pitchFamily="34" charset="0"/>
              </a:rPr>
              <a:t>Procurement</a:t>
            </a:r>
            <a:r>
              <a:rPr lang="pl-PL" altLang="pl-PL" sz="2300" dirty="0" smtClean="0">
                <a:latin typeface="Calibri" panose="020F0502020204030204" pitchFamily="34" charset="0"/>
              </a:rPr>
              <a:t> for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specific</a:t>
            </a:r>
            <a:r>
              <a:rPr lang="pl-PL" altLang="pl-PL" sz="2300" dirty="0" smtClean="0">
                <a:latin typeface="Calibri" panose="020F0502020204030204" pitchFamily="34" charset="0"/>
              </a:rPr>
              <a:t>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vehicle-kilometers</a:t>
            </a:r>
            <a:r>
              <a:rPr lang="pl-PL" altLang="pl-PL" sz="2300" dirty="0" smtClean="0">
                <a:latin typeface="Calibri" panose="020F0502020204030204" pitchFamily="34" charset="0"/>
              </a:rPr>
              <a:t>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amount</a:t>
            </a: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300" dirty="0" smtClean="0">
                <a:latin typeface="Calibri" panose="020F0502020204030204" pitchFamily="34" charset="0"/>
              </a:rPr>
              <a:t>The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organizer</a:t>
            </a:r>
            <a:r>
              <a:rPr lang="pl-PL" altLang="pl-PL" sz="2300" dirty="0" smtClean="0">
                <a:latin typeface="Calibri" panose="020F0502020204030204" pitchFamily="34" charset="0"/>
              </a:rPr>
              <a:t>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defines</a:t>
            </a:r>
            <a:r>
              <a:rPr lang="pl-PL" altLang="pl-PL" sz="2300" dirty="0" smtClean="0">
                <a:latin typeface="Calibri" panose="020F0502020204030204" pitchFamily="34" charset="0"/>
              </a:rPr>
              <a:t> the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standards</a:t>
            </a:r>
            <a:r>
              <a:rPr lang="pl-PL" altLang="pl-PL" sz="2300" dirty="0" smtClean="0">
                <a:latin typeface="Calibri" panose="020F0502020204030204" pitchFamily="34" charset="0"/>
              </a:rPr>
              <a:t> of the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fleet</a:t>
            </a: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en-US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300" dirty="0" smtClean="0">
                <a:latin typeface="Calibri" panose="020F0502020204030204" pitchFamily="34" charset="0"/>
              </a:rPr>
              <a:t>The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organizer</a:t>
            </a:r>
            <a:r>
              <a:rPr lang="pl-PL" altLang="pl-PL" sz="2300" dirty="0" smtClean="0">
                <a:latin typeface="Calibri" panose="020F0502020204030204" pitchFamily="34" charset="0"/>
              </a:rPr>
              <a:t> (ZTM)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defines</a:t>
            </a:r>
            <a:r>
              <a:rPr lang="pl-PL" altLang="pl-PL" sz="2300" dirty="0" smtClean="0">
                <a:latin typeface="Calibri" panose="020F0502020204030204" pitchFamily="34" charset="0"/>
              </a:rPr>
              <a:t> the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schedules</a:t>
            </a:r>
            <a:r>
              <a:rPr lang="pl-PL" altLang="pl-PL" sz="2300" dirty="0" smtClean="0">
                <a:latin typeface="Calibri" panose="020F0502020204030204" pitchFamily="34" charset="0"/>
              </a:rPr>
              <a:t>,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rouets</a:t>
            </a:r>
            <a:r>
              <a:rPr lang="pl-PL" altLang="pl-PL" sz="2300" dirty="0" smtClean="0">
                <a:latin typeface="Calibri" panose="020F0502020204030204" pitchFamily="34" charset="0"/>
              </a:rPr>
              <a:t> etc. </a:t>
            </a:r>
          </a:p>
          <a:p>
            <a:pPr algn="just" eaLnBrk="1" hangingPunct="1">
              <a:spcBef>
                <a:spcPct val="25000"/>
              </a:spcBef>
            </a:pP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300" dirty="0" smtClean="0">
                <a:latin typeface="Calibri" panose="020F0502020204030204" pitchFamily="34" charset="0"/>
              </a:rPr>
              <a:t>The operator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manage</a:t>
            </a:r>
            <a:r>
              <a:rPr lang="pl-PL" altLang="pl-PL" sz="2300" dirty="0" smtClean="0">
                <a:latin typeface="Calibri" panose="020F0502020204030204" pitchFamily="34" charset="0"/>
              </a:rPr>
              <a:t> the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employees</a:t>
            </a:r>
            <a:r>
              <a:rPr lang="pl-PL" altLang="pl-PL" sz="2300" dirty="0" smtClean="0">
                <a:latin typeface="Calibri" panose="020F0502020204030204" pitchFamily="34" charset="0"/>
              </a:rPr>
              <a:t> and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maintenance</a:t>
            </a:r>
            <a:r>
              <a:rPr lang="pl-PL" altLang="pl-PL" sz="2300" dirty="0" smtClean="0">
                <a:latin typeface="Calibri" panose="020F0502020204030204" pitchFamily="34" charset="0"/>
              </a:rPr>
              <a:t>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facilities</a:t>
            </a: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300" b="1" u="sng" dirty="0" smtClean="0">
                <a:latin typeface="Calibri" panose="020F0502020204030204" pitchFamily="34" charset="0"/>
              </a:rPr>
              <a:t>The </a:t>
            </a:r>
            <a:r>
              <a:rPr lang="pl-PL" altLang="pl-PL" sz="2300" b="1" u="sng" dirty="0" err="1" smtClean="0">
                <a:latin typeface="Calibri" panose="020F0502020204030204" pitchFamily="34" charset="0"/>
              </a:rPr>
              <a:t>price</a:t>
            </a:r>
            <a:r>
              <a:rPr lang="pl-PL" altLang="pl-PL" sz="2300" b="1" u="sng" dirty="0" smtClean="0">
                <a:latin typeface="Calibri" panose="020F0502020204030204" pitchFamily="34" charset="0"/>
              </a:rPr>
              <a:t> per </a:t>
            </a:r>
            <a:r>
              <a:rPr lang="pl-PL" altLang="pl-PL" sz="2300" b="1" u="sng" dirty="0" err="1" smtClean="0">
                <a:latin typeface="Calibri" panose="020F0502020204030204" pitchFamily="34" charset="0"/>
              </a:rPr>
              <a:t>vehicle-kilometre</a:t>
            </a:r>
            <a:r>
              <a:rPr lang="pl-PL" altLang="pl-PL" sz="2300" b="1" u="sng" dirty="0" smtClean="0">
                <a:latin typeface="Calibri" panose="020F0502020204030204" pitchFamily="34" charset="0"/>
              </a:rPr>
              <a:t> </a:t>
            </a:r>
            <a:r>
              <a:rPr lang="pl-PL" altLang="pl-PL" sz="2300" b="1" u="sng" dirty="0" err="1" smtClean="0">
                <a:latin typeface="Calibri" panose="020F0502020204030204" pitchFamily="34" charset="0"/>
              </a:rPr>
              <a:t>is</a:t>
            </a:r>
            <a:r>
              <a:rPr lang="pl-PL" altLang="pl-PL" sz="2300" b="1" u="sng" dirty="0" smtClean="0">
                <a:latin typeface="Calibri" panose="020F0502020204030204" pitchFamily="34" charset="0"/>
              </a:rPr>
              <a:t> the </a:t>
            </a:r>
            <a:r>
              <a:rPr lang="pl-PL" altLang="pl-PL" sz="2300" b="1" u="sng" dirty="0" err="1" smtClean="0">
                <a:latin typeface="Calibri" panose="020F0502020204030204" pitchFamily="34" charset="0"/>
              </a:rPr>
              <a:t>only</a:t>
            </a:r>
            <a:r>
              <a:rPr lang="pl-PL" altLang="pl-PL" sz="2300" b="1" u="sng" dirty="0" smtClean="0">
                <a:latin typeface="Calibri" panose="020F0502020204030204" pitchFamily="34" charset="0"/>
              </a:rPr>
              <a:t> </a:t>
            </a:r>
            <a:r>
              <a:rPr lang="pl-PL" altLang="pl-PL" sz="2300" b="1" u="sng" dirty="0" err="1" smtClean="0">
                <a:latin typeface="Calibri" panose="020F0502020204030204" pitchFamily="34" charset="0"/>
              </a:rPr>
              <a:t>criterion</a:t>
            </a:r>
            <a:r>
              <a:rPr lang="pl-PL" altLang="pl-PL" sz="2300" b="1" u="sng" dirty="0" smtClean="0">
                <a:latin typeface="Calibri" panose="020F0502020204030204" pitchFamily="34" charset="0"/>
              </a:rPr>
              <a:t> for </a:t>
            </a:r>
            <a:r>
              <a:rPr lang="pl-PL" altLang="pl-PL" sz="2300" b="1" u="sng" dirty="0" err="1" smtClean="0">
                <a:latin typeface="Calibri" panose="020F0502020204030204" pitchFamily="34" charset="0"/>
              </a:rPr>
              <a:t>selection</a:t>
            </a:r>
            <a:endParaRPr lang="pl-PL" altLang="pl-PL" sz="2300" b="1" u="sng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en-US" altLang="pl-PL" sz="20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en-US" altLang="pl-PL" sz="20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pl-PL" altLang="pl-PL" sz="20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31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Wykres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2834257"/>
              </p:ext>
            </p:extLst>
          </p:nvPr>
        </p:nvGraphicFramePr>
        <p:xfrm>
          <a:off x="2195736" y="1484784"/>
          <a:ext cx="7128792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Wykres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3872441"/>
              </p:ext>
            </p:extLst>
          </p:nvPr>
        </p:nvGraphicFramePr>
        <p:xfrm>
          <a:off x="3059832" y="1412776"/>
          <a:ext cx="6001688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250824" y="-100013"/>
            <a:ext cx="5257279" cy="121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altLang="pl-PL" sz="28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What</a:t>
            </a:r>
            <a:r>
              <a:rPr lang="pl-PL" altLang="pl-PL" sz="28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we </a:t>
            </a:r>
            <a:r>
              <a:rPr lang="pl-PL" altLang="pl-PL" sz="28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have</a:t>
            </a:r>
            <a:r>
              <a:rPr lang="pl-PL" altLang="pl-PL" sz="28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pl-PL" altLang="pl-PL" sz="28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after</a:t>
            </a:r>
            <a:r>
              <a:rPr lang="pl-PL" altLang="pl-PL" sz="28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the </a:t>
            </a:r>
            <a:r>
              <a:rPr lang="pl-PL" altLang="pl-PL" sz="28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years</a:t>
            </a:r>
            <a:r>
              <a:rPr lang="pl-PL" altLang="pl-PL" sz="28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?</a:t>
            </a:r>
            <a:endParaRPr lang="pl-PL" altLang="pl-PL" sz="2000" kern="0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9" name="Symbol zastępczy zawartości 1"/>
          <p:cNvSpPr>
            <a:spLocks noGrp="1"/>
          </p:cNvSpPr>
          <p:nvPr>
            <p:ph idx="1"/>
          </p:nvPr>
        </p:nvSpPr>
        <p:spPr>
          <a:xfrm>
            <a:off x="400894" y="1117600"/>
            <a:ext cx="8362950" cy="5472607"/>
          </a:xfrm>
        </p:spPr>
        <p:txBody>
          <a:bodyPr/>
          <a:lstStyle/>
          <a:p>
            <a:pPr algn="just" eaLnBrk="1" hangingPunct="1">
              <a:spcBef>
                <a:spcPct val="25000"/>
              </a:spcBef>
            </a:pP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en-US" altLang="pl-PL" sz="20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en-US" altLang="pl-PL" sz="20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pl-PL" altLang="pl-PL" sz="2000" dirty="0" smtClean="0">
              <a:latin typeface="Calibri" pitchFamily="34" charset="0"/>
            </a:endParaRPr>
          </a:p>
        </p:txBody>
      </p:sp>
      <p:pic>
        <p:nvPicPr>
          <p:cNvPr id="10" name="Picture 8" descr="http://bigboyzone.pl/wp-content/uploads/2013/03/z8159660QLogo-MZ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0" y="974286"/>
            <a:ext cx="1152130" cy="36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kmkm.waw.pl/gal/logo_mobili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810" y="1103956"/>
            <a:ext cx="605736" cy="16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limanowa.idn.org.pl/pks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281" y="1019691"/>
            <a:ext cx="552819" cy="282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://100lat.2lo.radom.pl/images/itsm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109517"/>
            <a:ext cx="772961" cy="9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11" t="12054" r="20272" b="22068"/>
          <a:stretch/>
        </p:blipFill>
        <p:spPr bwMode="auto">
          <a:xfrm>
            <a:off x="107503" y="1340768"/>
            <a:ext cx="4117159" cy="2810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1" t="12667" r="20522" b="22753"/>
          <a:stretch/>
        </p:blipFill>
        <p:spPr bwMode="auto">
          <a:xfrm>
            <a:off x="107503" y="2525443"/>
            <a:ext cx="4117159" cy="2755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1" t="12957" r="20250" b="24056"/>
          <a:stretch/>
        </p:blipFill>
        <p:spPr bwMode="auto">
          <a:xfrm>
            <a:off x="107503" y="3472421"/>
            <a:ext cx="4117159" cy="2675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Symbol zastępczy zawartości 1"/>
          <p:cNvSpPr txBox="1">
            <a:spLocks/>
          </p:cNvSpPr>
          <p:nvPr/>
        </p:nvSpPr>
        <p:spPr bwMode="auto">
          <a:xfrm>
            <a:off x="4431904" y="1308027"/>
            <a:ext cx="4532584" cy="5073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 eaLnBrk="1" hangingPunct="1">
              <a:spcBef>
                <a:spcPct val="25000"/>
              </a:spcBef>
            </a:pPr>
            <a:r>
              <a:rPr lang="pl-PL" altLang="pl-PL" sz="2000" kern="0" dirty="0" err="1" smtClean="0">
                <a:latin typeface="Calibri" panose="020F0502020204030204" pitchFamily="34" charset="0"/>
              </a:rPr>
              <a:t>Deacreasing</a:t>
            </a:r>
            <a:r>
              <a:rPr lang="pl-PL" altLang="pl-PL" sz="2000" kern="0" dirty="0" smtClean="0">
                <a:latin typeface="Calibri" panose="020F0502020204030204" pitchFamily="34" charset="0"/>
              </a:rPr>
              <a:t> </a:t>
            </a:r>
            <a:r>
              <a:rPr lang="pl-PL" altLang="pl-PL" sz="2000" kern="0" dirty="0">
                <a:latin typeface="Calibri" panose="020F0502020204030204" pitchFamily="34" charset="0"/>
              </a:rPr>
              <a:t>standard of </a:t>
            </a:r>
            <a:r>
              <a:rPr lang="pl-PL" altLang="pl-PL" sz="2000" kern="0" dirty="0" smtClean="0">
                <a:latin typeface="Calibri" panose="020F0502020204030204" pitchFamily="34" charset="0"/>
              </a:rPr>
              <a:t>service</a:t>
            </a:r>
          </a:p>
          <a:p>
            <a:pPr algn="just" eaLnBrk="1" hangingPunct="1">
              <a:spcBef>
                <a:spcPct val="25000"/>
              </a:spcBef>
            </a:pPr>
            <a:endParaRPr lang="pl-PL" altLang="pl-PL" sz="2000" kern="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en-US" altLang="pl-PL" sz="2000" kern="0" dirty="0">
                <a:latin typeface="Calibri" panose="020F0502020204030204" pitchFamily="34" charset="0"/>
              </a:rPr>
              <a:t>Enormous lacks in the maintenance of the </a:t>
            </a:r>
            <a:r>
              <a:rPr lang="en-US" altLang="pl-PL" sz="2000" kern="0" dirty="0" smtClean="0">
                <a:latin typeface="Calibri" panose="020F0502020204030204" pitchFamily="34" charset="0"/>
              </a:rPr>
              <a:t>vehicles</a:t>
            </a:r>
            <a:endParaRPr lang="pl-PL" altLang="pl-PL" sz="2000" kern="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pl-PL" altLang="pl-PL" sz="2000" kern="0" dirty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000" kern="0" dirty="0" err="1" smtClean="0">
                <a:latin typeface="Calibri" panose="020F0502020204030204" pitchFamily="34" charset="0"/>
              </a:rPr>
              <a:t>Defects</a:t>
            </a:r>
            <a:r>
              <a:rPr lang="pl-PL" altLang="pl-PL" sz="2000" kern="0" dirty="0" smtClean="0">
                <a:latin typeface="Calibri" panose="020F0502020204030204" pitchFamily="34" charset="0"/>
              </a:rPr>
              <a:t> </a:t>
            </a:r>
            <a:r>
              <a:rPr lang="pl-PL" altLang="pl-PL" sz="2000" kern="0" dirty="0" err="1" smtClean="0">
                <a:latin typeface="Calibri" panose="020F0502020204030204" pitchFamily="34" charset="0"/>
              </a:rPr>
              <a:t>fixed</a:t>
            </a:r>
            <a:r>
              <a:rPr lang="pl-PL" altLang="pl-PL" sz="2000" kern="0" dirty="0" smtClean="0">
                <a:latin typeface="Calibri" panose="020F0502020204030204" pitchFamily="34" charset="0"/>
              </a:rPr>
              <a:t> with „</a:t>
            </a:r>
            <a:r>
              <a:rPr lang="pl-PL" altLang="pl-PL" sz="2000" kern="0" dirty="0" err="1" smtClean="0">
                <a:latin typeface="Calibri" panose="020F0502020204030204" pitchFamily="34" charset="0"/>
              </a:rPr>
              <a:t>tape</a:t>
            </a:r>
            <a:r>
              <a:rPr lang="pl-PL" altLang="pl-PL" sz="2000" kern="0" dirty="0" smtClean="0">
                <a:latin typeface="Calibri" panose="020F0502020204030204" pitchFamily="34" charset="0"/>
              </a:rPr>
              <a:t>”</a:t>
            </a:r>
          </a:p>
          <a:p>
            <a:pPr algn="just" eaLnBrk="1" hangingPunct="1">
              <a:spcBef>
                <a:spcPct val="25000"/>
              </a:spcBef>
            </a:pPr>
            <a:endParaRPr lang="pl-PL" altLang="pl-PL" sz="2000" kern="0" dirty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000" kern="0" dirty="0" smtClean="0">
                <a:latin typeface="Calibri" panose="020F0502020204030204" pitchFamily="34" charset="0"/>
              </a:rPr>
              <a:t>Drivers </a:t>
            </a:r>
            <a:r>
              <a:rPr lang="pl-PL" altLang="pl-PL" sz="2000" kern="0" dirty="0" err="1" smtClean="0">
                <a:latin typeface="Calibri" panose="020F0502020204030204" pitchFamily="34" charset="0"/>
              </a:rPr>
              <a:t>hired</a:t>
            </a:r>
            <a:r>
              <a:rPr lang="pl-PL" altLang="pl-PL" sz="2000" kern="0" dirty="0" smtClean="0">
                <a:latin typeface="Calibri" panose="020F0502020204030204" pitchFamily="34" charset="0"/>
              </a:rPr>
              <a:t> on </a:t>
            </a:r>
            <a:r>
              <a:rPr lang="pl-PL" altLang="pl-PL" sz="2000" kern="0" dirty="0" err="1" smtClean="0">
                <a:latin typeface="Calibri" panose="020F0502020204030204" pitchFamily="34" charset="0"/>
              </a:rPr>
              <a:t>poor</a:t>
            </a:r>
            <a:r>
              <a:rPr lang="pl-PL" altLang="pl-PL" sz="2000" kern="0" dirty="0" smtClean="0">
                <a:latin typeface="Calibri" panose="020F0502020204030204" pitchFamily="34" charset="0"/>
              </a:rPr>
              <a:t> </a:t>
            </a:r>
            <a:r>
              <a:rPr lang="pl-PL" altLang="pl-PL" sz="2000" kern="0" dirty="0" err="1" smtClean="0">
                <a:latin typeface="Calibri" panose="020F0502020204030204" pitchFamily="34" charset="0"/>
              </a:rPr>
              <a:t>conditions</a:t>
            </a:r>
            <a:endParaRPr lang="pl-PL" altLang="pl-PL" sz="2000" kern="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pl-PL" altLang="pl-PL" sz="2000" kern="0" dirty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000" kern="0" dirty="0" err="1" smtClean="0">
                <a:latin typeface="Calibri" panose="020F0502020204030204" pitchFamily="34" charset="0"/>
              </a:rPr>
              <a:t>Foreign</a:t>
            </a:r>
            <a:r>
              <a:rPr lang="pl-PL" altLang="pl-PL" sz="2000" kern="0" dirty="0" smtClean="0">
                <a:latin typeface="Calibri" panose="020F0502020204030204" pitchFamily="34" charset="0"/>
              </a:rPr>
              <a:t> </a:t>
            </a:r>
            <a:r>
              <a:rPr lang="pl-PL" altLang="pl-PL" sz="2000" kern="0" dirty="0" err="1" smtClean="0">
                <a:latin typeface="Calibri" panose="020F0502020204030204" pitchFamily="34" charset="0"/>
              </a:rPr>
              <a:t>drivers</a:t>
            </a:r>
            <a:r>
              <a:rPr lang="pl-PL" altLang="pl-PL" sz="2000" kern="0" dirty="0" smtClean="0">
                <a:latin typeface="Calibri" panose="020F0502020204030204" pitchFamily="34" charset="0"/>
              </a:rPr>
              <a:t> </a:t>
            </a:r>
            <a:r>
              <a:rPr lang="pl-PL" altLang="pl-PL" sz="2000" kern="0" dirty="0" err="1" smtClean="0">
                <a:latin typeface="Calibri" panose="020F0502020204030204" pitchFamily="34" charset="0"/>
              </a:rPr>
              <a:t>without</a:t>
            </a:r>
            <a:r>
              <a:rPr lang="pl-PL" altLang="pl-PL" sz="2000" kern="0" dirty="0" smtClean="0">
                <a:latin typeface="Calibri" panose="020F0502020204030204" pitchFamily="34" charset="0"/>
              </a:rPr>
              <a:t> </a:t>
            </a:r>
            <a:r>
              <a:rPr lang="pl-PL" altLang="pl-PL" sz="2000" kern="0" dirty="0" err="1" smtClean="0">
                <a:latin typeface="Calibri" panose="020F0502020204030204" pitchFamily="34" charset="0"/>
              </a:rPr>
              <a:t>knowledge</a:t>
            </a:r>
            <a:r>
              <a:rPr lang="pl-PL" altLang="pl-PL" sz="2000" kern="0" dirty="0" smtClean="0">
                <a:latin typeface="Calibri" panose="020F0502020204030204" pitchFamily="34" charset="0"/>
              </a:rPr>
              <a:t> of the </a:t>
            </a:r>
            <a:r>
              <a:rPr lang="pl-PL" altLang="pl-PL" sz="2000" kern="0" dirty="0" err="1" smtClean="0">
                <a:latin typeface="Calibri" panose="020F0502020204030204" pitchFamily="34" charset="0"/>
              </a:rPr>
              <a:t>language</a:t>
            </a:r>
            <a:endParaRPr lang="pl-PL" altLang="pl-PL" sz="2000" kern="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pl-PL" altLang="pl-PL" sz="2000" kern="0" dirty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000" kern="0" dirty="0" err="1" smtClean="0">
                <a:latin typeface="Calibri" panose="020F0502020204030204" pitchFamily="34" charset="0"/>
              </a:rPr>
              <a:t>Incidental</a:t>
            </a:r>
            <a:r>
              <a:rPr lang="pl-PL" altLang="pl-PL" sz="2000" kern="0" dirty="0" smtClean="0">
                <a:latin typeface="Calibri" panose="020F0502020204030204" pitchFamily="34" charset="0"/>
              </a:rPr>
              <a:t> </a:t>
            </a:r>
            <a:r>
              <a:rPr lang="pl-PL" altLang="pl-PL" sz="2000" kern="0" dirty="0" err="1" smtClean="0">
                <a:latin typeface="Calibri" panose="020F0502020204030204" pitchFamily="34" charset="0"/>
              </a:rPr>
              <a:t>lack</a:t>
            </a:r>
            <a:r>
              <a:rPr lang="pl-PL" altLang="pl-PL" sz="2000" kern="0" dirty="0" smtClean="0">
                <a:latin typeface="Calibri" panose="020F0502020204030204" pitchFamily="34" charset="0"/>
              </a:rPr>
              <a:t> of service</a:t>
            </a:r>
          </a:p>
          <a:p>
            <a:pPr algn="just" eaLnBrk="1" hangingPunct="1">
              <a:spcBef>
                <a:spcPct val="25000"/>
              </a:spcBef>
            </a:pPr>
            <a:endParaRPr lang="pl-PL" altLang="pl-PL" sz="2300" kern="0" dirty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pl-PL" altLang="pl-PL" sz="2300" kern="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pl-PL" altLang="pl-PL" sz="2300" kern="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pl-PL" altLang="pl-PL" sz="2300" kern="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en-US" altLang="pl-PL" sz="2000" kern="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en-US" altLang="pl-PL" sz="2000" kern="0" dirty="0" smtClean="0">
              <a:latin typeface="Calibri" panose="020F0502020204030204" pitchFamily="34" charset="0"/>
            </a:endParaRPr>
          </a:p>
          <a:p>
            <a:pPr marL="0" indent="0">
              <a:buFontTx/>
              <a:buNone/>
            </a:pPr>
            <a:endParaRPr lang="pl-PL" altLang="pl-PL" sz="2000" kern="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62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Wykres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2159618"/>
              </p:ext>
            </p:extLst>
          </p:nvPr>
        </p:nvGraphicFramePr>
        <p:xfrm>
          <a:off x="2195736" y="1484784"/>
          <a:ext cx="7128792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Wykres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9822780"/>
              </p:ext>
            </p:extLst>
          </p:nvPr>
        </p:nvGraphicFramePr>
        <p:xfrm>
          <a:off x="1571156" y="1484784"/>
          <a:ext cx="6001688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250824" y="-100013"/>
            <a:ext cx="5257279" cy="121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altLang="pl-PL" sz="28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Some</a:t>
            </a:r>
            <a:r>
              <a:rPr lang="pl-PL" altLang="pl-PL" sz="28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pl-PL" altLang="pl-PL" sz="28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statistics</a:t>
            </a:r>
            <a:r>
              <a:rPr lang="pl-PL" altLang="pl-PL" sz="28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(2014)</a:t>
            </a:r>
            <a:endParaRPr lang="pl-PL" altLang="pl-PL" sz="2000" kern="0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9" name="Symbol zastępczy zawartości 1"/>
          <p:cNvSpPr>
            <a:spLocks noGrp="1"/>
          </p:cNvSpPr>
          <p:nvPr>
            <p:ph idx="1"/>
          </p:nvPr>
        </p:nvSpPr>
        <p:spPr>
          <a:xfrm>
            <a:off x="400894" y="1117600"/>
            <a:ext cx="8362950" cy="5472607"/>
          </a:xfrm>
        </p:spPr>
        <p:txBody>
          <a:bodyPr/>
          <a:lstStyle/>
          <a:p>
            <a:pPr algn="just" eaLnBrk="1" hangingPunct="1">
              <a:spcBef>
                <a:spcPct val="25000"/>
              </a:spcBef>
            </a:pP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en-US" altLang="pl-PL" sz="20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en-US" altLang="pl-PL" sz="20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pl-PL" altLang="pl-PL" sz="2000" dirty="0" smtClean="0">
              <a:latin typeface="Calibri" pitchFamily="34" charset="0"/>
            </a:endParaRPr>
          </a:p>
        </p:txBody>
      </p:sp>
      <p:graphicFrame>
        <p:nvGraphicFramePr>
          <p:cNvPr id="11" name="Wykres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475903"/>
              </p:ext>
            </p:extLst>
          </p:nvPr>
        </p:nvGraphicFramePr>
        <p:xfrm>
          <a:off x="1043608" y="1628800"/>
          <a:ext cx="6768752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pole tekstowe 2"/>
          <p:cNvSpPr txBox="1"/>
          <p:nvPr/>
        </p:nvSpPr>
        <p:spPr>
          <a:xfrm>
            <a:off x="2483768" y="1340768"/>
            <a:ext cx="45054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err="1" smtClean="0">
                <a:latin typeface="Calibri" panose="020F0502020204030204" pitchFamily="34" charset="0"/>
              </a:rPr>
              <a:t>Penalties</a:t>
            </a:r>
            <a:r>
              <a:rPr lang="pl-PL" b="1" dirty="0" smtClean="0">
                <a:latin typeface="Calibri" panose="020F0502020204030204" pitchFamily="34" charset="0"/>
              </a:rPr>
              <a:t> for </a:t>
            </a:r>
            <a:r>
              <a:rPr lang="pl-PL" b="1" dirty="0" err="1" smtClean="0">
                <a:latin typeface="Calibri" panose="020F0502020204030204" pitchFamily="34" charset="0"/>
              </a:rPr>
              <a:t>incorrect</a:t>
            </a:r>
            <a:r>
              <a:rPr lang="pl-PL" b="1" dirty="0" smtClean="0">
                <a:latin typeface="Calibri" panose="020F0502020204030204" pitchFamily="34" charset="0"/>
              </a:rPr>
              <a:t> </a:t>
            </a:r>
            <a:r>
              <a:rPr lang="pl-PL" b="1" dirty="0" err="1" smtClean="0">
                <a:latin typeface="Calibri" panose="020F0502020204030204" pitchFamily="34" charset="0"/>
              </a:rPr>
              <a:t>passenger</a:t>
            </a:r>
            <a:r>
              <a:rPr lang="pl-PL" b="1" dirty="0" smtClean="0">
                <a:latin typeface="Calibri" panose="020F0502020204030204" pitchFamily="34" charset="0"/>
              </a:rPr>
              <a:t> </a:t>
            </a:r>
            <a:r>
              <a:rPr lang="pl-PL" b="1" dirty="0" err="1" smtClean="0">
                <a:latin typeface="Calibri" panose="020F0502020204030204" pitchFamily="34" charset="0"/>
              </a:rPr>
              <a:t>information</a:t>
            </a:r>
            <a:endParaRPr lang="pl-PL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35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Wykres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9619693"/>
              </p:ext>
            </p:extLst>
          </p:nvPr>
        </p:nvGraphicFramePr>
        <p:xfrm>
          <a:off x="2195736" y="1484784"/>
          <a:ext cx="7128792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Wykres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1391869"/>
              </p:ext>
            </p:extLst>
          </p:nvPr>
        </p:nvGraphicFramePr>
        <p:xfrm>
          <a:off x="1571156" y="1484784"/>
          <a:ext cx="6001688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250824" y="-100013"/>
            <a:ext cx="5257279" cy="121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altLang="pl-PL" sz="28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Some</a:t>
            </a:r>
            <a:r>
              <a:rPr lang="pl-PL" altLang="pl-PL" sz="28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pl-PL" altLang="pl-PL" sz="28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statistics</a:t>
            </a:r>
            <a:r>
              <a:rPr lang="pl-PL" altLang="pl-PL" sz="28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(2014)</a:t>
            </a:r>
            <a:endParaRPr lang="pl-PL" altLang="pl-PL" sz="2000" kern="0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9" name="Symbol zastępczy zawartości 1"/>
          <p:cNvSpPr>
            <a:spLocks noGrp="1"/>
          </p:cNvSpPr>
          <p:nvPr>
            <p:ph idx="1"/>
          </p:nvPr>
        </p:nvSpPr>
        <p:spPr>
          <a:xfrm>
            <a:off x="400894" y="1117600"/>
            <a:ext cx="8362950" cy="5472607"/>
          </a:xfrm>
        </p:spPr>
        <p:txBody>
          <a:bodyPr/>
          <a:lstStyle/>
          <a:p>
            <a:pPr algn="just" eaLnBrk="1" hangingPunct="1">
              <a:spcBef>
                <a:spcPct val="25000"/>
              </a:spcBef>
            </a:pP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en-US" altLang="pl-PL" sz="20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en-US" altLang="pl-PL" sz="20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pl-PL" altLang="pl-PL" sz="2000" dirty="0" smtClean="0">
              <a:latin typeface="Calibri" pitchFamily="34" charset="0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2483768" y="1340768"/>
            <a:ext cx="4975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err="1" smtClean="0">
                <a:latin typeface="Calibri" panose="020F0502020204030204" pitchFamily="34" charset="0"/>
              </a:rPr>
              <a:t>Penalties</a:t>
            </a:r>
            <a:r>
              <a:rPr lang="pl-PL" b="1" dirty="0" smtClean="0">
                <a:latin typeface="Calibri" panose="020F0502020204030204" pitchFamily="34" charset="0"/>
              </a:rPr>
              <a:t> for </a:t>
            </a:r>
            <a:r>
              <a:rPr lang="pl-PL" b="1" dirty="0" err="1" smtClean="0">
                <a:latin typeface="Calibri" panose="020F0502020204030204" pitchFamily="34" charset="0"/>
              </a:rPr>
              <a:t>poor</a:t>
            </a:r>
            <a:r>
              <a:rPr lang="pl-PL" b="1" dirty="0" smtClean="0">
                <a:latin typeface="Calibri" panose="020F0502020204030204" pitchFamily="34" charset="0"/>
              </a:rPr>
              <a:t> </a:t>
            </a:r>
            <a:r>
              <a:rPr lang="pl-PL" b="1" dirty="0" err="1" smtClean="0">
                <a:latin typeface="Calibri" panose="020F0502020204030204" pitchFamily="34" charset="0"/>
              </a:rPr>
              <a:t>technical</a:t>
            </a:r>
            <a:r>
              <a:rPr lang="pl-PL" b="1" dirty="0" smtClean="0">
                <a:latin typeface="Calibri" panose="020F0502020204030204" pitchFamily="34" charset="0"/>
              </a:rPr>
              <a:t> </a:t>
            </a:r>
            <a:r>
              <a:rPr lang="pl-PL" b="1" dirty="0" err="1" smtClean="0">
                <a:latin typeface="Calibri" panose="020F0502020204030204" pitchFamily="34" charset="0"/>
              </a:rPr>
              <a:t>standards</a:t>
            </a:r>
            <a:r>
              <a:rPr lang="pl-PL" b="1" dirty="0" smtClean="0">
                <a:latin typeface="Calibri" panose="020F0502020204030204" pitchFamily="34" charset="0"/>
              </a:rPr>
              <a:t> of </a:t>
            </a:r>
            <a:r>
              <a:rPr lang="pl-PL" b="1" dirty="0" err="1" smtClean="0">
                <a:latin typeface="Calibri" panose="020F0502020204030204" pitchFamily="34" charset="0"/>
              </a:rPr>
              <a:t>vehicles</a:t>
            </a:r>
            <a:endParaRPr lang="pl-PL" b="1" dirty="0">
              <a:latin typeface="Calibri" panose="020F0502020204030204" pitchFamily="34" charset="0"/>
            </a:endParaRPr>
          </a:p>
        </p:txBody>
      </p:sp>
      <p:graphicFrame>
        <p:nvGraphicFramePr>
          <p:cNvPr id="10" name="Wykres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8950342"/>
              </p:ext>
            </p:extLst>
          </p:nvPr>
        </p:nvGraphicFramePr>
        <p:xfrm>
          <a:off x="1115616" y="1844824"/>
          <a:ext cx="6912768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5110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Wykres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9542866"/>
              </p:ext>
            </p:extLst>
          </p:nvPr>
        </p:nvGraphicFramePr>
        <p:xfrm>
          <a:off x="2195736" y="1484784"/>
          <a:ext cx="7128792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Wykres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837118"/>
              </p:ext>
            </p:extLst>
          </p:nvPr>
        </p:nvGraphicFramePr>
        <p:xfrm>
          <a:off x="3059832" y="1412776"/>
          <a:ext cx="6001688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250824" y="-100013"/>
            <a:ext cx="5257279" cy="121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altLang="pl-PL" sz="24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New tender for the service (100 </a:t>
            </a:r>
            <a:r>
              <a:rPr lang="pl-PL" altLang="pl-PL" sz="24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buses</a:t>
            </a:r>
            <a:r>
              <a:rPr lang="pl-PL" altLang="pl-PL" sz="24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) in 2015 </a:t>
            </a:r>
            <a:endParaRPr lang="pl-PL" altLang="pl-PL" sz="1800" kern="0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9" name="Symbol zastępczy zawartości 1"/>
          <p:cNvSpPr>
            <a:spLocks noGrp="1"/>
          </p:cNvSpPr>
          <p:nvPr>
            <p:ph idx="1"/>
          </p:nvPr>
        </p:nvSpPr>
        <p:spPr>
          <a:xfrm>
            <a:off x="400894" y="1117600"/>
            <a:ext cx="8362950" cy="5472607"/>
          </a:xfrm>
        </p:spPr>
        <p:txBody>
          <a:bodyPr/>
          <a:lstStyle/>
          <a:p>
            <a:pPr algn="just" eaLnBrk="1" hangingPunct="1">
              <a:spcBef>
                <a:spcPct val="25000"/>
              </a:spcBef>
            </a:pPr>
            <a:r>
              <a:rPr lang="en-US" altLang="pl-PL" sz="2300" dirty="0">
                <a:latin typeface="Calibri" panose="020F0502020204030204" pitchFamily="34" charset="0"/>
              </a:rPr>
              <a:t>Crucial meaning of experience from previous </a:t>
            </a:r>
            <a:r>
              <a:rPr lang="en-US" altLang="pl-PL" sz="2300" dirty="0" smtClean="0">
                <a:latin typeface="Calibri" panose="020F0502020204030204" pitchFamily="34" charset="0"/>
              </a:rPr>
              <a:t>contracts</a:t>
            </a: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300" dirty="0">
                <a:latin typeface="Calibri" panose="020F0502020204030204" pitchFamily="34" charset="0"/>
              </a:rPr>
              <a:t>New </a:t>
            </a:r>
            <a:r>
              <a:rPr lang="pl-PL" altLang="pl-PL" sz="2300" dirty="0" err="1">
                <a:latin typeface="Calibri" panose="020F0502020204030204" pitchFamily="34" charset="0"/>
              </a:rPr>
              <a:t>eco-criterions</a:t>
            </a:r>
            <a:r>
              <a:rPr lang="pl-PL" altLang="pl-PL" sz="2300" dirty="0">
                <a:latin typeface="Calibri" panose="020F0502020204030204" pitchFamily="34" charset="0"/>
              </a:rPr>
              <a:t> </a:t>
            </a:r>
            <a:r>
              <a:rPr lang="pl-PL" altLang="pl-PL" sz="2300" dirty="0" smtClean="0">
                <a:latin typeface="Calibri" panose="020F0502020204030204" pitchFamily="34" charset="0"/>
              </a:rPr>
              <a:t>in the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procurement</a:t>
            </a: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pl-PL" altLang="pl-PL" sz="23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300" dirty="0" smtClean="0">
                <a:latin typeface="Calibri" panose="020F0502020204030204" pitchFamily="34" charset="0"/>
              </a:rPr>
              <a:t>New </a:t>
            </a:r>
            <a:r>
              <a:rPr lang="pl-PL" altLang="pl-PL" sz="2300" dirty="0" err="1" smtClean="0">
                <a:latin typeface="Calibri" panose="020F0502020204030204" pitchFamily="34" charset="0"/>
              </a:rPr>
              <a:t>demands</a:t>
            </a:r>
            <a:r>
              <a:rPr lang="pl-PL" altLang="pl-PL" sz="2300" dirty="0">
                <a:latin typeface="Calibri" panose="020F0502020204030204" pitchFamily="34" charset="0"/>
              </a:rPr>
              <a:t>:</a:t>
            </a:r>
            <a:endParaRPr lang="pl-PL" altLang="pl-PL" sz="2300" dirty="0" smtClean="0">
              <a:latin typeface="Calibri" panose="020F0502020204030204" pitchFamily="34" charset="0"/>
            </a:endParaRPr>
          </a:p>
          <a:p>
            <a:pPr lvl="1" algn="just" eaLnBrk="1" hangingPunct="1">
              <a:spcBef>
                <a:spcPct val="25000"/>
              </a:spcBef>
            </a:pPr>
            <a:r>
              <a:rPr lang="pl-PL" altLang="pl-PL" sz="1900" dirty="0" err="1" smtClean="0">
                <a:latin typeface="Calibri" panose="020F0502020204030204" pitchFamily="34" charset="0"/>
              </a:rPr>
              <a:t>regural</a:t>
            </a:r>
            <a:r>
              <a:rPr lang="pl-PL" altLang="pl-PL" sz="1900" dirty="0" smtClean="0">
                <a:latin typeface="Calibri" panose="020F0502020204030204" pitchFamily="34" charset="0"/>
              </a:rPr>
              <a:t> </a:t>
            </a:r>
            <a:r>
              <a:rPr lang="pl-PL" altLang="pl-PL" sz="1900" dirty="0" err="1" smtClean="0">
                <a:latin typeface="Calibri" panose="020F0502020204030204" pitchFamily="34" charset="0"/>
              </a:rPr>
              <a:t>certification</a:t>
            </a:r>
            <a:r>
              <a:rPr lang="pl-PL" altLang="pl-PL" sz="1900" dirty="0" smtClean="0">
                <a:latin typeface="Calibri" panose="020F0502020204030204" pitchFamily="34" charset="0"/>
              </a:rPr>
              <a:t> for the </a:t>
            </a:r>
            <a:r>
              <a:rPr lang="pl-PL" altLang="pl-PL" sz="1900" dirty="0" err="1" smtClean="0">
                <a:latin typeface="Calibri" panose="020F0502020204030204" pitchFamily="34" charset="0"/>
              </a:rPr>
              <a:t>buses</a:t>
            </a:r>
            <a:r>
              <a:rPr lang="pl-PL" altLang="pl-PL" sz="1900" dirty="0" smtClean="0">
                <a:latin typeface="Calibri" panose="020F0502020204030204" pitchFamily="34" charset="0"/>
              </a:rPr>
              <a:t> </a:t>
            </a:r>
            <a:r>
              <a:rPr lang="pl-PL" altLang="pl-PL" sz="1900" dirty="0" err="1" smtClean="0">
                <a:latin typeface="Calibri" panose="020F0502020204030204" pitchFamily="34" charset="0"/>
              </a:rPr>
              <a:t>during</a:t>
            </a:r>
            <a:r>
              <a:rPr lang="pl-PL" altLang="pl-PL" sz="1900" dirty="0" smtClean="0">
                <a:latin typeface="Calibri" panose="020F0502020204030204" pitchFamily="34" charset="0"/>
              </a:rPr>
              <a:t> the </a:t>
            </a:r>
            <a:r>
              <a:rPr lang="pl-PL" altLang="pl-PL" sz="1900" dirty="0" err="1" smtClean="0">
                <a:latin typeface="Calibri" panose="020F0502020204030204" pitchFamily="34" charset="0"/>
              </a:rPr>
              <a:t>contract</a:t>
            </a:r>
            <a:endParaRPr lang="pl-PL" altLang="pl-PL" sz="1900" dirty="0" smtClean="0">
              <a:latin typeface="Calibri" panose="020F0502020204030204" pitchFamily="34" charset="0"/>
            </a:endParaRPr>
          </a:p>
          <a:p>
            <a:pPr lvl="1" algn="just" eaLnBrk="1" hangingPunct="1">
              <a:spcBef>
                <a:spcPct val="25000"/>
              </a:spcBef>
            </a:pPr>
            <a:r>
              <a:rPr lang="pl-PL" altLang="pl-PL" sz="1900" dirty="0" err="1">
                <a:latin typeface="Calibri" panose="020F0502020204030204" pitchFamily="34" charset="0"/>
              </a:rPr>
              <a:t>h</a:t>
            </a:r>
            <a:r>
              <a:rPr lang="pl-PL" altLang="pl-PL" sz="1900" dirty="0" err="1" smtClean="0">
                <a:latin typeface="Calibri" panose="020F0502020204030204" pitchFamily="34" charset="0"/>
              </a:rPr>
              <a:t>igher</a:t>
            </a:r>
            <a:r>
              <a:rPr lang="pl-PL" altLang="pl-PL" sz="1900" dirty="0" smtClean="0">
                <a:latin typeface="Calibri" panose="020F0502020204030204" pitchFamily="34" charset="0"/>
              </a:rPr>
              <a:t> </a:t>
            </a:r>
            <a:r>
              <a:rPr lang="pl-PL" altLang="pl-PL" sz="1900" dirty="0" err="1" smtClean="0">
                <a:latin typeface="Calibri" panose="020F0502020204030204" pitchFamily="34" charset="0"/>
              </a:rPr>
              <a:t>penalties</a:t>
            </a:r>
            <a:r>
              <a:rPr lang="pl-PL" altLang="pl-PL" sz="1900" dirty="0" smtClean="0">
                <a:latin typeface="Calibri" panose="020F0502020204030204" pitchFamily="34" charset="0"/>
              </a:rPr>
              <a:t> for </a:t>
            </a:r>
            <a:r>
              <a:rPr lang="pl-PL" altLang="pl-PL" sz="1900" dirty="0" err="1" smtClean="0">
                <a:latin typeface="Calibri" panose="020F0502020204030204" pitchFamily="34" charset="0"/>
              </a:rPr>
              <a:t>important</a:t>
            </a:r>
            <a:r>
              <a:rPr lang="pl-PL" altLang="pl-PL" sz="1900" dirty="0">
                <a:latin typeface="Calibri" panose="020F0502020204030204" pitchFamily="34" charset="0"/>
              </a:rPr>
              <a:t> </a:t>
            </a:r>
            <a:r>
              <a:rPr lang="pl-PL" altLang="pl-PL" sz="1900" dirty="0" err="1" smtClean="0">
                <a:latin typeface="Calibri" panose="020F0502020204030204" pitchFamily="34" charset="0"/>
              </a:rPr>
              <a:t>irregularities</a:t>
            </a:r>
            <a:endParaRPr lang="pl-PL" altLang="pl-PL" sz="1900" dirty="0" smtClean="0">
              <a:latin typeface="Calibri" panose="020F0502020204030204" pitchFamily="34" charset="0"/>
            </a:endParaRPr>
          </a:p>
          <a:p>
            <a:pPr lvl="1" algn="just" eaLnBrk="1" hangingPunct="1">
              <a:spcBef>
                <a:spcPct val="25000"/>
              </a:spcBef>
            </a:pPr>
            <a:r>
              <a:rPr lang="pl-PL" altLang="pl-PL" sz="1900" dirty="0">
                <a:latin typeface="Calibri" panose="020F0502020204030204" pitchFamily="34" charset="0"/>
              </a:rPr>
              <a:t>h</a:t>
            </a:r>
            <a:r>
              <a:rPr lang="pl-PL" altLang="pl-PL" sz="1900" dirty="0" smtClean="0">
                <a:latin typeface="Calibri" panose="020F0502020204030204" pitchFamily="34" charset="0"/>
              </a:rPr>
              <a:t>igh </a:t>
            </a:r>
            <a:r>
              <a:rPr lang="pl-PL" altLang="pl-PL" sz="1900" dirty="0" err="1" smtClean="0">
                <a:latin typeface="Calibri" panose="020F0502020204030204" pitchFamily="34" charset="0"/>
              </a:rPr>
              <a:t>standards</a:t>
            </a:r>
            <a:r>
              <a:rPr lang="pl-PL" altLang="pl-PL" sz="1900" dirty="0" smtClean="0">
                <a:latin typeface="Calibri" panose="020F0502020204030204" pitchFamily="34" charset="0"/>
              </a:rPr>
              <a:t> for the </a:t>
            </a:r>
            <a:r>
              <a:rPr lang="pl-PL" altLang="pl-PL" sz="1900" dirty="0" err="1" smtClean="0">
                <a:latin typeface="Calibri" panose="020F0502020204030204" pitchFamily="34" charset="0"/>
              </a:rPr>
              <a:t>fleet</a:t>
            </a:r>
            <a:r>
              <a:rPr lang="pl-PL" altLang="pl-PL" sz="1900" dirty="0" smtClean="0">
                <a:latin typeface="Calibri" panose="020F0502020204030204" pitchFamily="34" charset="0"/>
              </a:rPr>
              <a:t> </a:t>
            </a:r>
            <a:r>
              <a:rPr lang="pl-PL" altLang="pl-PL" sz="1900" dirty="0" err="1" smtClean="0">
                <a:latin typeface="Calibri" panose="020F0502020204030204" pitchFamily="34" charset="0"/>
              </a:rPr>
              <a:t>maintenance</a:t>
            </a:r>
            <a:r>
              <a:rPr lang="pl-PL" altLang="pl-PL" sz="1900" dirty="0" smtClean="0">
                <a:latin typeface="Calibri" panose="020F0502020204030204" pitchFamily="34" charset="0"/>
              </a:rPr>
              <a:t> </a:t>
            </a:r>
            <a:r>
              <a:rPr lang="pl-PL" altLang="pl-PL" sz="1900" dirty="0" err="1" smtClean="0">
                <a:latin typeface="Calibri" panose="020F0502020204030204" pitchFamily="34" charset="0"/>
              </a:rPr>
              <a:t>facilities</a:t>
            </a:r>
            <a:r>
              <a:rPr lang="pl-PL" altLang="pl-PL" sz="1900" dirty="0" smtClean="0">
                <a:latin typeface="Calibri" panose="020F0502020204030204" pitchFamily="34" charset="0"/>
              </a:rPr>
              <a:t> </a:t>
            </a:r>
          </a:p>
          <a:p>
            <a:pPr lvl="1" algn="just" eaLnBrk="1" hangingPunct="1">
              <a:spcBef>
                <a:spcPct val="25000"/>
              </a:spcBef>
            </a:pPr>
            <a:endParaRPr lang="pl-PL" altLang="pl-PL" sz="15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000" dirty="0" err="1" smtClean="0">
                <a:latin typeface="Calibri" panose="020F0502020204030204" pitchFamily="34" charset="0"/>
              </a:rPr>
              <a:t>Incentives</a:t>
            </a:r>
            <a:r>
              <a:rPr lang="pl-PL" altLang="pl-PL" sz="2000" dirty="0" smtClean="0">
                <a:latin typeface="Calibri" panose="020F0502020204030204" pitchFamily="34" charset="0"/>
              </a:rPr>
              <a:t> system for high </a:t>
            </a:r>
            <a:r>
              <a:rPr lang="pl-PL" altLang="pl-PL" sz="2000" dirty="0" err="1" smtClean="0">
                <a:latin typeface="Calibri" panose="020F0502020204030204" pitchFamily="34" charset="0"/>
              </a:rPr>
              <a:t>quality</a:t>
            </a:r>
            <a:r>
              <a:rPr lang="pl-PL" altLang="pl-PL" sz="2000" dirty="0" smtClean="0">
                <a:latin typeface="Calibri" panose="020F0502020204030204" pitchFamily="34" charset="0"/>
              </a:rPr>
              <a:t> performance (</a:t>
            </a:r>
            <a:r>
              <a:rPr lang="pl-PL" altLang="pl-PL" sz="2000" dirty="0" err="1" smtClean="0">
                <a:latin typeface="Calibri" panose="020F0502020204030204" pitchFamily="34" charset="0"/>
              </a:rPr>
              <a:t>up</a:t>
            </a:r>
            <a:r>
              <a:rPr lang="pl-PL" altLang="pl-PL" sz="2000" dirty="0" smtClean="0">
                <a:latin typeface="Calibri" panose="020F0502020204030204" pitchFamily="34" charset="0"/>
              </a:rPr>
              <a:t> to 4%)</a:t>
            </a:r>
          </a:p>
          <a:p>
            <a:pPr algn="just" eaLnBrk="1" hangingPunct="1">
              <a:spcBef>
                <a:spcPct val="25000"/>
              </a:spcBef>
            </a:pPr>
            <a:endParaRPr lang="pl-PL" altLang="pl-PL" sz="20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000" b="1" u="sng" dirty="0" err="1" smtClean="0">
                <a:latin typeface="Calibri" panose="020F0502020204030204" pitchFamily="34" charset="0"/>
              </a:rPr>
              <a:t>Quality</a:t>
            </a:r>
            <a:r>
              <a:rPr lang="pl-PL" altLang="pl-PL" sz="2000" b="1" u="sng" dirty="0" smtClean="0">
                <a:latin typeface="Calibri" panose="020F0502020204030204" pitchFamily="34" charset="0"/>
              </a:rPr>
              <a:t> of the service </a:t>
            </a:r>
            <a:r>
              <a:rPr lang="pl-PL" altLang="pl-PL" sz="2000" b="1" u="sng" dirty="0" err="1" smtClean="0">
                <a:latin typeface="Calibri" panose="020F0502020204030204" pitchFamily="34" charset="0"/>
              </a:rPr>
              <a:t>should</a:t>
            </a:r>
            <a:r>
              <a:rPr lang="pl-PL" altLang="pl-PL" sz="2000" b="1" u="sng" dirty="0" smtClean="0">
                <a:latin typeface="Calibri" panose="020F0502020204030204" pitchFamily="34" charset="0"/>
              </a:rPr>
              <a:t> be the same  </a:t>
            </a:r>
            <a:r>
              <a:rPr lang="pl-PL" altLang="pl-PL" sz="2000" b="1" u="sng" dirty="0" err="1" smtClean="0">
                <a:latin typeface="Calibri" panose="020F0502020204030204" pitchFamily="34" charset="0"/>
              </a:rPr>
              <a:t>throughout</a:t>
            </a:r>
            <a:r>
              <a:rPr lang="pl-PL" altLang="pl-PL" sz="2000" b="1" u="sng" dirty="0" smtClean="0">
                <a:latin typeface="Calibri" panose="020F0502020204030204" pitchFamily="34" charset="0"/>
              </a:rPr>
              <a:t> the </a:t>
            </a:r>
            <a:r>
              <a:rPr lang="pl-PL" altLang="pl-PL" sz="2000" b="1" u="sng" dirty="0" err="1" smtClean="0">
                <a:latin typeface="Calibri" panose="020F0502020204030204" pitchFamily="34" charset="0"/>
              </a:rPr>
              <a:t>contract</a:t>
            </a:r>
            <a:r>
              <a:rPr lang="pl-PL" altLang="pl-PL" sz="2000" dirty="0" smtClean="0">
                <a:latin typeface="Calibri" panose="020F0502020204030204" pitchFamily="34" charset="0"/>
              </a:rPr>
              <a:t>.</a:t>
            </a:r>
            <a:endParaRPr lang="en-US" altLang="pl-PL" sz="20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endParaRPr lang="en-US" altLang="pl-PL" sz="20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pl-PL" altLang="pl-PL" sz="20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91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Wykres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2637973"/>
              </p:ext>
            </p:extLst>
          </p:nvPr>
        </p:nvGraphicFramePr>
        <p:xfrm>
          <a:off x="683568" y="1268760"/>
          <a:ext cx="8208912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50824" y="-100013"/>
            <a:ext cx="5257279" cy="121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altLang="pl-PL" sz="28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Modal</a:t>
            </a:r>
            <a:r>
              <a:rPr lang="pl-PL" altLang="pl-PL" sz="28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Split (2005)</a:t>
            </a:r>
            <a:endParaRPr lang="pl-PL" altLang="pl-PL" sz="2000" kern="0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3349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Wykres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2749863"/>
              </p:ext>
            </p:extLst>
          </p:nvPr>
        </p:nvGraphicFramePr>
        <p:xfrm>
          <a:off x="323528" y="1052736"/>
          <a:ext cx="8352928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50824" y="-100013"/>
            <a:ext cx="5257279" cy="121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altLang="pl-PL" sz="28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Number</a:t>
            </a:r>
            <a:r>
              <a:rPr lang="pl-PL" altLang="pl-PL" sz="28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of </a:t>
            </a:r>
            <a:r>
              <a:rPr lang="pl-PL" altLang="pl-PL" sz="2800" b="1" kern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trips</a:t>
            </a:r>
            <a:endParaRPr lang="pl-PL" altLang="pl-PL" sz="2000" kern="0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174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ymbol zastępczy zawartości 1"/>
          <p:cNvSpPr>
            <a:spLocks noGrp="1"/>
          </p:cNvSpPr>
          <p:nvPr>
            <p:ph idx="1"/>
          </p:nvPr>
        </p:nvSpPr>
        <p:spPr>
          <a:xfrm>
            <a:off x="400894" y="1117600"/>
            <a:ext cx="8362950" cy="5472607"/>
          </a:xfrm>
        </p:spPr>
        <p:txBody>
          <a:bodyPr/>
          <a:lstStyle/>
          <a:p>
            <a:pPr algn="just" eaLnBrk="1" hangingPunct="1">
              <a:spcBef>
                <a:spcPct val="25000"/>
              </a:spcBef>
            </a:pPr>
            <a:r>
              <a:rPr lang="en-US" altLang="pl-PL" sz="2000" dirty="0" smtClean="0">
                <a:latin typeface="Calibri" panose="020F0502020204030204" pitchFamily="34" charset="0"/>
              </a:rPr>
              <a:t>Planning, organizing and coordination of public transport (network, timetable, etc.) in Warsaw and </a:t>
            </a:r>
            <a:r>
              <a:rPr lang="pl-PL" altLang="pl-PL" sz="2000" dirty="0" err="1" smtClean="0">
                <a:latin typeface="Calibri" panose="020F0502020204030204" pitchFamily="34" charset="0"/>
              </a:rPr>
              <a:t>surrounding</a:t>
            </a:r>
            <a:r>
              <a:rPr lang="en-US" altLang="pl-PL" sz="2000" dirty="0" smtClean="0">
                <a:latin typeface="Calibri" panose="020F0502020204030204" pitchFamily="34" charset="0"/>
              </a:rPr>
              <a:t> area</a:t>
            </a:r>
          </a:p>
          <a:p>
            <a:pPr algn="just" eaLnBrk="1" hangingPunct="1">
              <a:spcBef>
                <a:spcPct val="25000"/>
              </a:spcBef>
            </a:pPr>
            <a:r>
              <a:rPr lang="en-US" altLang="pl-PL" sz="2000" dirty="0" smtClean="0">
                <a:latin typeface="Calibri" panose="020F0502020204030204" pitchFamily="34" charset="0"/>
              </a:rPr>
              <a:t>Ordering Public Transport (PT) services </a:t>
            </a:r>
            <a:r>
              <a:rPr lang="pl-PL" altLang="pl-PL" sz="2000" dirty="0" smtClean="0">
                <a:latin typeface="Calibri" panose="020F0502020204030204" pitchFamily="34" charset="0"/>
              </a:rPr>
              <a:t>from</a:t>
            </a:r>
            <a:r>
              <a:rPr lang="en-US" altLang="pl-PL" sz="2000" dirty="0" smtClean="0">
                <a:latin typeface="Calibri" panose="020F0502020204030204" pitchFamily="34" charset="0"/>
              </a:rPr>
              <a:t> </a:t>
            </a:r>
            <a:r>
              <a:rPr lang="en-US" altLang="pl-PL" sz="2000" dirty="0" err="1" smtClean="0">
                <a:latin typeface="Calibri" panose="020F0502020204030204" pitchFamily="34" charset="0"/>
              </a:rPr>
              <a:t>operat</a:t>
            </a:r>
            <a:r>
              <a:rPr lang="pl-PL" altLang="pl-PL" sz="2000" dirty="0" err="1" smtClean="0">
                <a:latin typeface="Calibri" panose="020F0502020204030204" pitchFamily="34" charset="0"/>
              </a:rPr>
              <a:t>ors</a:t>
            </a:r>
            <a:r>
              <a:rPr lang="en-US" altLang="pl-PL" sz="2000" dirty="0" smtClean="0">
                <a:latin typeface="Calibri" panose="020F0502020204030204" pitchFamily="34" charset="0"/>
              </a:rPr>
              <a:t> (bus, tram, metro, railway, </a:t>
            </a:r>
            <a:r>
              <a:rPr lang="pl-PL" altLang="pl-PL" sz="2000" dirty="0" err="1" smtClean="0">
                <a:latin typeface="Calibri" panose="020F0502020204030204" pitchFamily="34" charset="0"/>
              </a:rPr>
              <a:t>bike</a:t>
            </a:r>
            <a:r>
              <a:rPr lang="pl-PL" altLang="pl-PL" sz="2000" dirty="0" smtClean="0">
                <a:latin typeface="Calibri" panose="020F0502020204030204" pitchFamily="34" charset="0"/>
              </a:rPr>
              <a:t> </a:t>
            </a:r>
            <a:r>
              <a:rPr lang="pl-PL" altLang="pl-PL" sz="2000" dirty="0" err="1" smtClean="0">
                <a:latin typeface="Calibri" panose="020F0502020204030204" pitchFamily="34" charset="0"/>
              </a:rPr>
              <a:t>sharing</a:t>
            </a:r>
            <a:r>
              <a:rPr lang="en-US" altLang="pl-PL" sz="2000" dirty="0" smtClean="0">
                <a:latin typeface="Calibri" panose="020F0502020204030204" pitchFamily="34" charset="0"/>
              </a:rPr>
              <a:t>)</a:t>
            </a:r>
          </a:p>
          <a:p>
            <a:pPr algn="just" eaLnBrk="1" hangingPunct="1">
              <a:spcBef>
                <a:spcPct val="25000"/>
              </a:spcBef>
            </a:pPr>
            <a:r>
              <a:rPr lang="en-US" altLang="pl-PL" sz="2000" dirty="0" smtClean="0">
                <a:latin typeface="Calibri" panose="020F0502020204030204" pitchFamily="34" charset="0"/>
              </a:rPr>
              <a:t>Supervision over actual PT</a:t>
            </a:r>
            <a:r>
              <a:rPr lang="pl-PL" altLang="pl-PL" sz="2000" dirty="0" smtClean="0">
                <a:latin typeface="Calibri" panose="020F0502020204030204" pitchFamily="34" charset="0"/>
              </a:rPr>
              <a:t> </a:t>
            </a:r>
            <a:r>
              <a:rPr lang="en-US" altLang="pl-PL" sz="2000" dirty="0" smtClean="0">
                <a:latin typeface="Calibri" panose="020F0502020204030204" pitchFamily="34" charset="0"/>
              </a:rPr>
              <a:t>functioning</a:t>
            </a:r>
          </a:p>
          <a:p>
            <a:pPr algn="just" eaLnBrk="1" hangingPunct="1">
              <a:spcBef>
                <a:spcPct val="25000"/>
              </a:spcBef>
            </a:pPr>
            <a:r>
              <a:rPr lang="en-US" altLang="pl-PL" sz="2000" dirty="0" smtClean="0">
                <a:latin typeface="Calibri" panose="020F0502020204030204" pitchFamily="34" charset="0"/>
              </a:rPr>
              <a:t>Selling tickets </a:t>
            </a:r>
            <a:r>
              <a:rPr lang="pl-PL" altLang="pl-PL" sz="2000" dirty="0" smtClean="0">
                <a:latin typeface="Calibri" panose="020F0502020204030204" pitchFamily="34" charset="0"/>
              </a:rPr>
              <a:t> and </a:t>
            </a:r>
            <a:r>
              <a:rPr lang="en-US" altLang="pl-PL" sz="2000" dirty="0" smtClean="0">
                <a:latin typeface="Calibri" panose="020F0502020204030204" pitchFamily="34" charset="0"/>
              </a:rPr>
              <a:t>ticket controlling</a:t>
            </a:r>
            <a:r>
              <a:rPr lang="pl-PL" altLang="pl-PL" sz="2000" dirty="0" smtClean="0">
                <a:latin typeface="Calibri" panose="020F0502020204030204" pitchFamily="34" charset="0"/>
              </a:rPr>
              <a:t> (</a:t>
            </a:r>
            <a:r>
              <a:rPr lang="pl-PL" altLang="pl-PL" sz="2000" u="sng" dirty="0" err="1" smtClean="0">
                <a:latin typeface="Calibri" panose="020F0502020204030204" pitchFamily="34" charset="0"/>
              </a:rPr>
              <a:t>revenues</a:t>
            </a:r>
            <a:r>
              <a:rPr lang="pl-PL" altLang="pl-PL" sz="2000" u="sng" dirty="0" smtClean="0">
                <a:latin typeface="Calibri" panose="020F0502020204030204" pitchFamily="34" charset="0"/>
              </a:rPr>
              <a:t>  </a:t>
            </a:r>
            <a:r>
              <a:rPr lang="pl-PL" altLang="pl-PL" sz="2000" u="sng" dirty="0" err="1" smtClean="0">
                <a:latin typeface="Calibri" panose="020F0502020204030204" pitchFamily="34" charset="0"/>
              </a:rPr>
              <a:t>supply</a:t>
            </a:r>
            <a:r>
              <a:rPr lang="pl-PL" altLang="pl-PL" sz="2000" u="sng" dirty="0" smtClean="0">
                <a:latin typeface="Calibri" panose="020F0502020204030204" pitchFamily="34" charset="0"/>
              </a:rPr>
              <a:t> the </a:t>
            </a:r>
            <a:r>
              <a:rPr lang="pl-PL" altLang="pl-PL" sz="2000" u="sng" dirty="0" err="1" smtClean="0">
                <a:latin typeface="Calibri" panose="020F0502020204030204" pitchFamily="34" charset="0"/>
              </a:rPr>
              <a:t>budget</a:t>
            </a:r>
            <a:r>
              <a:rPr lang="pl-PL" altLang="pl-PL" sz="2000" u="sng" dirty="0" smtClean="0">
                <a:latin typeface="Calibri" panose="020F0502020204030204" pitchFamily="34" charset="0"/>
              </a:rPr>
              <a:t> of the City not the </a:t>
            </a:r>
            <a:r>
              <a:rPr lang="pl-PL" altLang="pl-PL" sz="2000" u="sng" dirty="0" err="1" smtClean="0">
                <a:latin typeface="Calibri" panose="020F0502020204030204" pitchFamily="34" charset="0"/>
              </a:rPr>
              <a:t>operators</a:t>
            </a:r>
            <a:r>
              <a:rPr lang="pl-PL" altLang="pl-PL" sz="2000" dirty="0" smtClean="0">
                <a:latin typeface="Calibri" panose="020F0502020204030204" pitchFamily="34" charset="0"/>
              </a:rPr>
              <a:t>)</a:t>
            </a:r>
            <a:endParaRPr lang="en-US" altLang="pl-PL" sz="2000" dirty="0" smtClean="0">
              <a:latin typeface="Calibri" panose="020F0502020204030204" pitchFamily="34" charset="0"/>
            </a:endParaRPr>
          </a:p>
          <a:p>
            <a:pPr algn="just" eaLnBrk="1" hangingPunct="1">
              <a:spcBef>
                <a:spcPct val="25000"/>
              </a:spcBef>
            </a:pPr>
            <a:r>
              <a:rPr lang="en-US" altLang="pl-PL" sz="2000" dirty="0" smtClean="0">
                <a:latin typeface="Calibri" panose="020F0502020204030204" pitchFamily="34" charset="0"/>
              </a:rPr>
              <a:t>Investments in PT development projects and </a:t>
            </a:r>
            <a:r>
              <a:rPr lang="pl-PL" altLang="pl-PL" sz="2000" dirty="0" err="1" smtClean="0">
                <a:latin typeface="Calibri" panose="020F0502020204030204" pitchFamily="34" charset="0"/>
              </a:rPr>
              <a:t>some</a:t>
            </a:r>
            <a:r>
              <a:rPr lang="pl-PL" altLang="pl-PL" sz="2000" dirty="0" smtClean="0">
                <a:latin typeface="Calibri" panose="020F0502020204030204" pitchFamily="34" charset="0"/>
              </a:rPr>
              <a:t> </a:t>
            </a:r>
            <a:r>
              <a:rPr lang="en-US" altLang="pl-PL" sz="2000" dirty="0" smtClean="0">
                <a:latin typeface="Calibri" panose="020F0502020204030204" pitchFamily="34" charset="0"/>
              </a:rPr>
              <a:t>transport infrastructure</a:t>
            </a:r>
          </a:p>
          <a:p>
            <a:pPr algn="just" eaLnBrk="1" hangingPunct="1">
              <a:spcBef>
                <a:spcPct val="25000"/>
              </a:spcBef>
            </a:pPr>
            <a:r>
              <a:rPr lang="en-US" altLang="pl-PL" sz="2000" dirty="0" smtClean="0">
                <a:latin typeface="Calibri" panose="020F0502020204030204" pitchFamily="34" charset="0"/>
              </a:rPr>
              <a:t>Ordering and taking part in studies and projects concerning development of PT</a:t>
            </a:r>
          </a:p>
          <a:p>
            <a:pPr algn="just" eaLnBrk="1" hangingPunct="1">
              <a:spcBef>
                <a:spcPct val="25000"/>
              </a:spcBef>
            </a:pPr>
            <a:r>
              <a:rPr lang="en-US" altLang="pl-PL" sz="2000" dirty="0" smtClean="0">
                <a:latin typeface="Calibri" panose="020F0502020204030204" pitchFamily="34" charset="0"/>
              </a:rPr>
              <a:t>Collecting data and providing analyses according to the demand o</a:t>
            </a:r>
            <a:r>
              <a:rPr lang="pl-PL" altLang="pl-PL" sz="2000" dirty="0" smtClean="0">
                <a:latin typeface="Calibri" panose="020F0502020204030204" pitchFamily="34" charset="0"/>
              </a:rPr>
              <a:t>f</a:t>
            </a:r>
            <a:r>
              <a:rPr lang="en-US" altLang="pl-PL" sz="2000" dirty="0" smtClean="0">
                <a:latin typeface="Calibri" panose="020F0502020204030204" pitchFamily="34" charset="0"/>
              </a:rPr>
              <a:t> PT services</a:t>
            </a:r>
          </a:p>
          <a:p>
            <a:pPr algn="just" eaLnBrk="1" hangingPunct="1">
              <a:spcBef>
                <a:spcPct val="25000"/>
              </a:spcBef>
            </a:pPr>
            <a:r>
              <a:rPr lang="pl-PL" altLang="pl-PL" sz="2000" dirty="0" smtClean="0">
                <a:latin typeface="Calibri" panose="020F0502020204030204" pitchFamily="34" charset="0"/>
              </a:rPr>
              <a:t>I</a:t>
            </a:r>
            <a:r>
              <a:rPr lang="en-US" altLang="pl-PL" sz="2000" dirty="0" err="1" smtClean="0">
                <a:latin typeface="Calibri" panose="020F0502020204030204" pitchFamily="34" charset="0"/>
              </a:rPr>
              <a:t>nfrastructure</a:t>
            </a:r>
            <a:r>
              <a:rPr lang="en-US" altLang="pl-PL" sz="2000" dirty="0" smtClean="0">
                <a:latin typeface="Calibri" panose="020F0502020204030204" pitchFamily="34" charset="0"/>
              </a:rPr>
              <a:t> </a:t>
            </a:r>
            <a:r>
              <a:rPr lang="pl-PL" altLang="pl-PL" sz="2000" dirty="0" smtClean="0">
                <a:latin typeface="Calibri" panose="020F0502020204030204" pitchFamily="34" charset="0"/>
              </a:rPr>
              <a:t>m</a:t>
            </a:r>
            <a:r>
              <a:rPr lang="en-US" altLang="pl-PL" sz="2000" dirty="0" err="1" smtClean="0">
                <a:latin typeface="Calibri" panose="020F0502020204030204" pitchFamily="34" charset="0"/>
              </a:rPr>
              <a:t>aint</a:t>
            </a:r>
            <a:r>
              <a:rPr lang="pl-PL" altLang="pl-PL" sz="2000" dirty="0" err="1" smtClean="0">
                <a:latin typeface="Calibri" panose="020F0502020204030204" pitchFamily="34" charset="0"/>
              </a:rPr>
              <a:t>ena</a:t>
            </a:r>
            <a:r>
              <a:rPr lang="en-US" altLang="pl-PL" sz="2000" dirty="0" smtClean="0">
                <a:latin typeface="Calibri" panose="020F0502020204030204" pitchFamily="34" charset="0"/>
              </a:rPr>
              <a:t>n</a:t>
            </a:r>
            <a:r>
              <a:rPr lang="pl-PL" altLang="pl-PL" sz="2000" dirty="0" smtClean="0">
                <a:latin typeface="Calibri" panose="020F0502020204030204" pitchFamily="34" charset="0"/>
              </a:rPr>
              <a:t>ce</a:t>
            </a:r>
            <a:r>
              <a:rPr lang="en-US" altLang="pl-PL" sz="2000" dirty="0" smtClean="0">
                <a:latin typeface="Calibri" panose="020F0502020204030204" pitchFamily="34" charset="0"/>
              </a:rPr>
              <a:t> (bus and tram stops</a:t>
            </a:r>
            <a:r>
              <a:rPr lang="pl-PL" altLang="pl-PL" sz="2000" dirty="0" smtClean="0">
                <a:latin typeface="Calibri" panose="020F0502020204030204" pitchFamily="34" charset="0"/>
              </a:rPr>
              <a:t>, P+R</a:t>
            </a:r>
            <a:r>
              <a:rPr lang="en-US" altLang="pl-PL" sz="2000" dirty="0" smtClean="0">
                <a:latin typeface="Calibri" panose="020F0502020204030204" pitchFamily="34" charset="0"/>
              </a:rPr>
              <a:t>)</a:t>
            </a:r>
          </a:p>
          <a:p>
            <a:endParaRPr lang="pl-PL" altLang="pl-PL" sz="2000" dirty="0" smtClean="0">
              <a:latin typeface="Calibri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395536" y="-100013"/>
            <a:ext cx="4572000" cy="121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altLang="pl-PL" sz="36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Tasks</a:t>
            </a:r>
            <a:r>
              <a:rPr lang="pl-PL" altLang="pl-PL" sz="36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of ZTM</a:t>
            </a:r>
            <a:endParaRPr lang="pl-PL" altLang="pl-PL" sz="2800" kern="0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3750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81300"/>
            <a:ext cx="9144000" cy="1584325"/>
          </a:xfrm>
        </p:spPr>
        <p:txBody>
          <a:bodyPr/>
          <a:lstStyle/>
          <a:p>
            <a:pPr eaLnBrk="1" hangingPunct="1"/>
            <a:r>
              <a:rPr lang="pl-PL" altLang="pl-PL" sz="300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Thank</a:t>
            </a:r>
            <a:r>
              <a:rPr lang="pl-PL" altLang="pl-PL" sz="30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pl-PL" altLang="pl-PL" sz="300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You</a:t>
            </a:r>
            <a:r>
              <a:rPr lang="pl-PL" altLang="pl-PL" sz="30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for </a:t>
            </a:r>
            <a:r>
              <a:rPr lang="pl-PL" altLang="pl-PL" sz="300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attention</a:t>
            </a:r>
            <a:r>
              <a:rPr lang="pl-PL" altLang="pl-PL" sz="30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!</a:t>
            </a:r>
            <a:br>
              <a:rPr lang="pl-PL" altLang="pl-PL" sz="30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</a:br>
            <a:r>
              <a:rPr lang="pl-PL" altLang="pl-PL" sz="30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/>
            </a:r>
            <a:br>
              <a:rPr lang="pl-PL" altLang="pl-PL" sz="30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</a:br>
            <a:r>
              <a:rPr lang="pl-PL" altLang="pl-PL" sz="30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m.florczak@ztm.waw.pl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1088"/>
            <a:ext cx="6826863" cy="6858000"/>
          </a:xfrm>
          <a:prstGeom prst="rect">
            <a:avLst/>
          </a:prstGeom>
        </p:spPr>
      </p:pic>
      <p:sp>
        <p:nvSpPr>
          <p:cNvPr id="7" name="Text Box 9"/>
          <p:cNvSpPr txBox="1"/>
          <p:nvPr/>
        </p:nvSpPr>
        <p:spPr>
          <a:xfrm>
            <a:off x="4833450" y="3429000"/>
            <a:ext cx="1610758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ts val="10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pl-PL" b="1" kern="0" dirty="0" smtClean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Arial"/>
              </a:rPr>
              <a:t>1,9 </a:t>
            </a:r>
            <a:r>
              <a:rPr lang="pl-PL" b="1" kern="0" dirty="0" err="1" smtClean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Arial"/>
              </a:rPr>
              <a:t>million</a:t>
            </a:r>
            <a:endParaRPr lang="pl-PL" b="1" kern="0" dirty="0">
              <a:solidFill>
                <a:srgbClr val="000000"/>
              </a:solidFill>
              <a:effectLst>
                <a:outerShdw dist="38096" dir="2700000">
                  <a:srgbClr val="C0C0C0"/>
                </a:outerShdw>
              </a:effectLst>
              <a:latin typeface="Arial"/>
            </a:endParaRPr>
          </a:p>
        </p:txBody>
      </p:sp>
      <p:sp>
        <p:nvSpPr>
          <p:cNvPr id="8" name="Text Box 9"/>
          <p:cNvSpPr txBox="1"/>
          <p:nvPr/>
        </p:nvSpPr>
        <p:spPr>
          <a:xfrm>
            <a:off x="4573116" y="5269850"/>
            <a:ext cx="1439730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ts val="10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pl-PL" b="1" kern="0" dirty="0" smtClean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Arial"/>
              </a:rPr>
              <a:t>0,75 </a:t>
            </a:r>
            <a:r>
              <a:rPr lang="pl-PL" b="1" kern="0" dirty="0" err="1" smtClean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Arial"/>
              </a:rPr>
              <a:t>million</a:t>
            </a:r>
            <a:endParaRPr lang="pl-PL" b="1" kern="0" dirty="0">
              <a:solidFill>
                <a:srgbClr val="000000"/>
              </a:solidFill>
              <a:effectLst>
                <a:outerShdw dist="38096" dir="2700000">
                  <a:srgbClr val="C0C0C0"/>
                </a:outerShdw>
              </a:effectLst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95536" y="-100013"/>
            <a:ext cx="4968552" cy="1080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altLang="pl-PL" sz="32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Modes</a:t>
            </a:r>
            <a:r>
              <a:rPr lang="pl-PL" altLang="pl-PL" sz="32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of transport (2014)</a:t>
            </a:r>
            <a:endParaRPr lang="pl-PL" altLang="pl-PL" sz="2400" kern="0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graphicFrame>
        <p:nvGraphicFramePr>
          <p:cNvPr id="7" name="Wykres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0649111"/>
              </p:ext>
            </p:extLst>
          </p:nvPr>
        </p:nvGraphicFramePr>
        <p:xfrm>
          <a:off x="1619672" y="1556792"/>
          <a:ext cx="7938628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314965"/>
              </p:ext>
            </p:extLst>
          </p:nvPr>
        </p:nvGraphicFramePr>
        <p:xfrm>
          <a:off x="539552" y="3140968"/>
          <a:ext cx="2016224" cy="1114425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624255"/>
                <a:gridCol w="1391969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 dirty="0" err="1">
                          <a:effectLst/>
                          <a:latin typeface="Calibri" panose="020F0502020204030204" pitchFamily="34" charset="0"/>
                        </a:rPr>
                        <a:t>vehicle</a:t>
                      </a:r>
                      <a:r>
                        <a:rPr lang="pl-PL" sz="1400" b="1" u="none" strike="noStrike" dirty="0">
                          <a:effectLst/>
                          <a:latin typeface="Calibri" panose="020F0502020204030204" pitchFamily="34" charset="0"/>
                        </a:rPr>
                        <a:t>-km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metro</a:t>
                      </a:r>
                      <a:endParaRPr lang="pl-PL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26 379 922,600</a:t>
                      </a:r>
                      <a:endParaRPr lang="pl-PL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002060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railway</a:t>
                      </a:r>
                      <a:endParaRPr lang="pl-PL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19 304 057,258</a:t>
                      </a:r>
                      <a:endParaRPr lang="pl-PL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tram</a:t>
                      </a:r>
                      <a:endParaRPr lang="pl-PL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51 597 337,000</a:t>
                      </a:r>
                      <a:endParaRPr lang="pl-PL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buses</a:t>
                      </a:r>
                      <a:endParaRPr lang="pl-PL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116 067 475,716</a:t>
                      </a:r>
                      <a:endParaRPr lang="pl-PL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206578_1313446209_e47e_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924300" y="1268413"/>
            <a:ext cx="1439863" cy="1439862"/>
          </a:xfrm>
          <a:prstGeom prst="rect">
            <a:avLst/>
          </a:prstGeom>
          <a:noFill/>
          <a:ln>
            <a:noFill/>
          </a:ln>
          <a:effectLst>
            <a:outerShdw dist="38096" dir="8100000" algn="tl">
              <a:srgbClr val="000000">
                <a:alpha val="40000"/>
              </a:srgbClr>
            </a:outerShdw>
          </a:effectLst>
        </p:spPr>
      </p:pic>
      <p:grpSp>
        <p:nvGrpSpPr>
          <p:cNvPr id="7" name="Grupa 50"/>
          <p:cNvGrpSpPr>
            <a:grpSpLocks/>
          </p:cNvGrpSpPr>
          <p:nvPr/>
        </p:nvGrpSpPr>
        <p:grpSpPr bwMode="auto">
          <a:xfrm>
            <a:off x="2017713" y="4068763"/>
            <a:ext cx="860425" cy="512762"/>
            <a:chOff x="2017715" y="4068759"/>
            <a:chExt cx="860422" cy="512758"/>
          </a:xfrm>
        </p:grpSpPr>
        <p:pic>
          <p:nvPicPr>
            <p:cNvPr id="8" name="Picture 28" descr="logo MW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411409" y="4076696"/>
              <a:ext cx="466728" cy="504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28"/>
            <p:cNvSpPr txBox="1">
              <a:spLocks noChangeArrowheads="1"/>
            </p:cNvSpPr>
            <p:nvPr/>
          </p:nvSpPr>
          <p:spPr bwMode="auto">
            <a:xfrm>
              <a:off x="2017715" y="4068759"/>
              <a:ext cx="384176" cy="366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l-PL" b="1">
                  <a:solidFill>
                    <a:srgbClr val="808080"/>
                  </a:solidFill>
                  <a:latin typeface="Calibri" pitchFamily="34" charset="0"/>
                </a:rPr>
                <a:t>M</a:t>
              </a:r>
            </a:p>
          </p:txBody>
        </p:sp>
      </p:grpSp>
      <p:grpSp>
        <p:nvGrpSpPr>
          <p:cNvPr id="10" name="Grupa 51"/>
          <p:cNvGrpSpPr>
            <a:grpSpLocks/>
          </p:cNvGrpSpPr>
          <p:nvPr/>
        </p:nvGrpSpPr>
        <p:grpSpPr bwMode="auto">
          <a:xfrm>
            <a:off x="3419475" y="4076700"/>
            <a:ext cx="641350" cy="504825"/>
            <a:chOff x="3419471" y="4076696"/>
            <a:chExt cx="641350" cy="504821"/>
          </a:xfrm>
        </p:grpSpPr>
        <p:pic>
          <p:nvPicPr>
            <p:cNvPr id="11" name="Picture 31" descr="logo TW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779836" y="4076696"/>
              <a:ext cx="280985" cy="504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 Box 29"/>
            <p:cNvSpPr txBox="1">
              <a:spLocks noChangeArrowheads="1"/>
            </p:cNvSpPr>
            <p:nvPr/>
          </p:nvSpPr>
          <p:spPr bwMode="auto">
            <a:xfrm>
              <a:off x="3419471" y="4076696"/>
              <a:ext cx="384176" cy="366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l-PL" b="1">
                  <a:solidFill>
                    <a:srgbClr val="808080"/>
                  </a:solidFill>
                  <a:latin typeface="Calibri" pitchFamily="34" charset="0"/>
                </a:rPr>
                <a:t>M</a:t>
              </a:r>
            </a:p>
          </p:txBody>
        </p:sp>
      </p:grpSp>
      <p:grpSp>
        <p:nvGrpSpPr>
          <p:cNvPr id="13" name="Grupa 55"/>
          <p:cNvGrpSpPr>
            <a:grpSpLocks/>
          </p:cNvGrpSpPr>
          <p:nvPr/>
        </p:nvGrpSpPr>
        <p:grpSpPr bwMode="auto">
          <a:xfrm>
            <a:off x="395288" y="4052888"/>
            <a:ext cx="1382712" cy="1104900"/>
            <a:chOff x="395285" y="4052885"/>
            <a:chExt cx="1382709" cy="1104896"/>
          </a:xfrm>
        </p:grpSpPr>
        <p:grpSp>
          <p:nvGrpSpPr>
            <p:cNvPr id="14" name="Grupa 48"/>
            <p:cNvGrpSpPr>
              <a:grpSpLocks/>
            </p:cNvGrpSpPr>
            <p:nvPr/>
          </p:nvGrpSpPr>
          <p:grpSpPr bwMode="auto">
            <a:xfrm>
              <a:off x="496884" y="4052885"/>
              <a:ext cx="1201741" cy="473074"/>
              <a:chOff x="496884" y="4052885"/>
              <a:chExt cx="1201741" cy="473074"/>
            </a:xfrm>
          </p:grpSpPr>
          <p:pic>
            <p:nvPicPr>
              <p:cNvPr id="19" name="Picture 30" descr="logo SKM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900117" y="4149720"/>
                <a:ext cx="798508" cy="3762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" name="Text Box 27"/>
              <p:cNvSpPr txBox="1">
                <a:spLocks noChangeArrowheads="1"/>
              </p:cNvSpPr>
              <p:nvPr/>
            </p:nvSpPr>
            <p:spPr bwMode="auto">
              <a:xfrm>
                <a:off x="496884" y="4052885"/>
                <a:ext cx="384176" cy="3667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pl-PL" b="1">
                    <a:solidFill>
                      <a:srgbClr val="808080"/>
                    </a:solidFill>
                    <a:latin typeface="Calibri" pitchFamily="34" charset="0"/>
                  </a:rPr>
                  <a:t>M</a:t>
                </a:r>
              </a:p>
            </p:txBody>
          </p:sp>
        </p:grpSp>
        <p:grpSp>
          <p:nvGrpSpPr>
            <p:cNvPr id="15" name="Grupa 49"/>
            <p:cNvGrpSpPr>
              <a:grpSpLocks/>
            </p:cNvGrpSpPr>
            <p:nvPr/>
          </p:nvGrpSpPr>
          <p:grpSpPr bwMode="auto">
            <a:xfrm>
              <a:off x="395285" y="4652960"/>
              <a:ext cx="1382709" cy="504821"/>
              <a:chOff x="395285" y="4652960"/>
              <a:chExt cx="1382709" cy="504821"/>
            </a:xfrm>
          </p:grpSpPr>
          <p:pic>
            <p:nvPicPr>
              <p:cNvPr id="16" name="Picture 26" descr="logo KM małe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755651" y="4652960"/>
                <a:ext cx="466728" cy="4937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" name="Picture 32" descr="logo WKD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354134" y="4652960"/>
                <a:ext cx="423860" cy="504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" name="Text Box 37"/>
              <p:cNvSpPr txBox="1">
                <a:spLocks noChangeArrowheads="1"/>
              </p:cNvSpPr>
              <p:nvPr/>
            </p:nvSpPr>
            <p:spPr bwMode="auto">
              <a:xfrm>
                <a:off x="395285" y="4724403"/>
                <a:ext cx="312733" cy="3667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pl-PL" b="1">
                    <a:solidFill>
                      <a:srgbClr val="808080"/>
                    </a:solidFill>
                    <a:latin typeface="Calibri" pitchFamily="34" charset="0"/>
                  </a:rPr>
                  <a:t>R</a:t>
                </a:r>
              </a:p>
            </p:txBody>
          </p:sp>
        </p:grpSp>
      </p:grpSp>
      <p:grpSp>
        <p:nvGrpSpPr>
          <p:cNvPr id="21" name="Grupa 56"/>
          <p:cNvGrpSpPr>
            <a:grpSpLocks/>
          </p:cNvGrpSpPr>
          <p:nvPr/>
        </p:nvGrpSpPr>
        <p:grpSpPr bwMode="auto">
          <a:xfrm>
            <a:off x="4427538" y="4062413"/>
            <a:ext cx="1798637" cy="2359025"/>
            <a:chOff x="4427533" y="4062414"/>
            <a:chExt cx="1798634" cy="2359023"/>
          </a:xfrm>
        </p:grpSpPr>
        <p:grpSp>
          <p:nvGrpSpPr>
            <p:cNvPr id="22" name="Grupa 52"/>
            <p:cNvGrpSpPr>
              <a:grpSpLocks/>
            </p:cNvGrpSpPr>
            <p:nvPr/>
          </p:nvGrpSpPr>
          <p:grpSpPr bwMode="auto">
            <a:xfrm>
              <a:off x="4427533" y="4062414"/>
              <a:ext cx="1162056" cy="366710"/>
              <a:chOff x="4427533" y="4062414"/>
              <a:chExt cx="1162056" cy="366710"/>
            </a:xfrm>
          </p:grpSpPr>
          <p:pic>
            <p:nvPicPr>
              <p:cNvPr id="35" name="Picture 24" descr="logomza-zwykle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4859341" y="4076696"/>
                <a:ext cx="730248" cy="3206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6" name="Text Box 30"/>
              <p:cNvSpPr txBox="1">
                <a:spLocks noChangeArrowheads="1"/>
              </p:cNvSpPr>
              <p:nvPr/>
            </p:nvSpPr>
            <p:spPr bwMode="auto">
              <a:xfrm>
                <a:off x="4427533" y="4062414"/>
                <a:ext cx="384176" cy="3667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pl-PL" b="1">
                    <a:solidFill>
                      <a:srgbClr val="808080"/>
                    </a:solidFill>
                    <a:latin typeface="Calibri" pitchFamily="34" charset="0"/>
                  </a:rPr>
                  <a:t>M</a:t>
                </a:r>
              </a:p>
            </p:txBody>
          </p:sp>
        </p:grpSp>
        <p:sp>
          <p:nvSpPr>
            <p:cNvPr id="23" name="AutoShape 38"/>
            <p:cNvSpPr>
              <a:spLocks/>
            </p:cNvSpPr>
            <p:nvPr/>
          </p:nvSpPr>
          <p:spPr bwMode="auto">
            <a:xfrm>
              <a:off x="5795960" y="4437061"/>
              <a:ext cx="144466" cy="1223960"/>
            </a:xfrm>
            <a:custGeom>
              <a:avLst/>
              <a:gdLst>
                <a:gd name="T0" fmla="*/ 72233 w 144466"/>
                <a:gd name="T1" fmla="*/ 0 h 1223960"/>
                <a:gd name="T2" fmla="*/ 144466 w 144466"/>
                <a:gd name="T3" fmla="*/ 611980 h 1223960"/>
                <a:gd name="T4" fmla="*/ 72233 w 144466"/>
                <a:gd name="T5" fmla="*/ 1223960 h 1223960"/>
                <a:gd name="T6" fmla="*/ 0 w 144466"/>
                <a:gd name="T7" fmla="*/ 611980 h 1223960"/>
                <a:gd name="T8" fmla="*/ 0 w 144466"/>
                <a:gd name="T9" fmla="*/ 0 h 1223960"/>
                <a:gd name="T10" fmla="*/ 144466 w 144466"/>
                <a:gd name="T11" fmla="*/ 611980 h 1223960"/>
                <a:gd name="T12" fmla="*/ 0 w 144466"/>
                <a:gd name="T13" fmla="*/ 1223960 h 1223960"/>
                <a:gd name="T14" fmla="*/ 17694720 60000 65536"/>
                <a:gd name="T15" fmla="*/ 0 60000 65536"/>
                <a:gd name="T16" fmla="*/ 5898240 60000 65536"/>
                <a:gd name="T17" fmla="*/ 11796480 60000 65536"/>
                <a:gd name="T18" fmla="*/ 5898240 60000 65536"/>
                <a:gd name="T19" fmla="*/ 11796480 60000 65536"/>
                <a:gd name="T20" fmla="*/ 17694720 60000 65536"/>
                <a:gd name="T21" fmla="*/ 0 w 144466"/>
                <a:gd name="T22" fmla="*/ 29875 h 1223960"/>
                <a:gd name="T23" fmla="*/ 51076 w 144466"/>
                <a:gd name="T24" fmla="*/ 1194085 h 12239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4466" h="1223960" stroke="0">
                  <a:moveTo>
                    <a:pt x="0" y="0"/>
                  </a:moveTo>
                  <a:lnTo>
                    <a:pt x="-1" y="0"/>
                  </a:lnTo>
                  <a:cubicBezTo>
                    <a:pt x="39893" y="0"/>
                    <a:pt x="72233" y="45666"/>
                    <a:pt x="72233" y="102000"/>
                  </a:cubicBezTo>
                  <a:lnTo>
                    <a:pt x="72233" y="509980"/>
                  </a:lnTo>
                  <a:cubicBezTo>
                    <a:pt x="72233" y="566313"/>
                    <a:pt x="104572" y="611979"/>
                    <a:pt x="144465" y="611980"/>
                  </a:cubicBezTo>
                  <a:cubicBezTo>
                    <a:pt x="104572" y="611980"/>
                    <a:pt x="72233" y="657646"/>
                    <a:pt x="72233" y="713979"/>
                  </a:cubicBezTo>
                  <a:lnTo>
                    <a:pt x="72233" y="1121960"/>
                  </a:lnTo>
                  <a:cubicBezTo>
                    <a:pt x="72233" y="1178293"/>
                    <a:pt x="39893" y="1223959"/>
                    <a:pt x="0" y="1223960"/>
                  </a:cubicBezTo>
                  <a:close/>
                </a:path>
                <a:path w="144466" h="1223960" fill="none">
                  <a:moveTo>
                    <a:pt x="0" y="0"/>
                  </a:moveTo>
                  <a:lnTo>
                    <a:pt x="-1" y="0"/>
                  </a:lnTo>
                  <a:cubicBezTo>
                    <a:pt x="39893" y="0"/>
                    <a:pt x="72233" y="45666"/>
                    <a:pt x="72233" y="102000"/>
                  </a:cubicBezTo>
                  <a:lnTo>
                    <a:pt x="72233" y="509980"/>
                  </a:lnTo>
                  <a:cubicBezTo>
                    <a:pt x="72233" y="566313"/>
                    <a:pt x="104572" y="611979"/>
                    <a:pt x="144465" y="611980"/>
                  </a:cubicBezTo>
                  <a:cubicBezTo>
                    <a:pt x="104572" y="611980"/>
                    <a:pt x="72233" y="657646"/>
                    <a:pt x="72233" y="713979"/>
                  </a:cubicBezTo>
                  <a:lnTo>
                    <a:pt x="72233" y="1121960"/>
                  </a:lnTo>
                  <a:cubicBezTo>
                    <a:pt x="72233" y="1178293"/>
                    <a:pt x="39893" y="1223959"/>
                    <a:pt x="0" y="1223960"/>
                  </a:cubicBezTo>
                </a:path>
              </a:pathLst>
            </a:custGeom>
            <a:noFill/>
            <a:ln w="9528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grpSp>
          <p:nvGrpSpPr>
            <p:cNvPr id="24" name="Grupa 53"/>
            <p:cNvGrpSpPr>
              <a:grpSpLocks/>
            </p:cNvGrpSpPr>
            <p:nvPr/>
          </p:nvGrpSpPr>
          <p:grpSpPr bwMode="auto">
            <a:xfrm>
              <a:off x="4462464" y="4437061"/>
              <a:ext cx="1739793" cy="1189040"/>
              <a:chOff x="4462464" y="4437061"/>
              <a:chExt cx="1739793" cy="1189040"/>
            </a:xfrm>
          </p:grpSpPr>
          <p:pic>
            <p:nvPicPr>
              <p:cNvPr id="30" name="Picture 25" descr="logo ITS małe"/>
              <p:cNvPicPr>
                <a:picLocks noChangeAspect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4787898" y="4437061"/>
                <a:ext cx="863595" cy="4365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" name="Picture 27" descr="logo mobilis"/>
              <p:cNvPicPr>
                <a:picLocks noChangeAspect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4787898" y="5300667"/>
                <a:ext cx="930273" cy="3254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" name="Picture 29" descr="logo PKS"/>
              <p:cNvPicPr>
                <a:picLocks noChangeAspect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4859341" y="4941883"/>
                <a:ext cx="730248" cy="3476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3" name="Text Box 31"/>
              <p:cNvSpPr txBox="1">
                <a:spLocks noChangeArrowheads="1"/>
              </p:cNvSpPr>
              <p:nvPr/>
            </p:nvSpPr>
            <p:spPr bwMode="auto">
              <a:xfrm>
                <a:off x="4462464" y="4456108"/>
                <a:ext cx="306388" cy="3667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pl-PL" b="1">
                    <a:solidFill>
                      <a:srgbClr val="808080"/>
                    </a:solidFill>
                    <a:latin typeface="Calibri" pitchFamily="34" charset="0"/>
                  </a:rPr>
                  <a:t>P</a:t>
                </a:r>
              </a:p>
            </p:txBody>
          </p:sp>
          <p:sp>
            <p:nvSpPr>
              <p:cNvPr id="34" name="Text Box 39"/>
              <p:cNvSpPr txBox="1">
                <a:spLocks noChangeArrowheads="1"/>
              </p:cNvSpPr>
              <p:nvPr/>
            </p:nvSpPr>
            <p:spPr bwMode="auto">
              <a:xfrm rot="16200004">
                <a:off x="5589718" y="4906264"/>
                <a:ext cx="917301" cy="3077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spcBef>
                    <a:spcPts val="300"/>
                  </a:spcBef>
                </a:pPr>
                <a:r>
                  <a:rPr lang="pl-PL" sz="1400" dirty="0" err="1">
                    <a:solidFill>
                      <a:srgbClr val="808080"/>
                    </a:solidFill>
                    <a:latin typeface="Calibri" pitchFamily="34" charset="0"/>
                  </a:rPr>
                  <a:t>g</a:t>
                </a:r>
                <a:r>
                  <a:rPr lang="pl-PL" sz="1400" dirty="0" err="1" smtClean="0">
                    <a:solidFill>
                      <a:srgbClr val="808080"/>
                    </a:solidFill>
                    <a:latin typeface="Calibri" pitchFamily="34" charset="0"/>
                  </a:rPr>
                  <a:t>ross-cost</a:t>
                </a:r>
                <a:endParaRPr lang="pl-PL" sz="1400" dirty="0">
                  <a:solidFill>
                    <a:srgbClr val="808080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25" name="Grupa 54"/>
            <p:cNvGrpSpPr>
              <a:grpSpLocks/>
            </p:cNvGrpSpPr>
            <p:nvPr/>
          </p:nvGrpSpPr>
          <p:grpSpPr bwMode="auto">
            <a:xfrm>
              <a:off x="4643442" y="5641976"/>
              <a:ext cx="1582725" cy="779461"/>
              <a:chOff x="4643442" y="5641976"/>
              <a:chExt cx="1582725" cy="779461"/>
            </a:xfrm>
          </p:grpSpPr>
          <p:grpSp>
            <p:nvGrpSpPr>
              <p:cNvPr id="26" name="Group 34"/>
              <p:cNvGrpSpPr>
                <a:grpSpLocks/>
              </p:cNvGrpSpPr>
              <p:nvPr/>
            </p:nvGrpSpPr>
            <p:grpSpPr bwMode="auto">
              <a:xfrm>
                <a:off x="4643442" y="5734046"/>
                <a:ext cx="1163638" cy="574672"/>
                <a:chOff x="4643442" y="5734046"/>
                <a:chExt cx="1163638" cy="574672"/>
              </a:xfrm>
            </p:grpSpPr>
            <p:sp>
              <p:nvSpPr>
                <p:cNvPr id="28" name="AutoShape 35"/>
                <p:cNvSpPr>
                  <a:spLocks/>
                </p:cNvSpPr>
                <p:nvPr/>
              </p:nvSpPr>
              <p:spPr bwMode="auto">
                <a:xfrm>
                  <a:off x="4710110" y="5734046"/>
                  <a:ext cx="1054102" cy="574672"/>
                </a:xfrm>
                <a:custGeom>
                  <a:avLst/>
                  <a:gdLst>
                    <a:gd name="T0" fmla="*/ 527051 w 1054102"/>
                    <a:gd name="T1" fmla="*/ 0 h 574672"/>
                    <a:gd name="T2" fmla="*/ 1054102 w 1054102"/>
                    <a:gd name="T3" fmla="*/ 287336 h 574672"/>
                    <a:gd name="T4" fmla="*/ 527051 w 1054102"/>
                    <a:gd name="T5" fmla="*/ 574672 h 574672"/>
                    <a:gd name="T6" fmla="*/ 0 w 1054102"/>
                    <a:gd name="T7" fmla="*/ 287336 h 574672"/>
                    <a:gd name="T8" fmla="*/ 17694720 60000 65536"/>
                    <a:gd name="T9" fmla="*/ 0 60000 65536"/>
                    <a:gd name="T10" fmla="*/ 5898240 60000 65536"/>
                    <a:gd name="T11" fmla="*/ 11796480 60000 65536"/>
                    <a:gd name="T12" fmla="*/ 28054 w 1054102"/>
                    <a:gd name="T13" fmla="*/ 28054 h 574672"/>
                    <a:gd name="T14" fmla="*/ 1026048 w 1054102"/>
                    <a:gd name="T15" fmla="*/ 546618 h 57467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054102" h="574672">
                      <a:moveTo>
                        <a:pt x="95779" y="0"/>
                      </a:moveTo>
                      <a:lnTo>
                        <a:pt x="95778" y="0"/>
                      </a:lnTo>
                      <a:cubicBezTo>
                        <a:pt x="42881" y="0"/>
                        <a:pt x="0" y="42881"/>
                        <a:pt x="0" y="95778"/>
                      </a:cubicBezTo>
                      <a:lnTo>
                        <a:pt x="0" y="478893"/>
                      </a:lnTo>
                      <a:cubicBezTo>
                        <a:pt x="0" y="531790"/>
                        <a:pt x="42881" y="574671"/>
                        <a:pt x="95778" y="574672"/>
                      </a:cubicBezTo>
                      <a:lnTo>
                        <a:pt x="958323" y="574672"/>
                      </a:lnTo>
                      <a:cubicBezTo>
                        <a:pt x="1011220" y="574671"/>
                        <a:pt x="1054102" y="531790"/>
                        <a:pt x="1054102" y="478893"/>
                      </a:cubicBezTo>
                      <a:lnTo>
                        <a:pt x="1054102" y="95779"/>
                      </a:lnTo>
                      <a:cubicBezTo>
                        <a:pt x="1054102" y="42881"/>
                        <a:pt x="1011220" y="0"/>
                        <a:pt x="95832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10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sp>
              <p:nvSpPr>
                <p:cNvPr id="29" name="Text Box 32"/>
                <p:cNvSpPr txBox="1">
                  <a:spLocks noChangeArrowheads="1"/>
                </p:cNvSpPr>
                <p:nvPr/>
              </p:nvSpPr>
              <p:spPr bwMode="auto">
                <a:xfrm>
                  <a:off x="4643442" y="5751511"/>
                  <a:ext cx="1163638" cy="4937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Ctr="1">
                  <a:spAutoFit/>
                </a:bodyPr>
                <a:lstStyle/>
                <a:p>
                  <a:pPr algn="ctr">
                    <a:spcBef>
                      <a:spcPts val="300"/>
                    </a:spcBef>
                  </a:pPr>
                  <a:r>
                    <a:rPr lang="pl-PL" sz="1200" b="1">
                      <a:solidFill>
                        <a:srgbClr val="000000"/>
                      </a:solidFill>
                      <a:latin typeface="Calibri" pitchFamily="34" charset="0"/>
                    </a:rPr>
                    <a:t>Local lines</a:t>
                  </a:r>
                </a:p>
                <a:p>
                  <a:pPr algn="ctr">
                    <a:spcBef>
                      <a:spcPts val="300"/>
                    </a:spcBef>
                  </a:pPr>
                  <a:r>
                    <a:rPr lang="pl-PL" sz="1200" b="1">
                      <a:solidFill>
                        <a:srgbClr val="000000"/>
                      </a:solidFill>
                      <a:latin typeface="Calibri" pitchFamily="34" charset="0"/>
                    </a:rPr>
                    <a:t>in communities</a:t>
                  </a:r>
                </a:p>
              </p:txBody>
            </p:sp>
          </p:grpSp>
          <p:sp>
            <p:nvSpPr>
              <p:cNvPr id="27" name="Text Box 40"/>
              <p:cNvSpPr txBox="1">
                <a:spLocks noChangeArrowheads="1"/>
              </p:cNvSpPr>
              <p:nvPr/>
            </p:nvSpPr>
            <p:spPr bwMode="auto">
              <a:xfrm rot="-5399996">
                <a:off x="5684038" y="5879309"/>
                <a:ext cx="779461" cy="3047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spcBef>
                    <a:spcPts val="300"/>
                  </a:spcBef>
                </a:pPr>
                <a:r>
                  <a:rPr lang="pl-PL" sz="1400">
                    <a:solidFill>
                      <a:srgbClr val="808080"/>
                    </a:solidFill>
                    <a:latin typeface="Calibri" pitchFamily="34" charset="0"/>
                  </a:rPr>
                  <a:t>net-cost</a:t>
                </a:r>
              </a:p>
            </p:txBody>
          </p:sp>
        </p:grpSp>
      </p:grpSp>
      <p:sp>
        <p:nvSpPr>
          <p:cNvPr id="37" name="AutoShape 44"/>
          <p:cNvSpPr>
            <a:spLocks/>
          </p:cNvSpPr>
          <p:nvPr/>
        </p:nvSpPr>
        <p:spPr bwMode="auto">
          <a:xfrm rot="-5399996">
            <a:off x="4499769" y="-962819"/>
            <a:ext cx="288925" cy="7777163"/>
          </a:xfrm>
          <a:custGeom>
            <a:avLst/>
            <a:gdLst>
              <a:gd name="T0" fmla="*/ 144475 w 288922"/>
              <a:gd name="T1" fmla="*/ 0 h 7777164"/>
              <a:gd name="T2" fmla="*/ 288943 w 288922"/>
              <a:gd name="T3" fmla="*/ 3888582 h 7777164"/>
              <a:gd name="T4" fmla="*/ 144475 w 288922"/>
              <a:gd name="T5" fmla="*/ 7777139 h 7777164"/>
              <a:gd name="T6" fmla="*/ 0 w 288922"/>
              <a:gd name="T7" fmla="*/ 3888582 h 7777164"/>
              <a:gd name="T8" fmla="*/ 0 w 288922"/>
              <a:gd name="T9" fmla="*/ 0 h 7777164"/>
              <a:gd name="T10" fmla="*/ 288943 w 288922"/>
              <a:gd name="T11" fmla="*/ 3888582 h 7777164"/>
              <a:gd name="T12" fmla="*/ 0 w 288922"/>
              <a:gd name="T13" fmla="*/ 7777139 h 7777164"/>
              <a:gd name="T14" fmla="*/ 17694720 60000 65536"/>
              <a:gd name="T15" fmla="*/ 0 60000 65536"/>
              <a:gd name="T16" fmla="*/ 5898240 60000 65536"/>
              <a:gd name="T17" fmla="*/ 11796480 60000 65536"/>
              <a:gd name="T18" fmla="*/ 5898240 60000 65536"/>
              <a:gd name="T19" fmla="*/ 11796480 60000 65536"/>
              <a:gd name="T20" fmla="*/ 17694720 60000 65536"/>
              <a:gd name="T21" fmla="*/ 0 w 288922"/>
              <a:gd name="T22" fmla="*/ 189821 h 7777164"/>
              <a:gd name="T23" fmla="*/ 102149 w 288922"/>
              <a:gd name="T24" fmla="*/ 7587340 h 777716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88922" h="7777164" stroke="0">
                <a:moveTo>
                  <a:pt x="0" y="0"/>
                </a:moveTo>
                <a:lnTo>
                  <a:pt x="-1" y="0"/>
                </a:lnTo>
                <a:cubicBezTo>
                  <a:pt x="79783" y="2"/>
                  <a:pt x="144460" y="290161"/>
                  <a:pt x="144460" y="648090"/>
                </a:cubicBezTo>
                <a:lnTo>
                  <a:pt x="144461" y="3240492"/>
                </a:lnTo>
                <a:cubicBezTo>
                  <a:pt x="144461" y="3598422"/>
                  <a:pt x="209138" y="3888581"/>
                  <a:pt x="288921" y="3888582"/>
                </a:cubicBezTo>
                <a:cubicBezTo>
                  <a:pt x="288921" y="3888582"/>
                  <a:pt x="288921" y="3888582"/>
                  <a:pt x="288921" y="3888582"/>
                </a:cubicBezTo>
                <a:cubicBezTo>
                  <a:pt x="209137" y="3888582"/>
                  <a:pt x="144460" y="4178741"/>
                  <a:pt x="144460" y="4536672"/>
                </a:cubicBezTo>
                <a:lnTo>
                  <a:pt x="144461" y="7129074"/>
                </a:lnTo>
                <a:cubicBezTo>
                  <a:pt x="144461" y="7487004"/>
                  <a:pt x="79783" y="7777163"/>
                  <a:pt x="0" y="7777164"/>
                </a:cubicBezTo>
                <a:close/>
              </a:path>
              <a:path w="288922" h="7777164" fill="none">
                <a:moveTo>
                  <a:pt x="0" y="0"/>
                </a:moveTo>
                <a:lnTo>
                  <a:pt x="-1" y="0"/>
                </a:lnTo>
                <a:cubicBezTo>
                  <a:pt x="79783" y="2"/>
                  <a:pt x="144460" y="290161"/>
                  <a:pt x="144460" y="648090"/>
                </a:cubicBezTo>
                <a:lnTo>
                  <a:pt x="144461" y="3240492"/>
                </a:lnTo>
                <a:cubicBezTo>
                  <a:pt x="144461" y="3598422"/>
                  <a:pt x="209138" y="3888581"/>
                  <a:pt x="288921" y="3888582"/>
                </a:cubicBezTo>
                <a:cubicBezTo>
                  <a:pt x="288921" y="3888582"/>
                  <a:pt x="288921" y="3888582"/>
                  <a:pt x="288921" y="3888582"/>
                </a:cubicBezTo>
                <a:cubicBezTo>
                  <a:pt x="209137" y="3888582"/>
                  <a:pt x="144460" y="4178741"/>
                  <a:pt x="144460" y="4536672"/>
                </a:cubicBezTo>
                <a:lnTo>
                  <a:pt x="144461" y="7129074"/>
                </a:lnTo>
                <a:cubicBezTo>
                  <a:pt x="144461" y="7487004"/>
                  <a:pt x="79783" y="7777163"/>
                  <a:pt x="0" y="7777164"/>
                </a:cubicBezTo>
              </a:path>
            </a:pathLst>
          </a:custGeom>
          <a:noFill/>
          <a:ln w="19046">
            <a:solidFill>
              <a:srgbClr val="5F5F5F"/>
            </a:solidFill>
            <a:prstDash val="solid"/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grpSp>
        <p:nvGrpSpPr>
          <p:cNvPr id="42" name="Grupa 43"/>
          <p:cNvGrpSpPr>
            <a:grpSpLocks/>
          </p:cNvGrpSpPr>
          <p:nvPr/>
        </p:nvGrpSpPr>
        <p:grpSpPr bwMode="auto">
          <a:xfrm>
            <a:off x="827088" y="3284538"/>
            <a:ext cx="1079500" cy="717550"/>
            <a:chOff x="827083" y="3284533"/>
            <a:chExt cx="1079504" cy="717547"/>
          </a:xfrm>
        </p:grpSpPr>
        <p:sp>
          <p:nvSpPr>
            <p:cNvPr id="43" name="Rectangle 6"/>
            <p:cNvSpPr>
              <a:spLocks noChangeArrowheads="1"/>
            </p:cNvSpPr>
            <p:nvPr/>
          </p:nvSpPr>
          <p:spPr bwMode="auto">
            <a:xfrm>
              <a:off x="923928" y="3284533"/>
              <a:ext cx="720720" cy="717547"/>
            </a:xfrm>
            <a:prstGeom prst="rect">
              <a:avLst/>
            </a:prstGeom>
            <a:solidFill>
              <a:srgbClr val="0080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SzPct val="100000"/>
                <a:buFontTx/>
                <a:buChar char="•"/>
              </a:pPr>
              <a:endParaRPr lang="pl-PL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44" name="Text Box 7"/>
            <p:cNvSpPr txBox="1">
              <a:spLocks noChangeArrowheads="1"/>
            </p:cNvSpPr>
            <p:nvPr/>
          </p:nvSpPr>
          <p:spPr bwMode="auto">
            <a:xfrm>
              <a:off x="827083" y="3427408"/>
              <a:ext cx="1079504" cy="366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ts val="100"/>
                </a:spcBef>
              </a:pPr>
              <a:r>
                <a:rPr lang="pl-PL" b="1">
                  <a:solidFill>
                    <a:srgbClr val="FFFFFF"/>
                  </a:solidFill>
                </a:rPr>
                <a:t> trains</a:t>
              </a:r>
            </a:p>
          </p:txBody>
        </p:sp>
      </p:grpSp>
      <p:grpSp>
        <p:nvGrpSpPr>
          <p:cNvPr id="45" name="Grupa 44"/>
          <p:cNvGrpSpPr>
            <a:grpSpLocks/>
          </p:cNvGrpSpPr>
          <p:nvPr/>
        </p:nvGrpSpPr>
        <p:grpSpPr bwMode="auto">
          <a:xfrm>
            <a:off x="2268538" y="3284538"/>
            <a:ext cx="1079500" cy="717550"/>
            <a:chOff x="2268534" y="3284533"/>
            <a:chExt cx="1079504" cy="717547"/>
          </a:xfrm>
        </p:grpSpPr>
        <p:sp>
          <p:nvSpPr>
            <p:cNvPr id="46" name="Rectangle 11"/>
            <p:cNvSpPr>
              <a:spLocks noChangeArrowheads="1"/>
            </p:cNvSpPr>
            <p:nvPr/>
          </p:nvSpPr>
          <p:spPr bwMode="auto">
            <a:xfrm>
              <a:off x="2308229" y="3284533"/>
              <a:ext cx="720720" cy="717547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SzPct val="100000"/>
                <a:buFontTx/>
                <a:buChar char="•"/>
              </a:pPr>
              <a:endParaRPr lang="pl-PL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47" name="Text Box 12"/>
            <p:cNvSpPr txBox="1">
              <a:spLocks noChangeArrowheads="1"/>
            </p:cNvSpPr>
            <p:nvPr/>
          </p:nvSpPr>
          <p:spPr bwMode="auto">
            <a:xfrm>
              <a:off x="2268534" y="3441701"/>
              <a:ext cx="1079504" cy="366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ts val="100"/>
                </a:spcBef>
              </a:pPr>
              <a:r>
                <a:rPr lang="pl-PL" b="1">
                  <a:solidFill>
                    <a:srgbClr val="FFFFFF"/>
                  </a:solidFill>
                </a:rPr>
                <a:t>metro</a:t>
              </a:r>
            </a:p>
          </p:txBody>
        </p:sp>
      </p:grpSp>
      <p:grpSp>
        <p:nvGrpSpPr>
          <p:cNvPr id="48" name="Grupa 45"/>
          <p:cNvGrpSpPr>
            <a:grpSpLocks/>
          </p:cNvGrpSpPr>
          <p:nvPr/>
        </p:nvGrpSpPr>
        <p:grpSpPr bwMode="auto">
          <a:xfrm>
            <a:off x="3563938" y="3284538"/>
            <a:ext cx="1079500" cy="717550"/>
            <a:chOff x="3563938" y="3284533"/>
            <a:chExt cx="1079504" cy="717547"/>
          </a:xfrm>
        </p:grpSpPr>
        <p:sp>
          <p:nvSpPr>
            <p:cNvPr id="49" name="Rectangle 16"/>
            <p:cNvSpPr>
              <a:spLocks noChangeArrowheads="1"/>
            </p:cNvSpPr>
            <p:nvPr/>
          </p:nvSpPr>
          <p:spPr bwMode="auto">
            <a:xfrm>
              <a:off x="3594104" y="3284533"/>
              <a:ext cx="720720" cy="71754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 anchorCtr="1"/>
            <a:lstStyle/>
            <a:p>
              <a:pPr algn="ctr"/>
              <a:endParaRPr lang="pl-PL">
                <a:solidFill>
                  <a:srgbClr val="000000"/>
                </a:solidFill>
              </a:endParaRPr>
            </a:p>
          </p:txBody>
        </p:sp>
        <p:sp>
          <p:nvSpPr>
            <p:cNvPr id="50" name="Text Box 17"/>
            <p:cNvSpPr txBox="1">
              <a:spLocks noChangeArrowheads="1"/>
            </p:cNvSpPr>
            <p:nvPr/>
          </p:nvSpPr>
          <p:spPr bwMode="auto">
            <a:xfrm>
              <a:off x="3563938" y="3451229"/>
              <a:ext cx="1079504" cy="366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ts val="100"/>
                </a:spcBef>
              </a:pPr>
              <a:r>
                <a:rPr lang="pl-PL" b="1" dirty="0">
                  <a:solidFill>
                    <a:srgbClr val="FFFFFF"/>
                  </a:solidFill>
                </a:rPr>
                <a:t> tram</a:t>
              </a:r>
            </a:p>
          </p:txBody>
        </p:sp>
      </p:grpSp>
      <p:pic>
        <p:nvPicPr>
          <p:cNvPr id="51" name="Picture 35" descr="PandR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156325" y="3284538"/>
            <a:ext cx="58737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36" descr="Veturilo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019925" y="3500438"/>
            <a:ext cx="1584325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Rectangle 20"/>
          <p:cNvSpPr>
            <a:spLocks noChangeArrowheads="1"/>
          </p:cNvSpPr>
          <p:nvPr/>
        </p:nvSpPr>
        <p:spPr bwMode="auto">
          <a:xfrm>
            <a:off x="4859339" y="3284538"/>
            <a:ext cx="720717" cy="7175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endParaRPr lang="pl-PL">
              <a:solidFill>
                <a:srgbClr val="000000"/>
              </a:solidFill>
            </a:endParaRPr>
          </a:p>
        </p:txBody>
      </p:sp>
      <p:sp>
        <p:nvSpPr>
          <p:cNvPr id="55" name="Text Box 21"/>
          <p:cNvSpPr txBox="1">
            <a:spLocks noChangeArrowheads="1"/>
          </p:cNvSpPr>
          <p:nvPr/>
        </p:nvSpPr>
        <p:spPr bwMode="auto">
          <a:xfrm>
            <a:off x="4740275" y="3460753"/>
            <a:ext cx="1079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100"/>
              </a:spcBef>
            </a:pPr>
            <a:r>
              <a:rPr lang="pl-PL" b="1" dirty="0">
                <a:solidFill>
                  <a:srgbClr val="FFFFFF"/>
                </a:solidFill>
              </a:rPr>
              <a:t>  </a:t>
            </a:r>
            <a:r>
              <a:rPr lang="pl-PL" b="1" dirty="0" smtClean="0">
                <a:solidFill>
                  <a:srgbClr val="FFFFFF"/>
                </a:solidFill>
              </a:rPr>
              <a:t> </a:t>
            </a:r>
            <a:r>
              <a:rPr lang="pl-PL" b="1" dirty="0" err="1" smtClean="0">
                <a:solidFill>
                  <a:srgbClr val="FFFFFF"/>
                </a:solidFill>
              </a:rPr>
              <a:t>bus</a:t>
            </a:r>
            <a:endParaRPr lang="pl-PL" b="1" dirty="0">
              <a:solidFill>
                <a:srgbClr val="FFFFFF"/>
              </a:solidFill>
            </a:endParaRPr>
          </a:p>
        </p:txBody>
      </p:sp>
      <p:sp>
        <p:nvSpPr>
          <p:cNvPr id="106" name="Text Box 27"/>
          <p:cNvSpPr txBox="1">
            <a:spLocks noChangeArrowheads="1"/>
          </p:cNvSpPr>
          <p:nvPr/>
        </p:nvSpPr>
        <p:spPr bwMode="auto">
          <a:xfrm>
            <a:off x="551655" y="5661021"/>
            <a:ext cx="15430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pl-PL" altLang="pl-PL" b="1" dirty="0">
                <a:solidFill>
                  <a:srgbClr val="808080"/>
                </a:solidFill>
                <a:latin typeface="Calibri" pitchFamily="34" charset="0"/>
              </a:rPr>
              <a:t>M – </a:t>
            </a:r>
            <a:r>
              <a:rPr lang="pl-PL" altLang="pl-PL" b="1" dirty="0" err="1">
                <a:solidFill>
                  <a:srgbClr val="808080"/>
                </a:solidFill>
                <a:latin typeface="Calibri" pitchFamily="34" charset="0"/>
              </a:rPr>
              <a:t>municipal</a:t>
            </a:r>
            <a:endParaRPr lang="pl-PL" altLang="pl-PL" b="1" dirty="0">
              <a:solidFill>
                <a:srgbClr val="808080"/>
              </a:solidFill>
              <a:latin typeface="Calibri" pitchFamily="34" charset="0"/>
            </a:endParaRPr>
          </a:p>
          <a:p>
            <a:pPr eaLnBrk="1" hangingPunct="1"/>
            <a:r>
              <a:rPr lang="pl-PL" altLang="pl-PL" b="1" dirty="0">
                <a:solidFill>
                  <a:srgbClr val="808080"/>
                </a:solidFill>
                <a:latin typeface="Calibri" pitchFamily="34" charset="0"/>
              </a:rPr>
              <a:t>R – </a:t>
            </a:r>
            <a:r>
              <a:rPr lang="pl-PL" altLang="pl-PL" b="1" dirty="0" err="1">
                <a:solidFill>
                  <a:srgbClr val="808080"/>
                </a:solidFill>
                <a:latin typeface="Calibri" pitchFamily="34" charset="0"/>
              </a:rPr>
              <a:t>regional</a:t>
            </a:r>
            <a:endParaRPr lang="pl-PL" altLang="pl-PL" b="1" dirty="0">
              <a:solidFill>
                <a:srgbClr val="808080"/>
              </a:solidFill>
              <a:latin typeface="Calibri" pitchFamily="34" charset="0"/>
            </a:endParaRPr>
          </a:p>
          <a:p>
            <a:pPr eaLnBrk="1" hangingPunct="1"/>
            <a:r>
              <a:rPr lang="pl-PL" altLang="pl-PL" b="1" dirty="0">
                <a:solidFill>
                  <a:srgbClr val="808080"/>
                </a:solidFill>
                <a:latin typeface="Calibri" pitchFamily="34" charset="0"/>
              </a:rPr>
              <a:t>P - </a:t>
            </a:r>
            <a:r>
              <a:rPr lang="pl-PL" altLang="pl-PL" b="1" dirty="0" err="1">
                <a:solidFill>
                  <a:srgbClr val="808080"/>
                </a:solidFill>
                <a:latin typeface="Calibri" pitchFamily="34" charset="0"/>
              </a:rPr>
              <a:t>private</a:t>
            </a:r>
            <a:endParaRPr lang="pl-PL" altLang="pl-PL" b="1" dirty="0">
              <a:solidFill>
                <a:srgbClr val="80808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54" grpId="0" animBg="1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ytuł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435975" cy="1143000"/>
          </a:xfrm>
        </p:spPr>
        <p:txBody>
          <a:bodyPr/>
          <a:lstStyle/>
          <a:p>
            <a:pPr algn="l"/>
            <a:r>
              <a:rPr lang="pl-PL" altLang="pl-PL" dirty="0" smtClean="0">
                <a:latin typeface="Calibri" pitchFamily="34" charset="0"/>
              </a:rPr>
              <a:t>Service </a:t>
            </a:r>
            <a:r>
              <a:rPr lang="pl-PL" altLang="pl-PL" dirty="0" err="1" smtClean="0">
                <a:latin typeface="Calibri" pitchFamily="34" charset="0"/>
              </a:rPr>
              <a:t>contracting</a:t>
            </a:r>
            <a:r>
              <a:rPr lang="pl-PL" altLang="pl-PL" dirty="0" smtClean="0">
                <a:latin typeface="Calibri" pitchFamily="34" charset="0"/>
              </a:rPr>
              <a:t>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773238"/>
            <a:ext cx="8229600" cy="4137025"/>
          </a:xfrm>
        </p:spPr>
        <p:txBody>
          <a:bodyPr/>
          <a:lstStyle/>
          <a:p>
            <a:pPr>
              <a:buFontTx/>
              <a:buChar char="-"/>
              <a:defRPr/>
            </a:pPr>
            <a:r>
              <a:rPr lang="en-US" dirty="0" smtClean="0">
                <a:latin typeface="Calibri" panose="020F0502020204030204" pitchFamily="34" charset="0"/>
              </a:rPr>
              <a:t>In</a:t>
            </a:r>
            <a:r>
              <a:rPr lang="pl-PL" dirty="0" smtClean="0">
                <a:latin typeface="Calibri" panose="020F0502020204030204" pitchFamily="34" charset="0"/>
              </a:rPr>
              <a:t>-</a:t>
            </a:r>
            <a:r>
              <a:rPr lang="pl-PL" dirty="0" err="1" smtClean="0">
                <a:latin typeface="Calibri" panose="020F0502020204030204" pitchFamily="34" charset="0"/>
              </a:rPr>
              <a:t>house</a:t>
            </a:r>
            <a:r>
              <a:rPr lang="en-US" dirty="0" smtClean="0">
                <a:latin typeface="Calibri" panose="020F0502020204030204" pitchFamily="34" charset="0"/>
              </a:rPr>
              <a:t> contracts</a:t>
            </a:r>
            <a:r>
              <a:rPr lang="pl-PL" dirty="0" smtClean="0">
                <a:latin typeface="Calibri" panose="020F0502020204030204" pitchFamily="34" charset="0"/>
              </a:rPr>
              <a:t> (</a:t>
            </a:r>
            <a:r>
              <a:rPr lang="pl-PL" dirty="0" err="1" smtClean="0">
                <a:latin typeface="Calibri" panose="020F0502020204030204" pitchFamily="34" charset="0"/>
              </a:rPr>
              <a:t>gross-cost</a:t>
            </a:r>
            <a:r>
              <a:rPr lang="pl-PL" dirty="0" smtClean="0">
                <a:latin typeface="Calibri" panose="020F0502020204030204" pitchFamily="34" charset="0"/>
              </a:rPr>
              <a:t>) 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endParaRPr lang="pl-PL" dirty="0" smtClean="0">
              <a:latin typeface="Calibri" panose="020F0502020204030204" pitchFamily="34" charset="0"/>
            </a:endParaRPr>
          </a:p>
          <a:p>
            <a:pPr>
              <a:buFontTx/>
              <a:buChar char="-"/>
              <a:defRPr/>
            </a:pPr>
            <a:endParaRPr lang="pl-PL" dirty="0" smtClean="0">
              <a:latin typeface="Calibri" panose="020F0502020204030204" pitchFamily="34" charset="0"/>
            </a:endParaRPr>
          </a:p>
          <a:p>
            <a:pPr>
              <a:buFontTx/>
              <a:buChar char="-"/>
              <a:defRPr/>
            </a:pPr>
            <a:r>
              <a:rPr lang="en-US" dirty="0" smtClean="0">
                <a:latin typeface="Calibri" panose="020F0502020204030204" pitchFamily="34" charset="0"/>
              </a:rPr>
              <a:t>Procurements </a:t>
            </a:r>
            <a:r>
              <a:rPr lang="en-US" dirty="0">
                <a:latin typeface="Calibri" panose="020F0502020204030204" pitchFamily="34" charset="0"/>
              </a:rPr>
              <a:t>for long-term </a:t>
            </a:r>
            <a:r>
              <a:rPr lang="en-US" dirty="0" smtClean="0">
                <a:latin typeface="Calibri" panose="020F0502020204030204" pitchFamily="34" charset="0"/>
              </a:rPr>
              <a:t>service</a:t>
            </a:r>
            <a:r>
              <a:rPr lang="pl-PL" dirty="0" smtClean="0">
                <a:latin typeface="Calibri" panose="020F0502020204030204" pitchFamily="34" charset="0"/>
              </a:rPr>
              <a:t> (</a:t>
            </a:r>
            <a:r>
              <a:rPr lang="pl-PL" dirty="0" err="1" smtClean="0">
                <a:latin typeface="Calibri" panose="020F0502020204030204" pitchFamily="34" charset="0"/>
              </a:rPr>
              <a:t>gross</a:t>
            </a:r>
            <a:r>
              <a:rPr lang="pl-PL" dirty="0" smtClean="0">
                <a:latin typeface="Calibri" panose="020F0502020204030204" pitchFamily="34" charset="0"/>
              </a:rPr>
              <a:t>)</a:t>
            </a:r>
          </a:p>
          <a:p>
            <a:pPr marL="0" indent="0">
              <a:buNone/>
              <a:defRPr/>
            </a:pPr>
            <a:endParaRPr lang="pl-PL" dirty="0" smtClean="0">
              <a:latin typeface="Calibri" panose="020F0502020204030204" pitchFamily="34" charset="0"/>
            </a:endParaRPr>
          </a:p>
          <a:p>
            <a:pPr marL="0" indent="0">
              <a:buFontTx/>
              <a:buNone/>
              <a:defRPr/>
            </a:pPr>
            <a:r>
              <a:rPr lang="pl-PL" dirty="0" smtClean="0">
                <a:latin typeface="Calibri" panose="020F0502020204030204" pitchFamily="34" charset="0"/>
              </a:rPr>
              <a:t>-  </a:t>
            </a:r>
            <a:r>
              <a:rPr lang="en-US" dirty="0" smtClean="0">
                <a:latin typeface="Calibri" panose="020F0502020204030204" pitchFamily="34" charset="0"/>
              </a:rPr>
              <a:t>Procurements </a:t>
            </a:r>
            <a:r>
              <a:rPr lang="en-US" dirty="0">
                <a:latin typeface="Calibri" panose="020F0502020204030204" pitchFamily="34" charset="0"/>
              </a:rPr>
              <a:t>for short-term </a:t>
            </a:r>
            <a:r>
              <a:rPr lang="en-US" dirty="0" smtClean="0">
                <a:latin typeface="Calibri" panose="020F0502020204030204" pitchFamily="34" charset="0"/>
              </a:rPr>
              <a:t>service</a:t>
            </a:r>
            <a:r>
              <a:rPr lang="pl-PL" dirty="0" smtClean="0">
                <a:latin typeface="Calibri" panose="020F0502020204030204" pitchFamily="34" charset="0"/>
              </a:rPr>
              <a:t> (net-</a:t>
            </a:r>
            <a:r>
              <a:rPr lang="pl-PL" dirty="0" err="1" smtClean="0">
                <a:latin typeface="Calibri" panose="020F0502020204030204" pitchFamily="34" charset="0"/>
              </a:rPr>
              <a:t>cost</a:t>
            </a:r>
            <a:r>
              <a:rPr lang="pl-PL" dirty="0" smtClean="0">
                <a:latin typeface="Calibri" panose="020F0502020204030204" pitchFamily="34" charset="0"/>
              </a:rPr>
              <a:t>)</a:t>
            </a:r>
            <a:endParaRPr lang="pl-PL" dirty="0">
              <a:latin typeface="Calibri" panose="020F0502020204030204" pitchFamily="34" charset="0"/>
            </a:endParaRPr>
          </a:p>
          <a:p>
            <a:pPr marL="0" indent="0">
              <a:buFontTx/>
              <a:buNone/>
              <a:defRPr/>
            </a:pPr>
            <a:endParaRPr lang="pl-PL" dirty="0" smtClean="0">
              <a:latin typeface="Calibri" panose="020F0502020204030204" pitchFamily="34" charset="0"/>
            </a:endParaRPr>
          </a:p>
          <a:p>
            <a:pPr>
              <a:buFontTx/>
              <a:buChar char="-"/>
              <a:defRPr/>
            </a:pPr>
            <a:endParaRPr lang="pl-PL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57457" y="-100013"/>
            <a:ext cx="5810687" cy="1080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altLang="pl-PL" sz="32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Contracts</a:t>
            </a:r>
            <a:r>
              <a:rPr lang="pl-PL" altLang="pl-PL" sz="32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pl-PL" altLang="pl-PL" sz="3200" b="1" kern="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share</a:t>
            </a:r>
            <a:r>
              <a:rPr lang="pl-PL" altLang="pl-PL" sz="3200" b="1" kern="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(2014)</a:t>
            </a:r>
            <a:endParaRPr lang="pl-PL" altLang="pl-PL" sz="2400" kern="0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graphicFrame>
        <p:nvGraphicFramePr>
          <p:cNvPr id="15" name="Wykres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0926743"/>
              </p:ext>
            </p:extLst>
          </p:nvPr>
        </p:nvGraphicFramePr>
        <p:xfrm>
          <a:off x="2195736" y="1484784"/>
          <a:ext cx="7128792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213799"/>
              </p:ext>
            </p:extLst>
          </p:nvPr>
        </p:nvGraphicFramePr>
        <p:xfrm>
          <a:off x="251520" y="3284984"/>
          <a:ext cx="3168352" cy="6686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84176"/>
                <a:gridCol w="1584176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in-</a:t>
                      </a:r>
                      <a:r>
                        <a:rPr lang="pl-PL" sz="1400" b="1" u="none" strike="noStrike" dirty="0" err="1" smtClean="0">
                          <a:solidFill>
                            <a:schemeClr val="bg1"/>
                          </a:solidFill>
                          <a:effectLst/>
                        </a:rPr>
                        <a:t>house</a:t>
                      </a:r>
                      <a:endParaRPr lang="pl-PL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178 </a:t>
                      </a:r>
                      <a:r>
                        <a:rPr lang="pl-PL" sz="14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519 586,556</a:t>
                      </a:r>
                      <a:endParaRPr lang="pl-PL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u="none" strike="noStrike" dirty="0" err="1" smtClean="0">
                          <a:solidFill>
                            <a:schemeClr val="bg1"/>
                          </a:solidFill>
                          <a:effectLst/>
                        </a:rPr>
                        <a:t>private</a:t>
                      </a:r>
                      <a:r>
                        <a:rPr lang="pl-PL" sz="14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l-PL" sz="1400" b="1" u="none" strike="noStrike" dirty="0" err="1" smtClean="0">
                          <a:solidFill>
                            <a:schemeClr val="bg1"/>
                          </a:solidFill>
                          <a:effectLst/>
                        </a:rPr>
                        <a:t>gross-cost</a:t>
                      </a:r>
                      <a:endParaRPr lang="pl-PL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32 191 674,762</a:t>
                      </a:r>
                      <a:endParaRPr lang="pl-PL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u="none" strike="noStrike" dirty="0" err="1" smtClean="0">
                          <a:solidFill>
                            <a:schemeClr val="bg1"/>
                          </a:solidFill>
                          <a:effectLst/>
                        </a:rPr>
                        <a:t>private</a:t>
                      </a:r>
                      <a:r>
                        <a:rPr lang="pl-PL" sz="14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 net-</a:t>
                      </a:r>
                      <a:r>
                        <a:rPr lang="pl-PL" sz="1400" b="1" u="none" strike="noStrike" dirty="0" err="1" smtClean="0">
                          <a:solidFill>
                            <a:schemeClr val="bg1"/>
                          </a:solidFill>
                          <a:effectLst/>
                        </a:rPr>
                        <a:t>cost</a:t>
                      </a:r>
                      <a:endParaRPr lang="pl-PL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2 637 531,256</a:t>
                      </a:r>
                      <a:endParaRPr lang="pl-PL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519307"/>
              </p:ext>
            </p:extLst>
          </p:nvPr>
        </p:nvGraphicFramePr>
        <p:xfrm>
          <a:off x="251520" y="3068960"/>
          <a:ext cx="3168352" cy="2228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84176"/>
                <a:gridCol w="1584176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pl-PL" sz="11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 dirty="0" err="1" smtClean="0">
                          <a:effectLst/>
                          <a:latin typeface="Calibri" panose="020F0502020204030204" pitchFamily="34" charset="0"/>
                        </a:rPr>
                        <a:t>vehicle</a:t>
                      </a:r>
                      <a:r>
                        <a:rPr lang="pl-PL" sz="1400" b="1" u="none" strike="noStrike" dirty="0" smtClean="0">
                          <a:effectLst/>
                          <a:latin typeface="Calibri" panose="020F0502020204030204" pitchFamily="34" charset="0"/>
                        </a:rPr>
                        <a:t>-km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362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196975"/>
            <a:ext cx="8362950" cy="4929188"/>
          </a:xfrm>
        </p:spPr>
        <p:txBody>
          <a:bodyPr/>
          <a:lstStyle/>
          <a:p>
            <a:pPr marL="0" indent="0" algn="ctr">
              <a:buNone/>
            </a:pPr>
            <a:endParaRPr lang="pl-PL" altLang="pl-PL" sz="2400" b="1" dirty="0" smtClean="0">
              <a:latin typeface="Calibri" pitchFamily="34" charset="0"/>
            </a:endParaRPr>
          </a:p>
          <a:p>
            <a:pPr marL="0" indent="0" algn="ctr">
              <a:buNone/>
            </a:pPr>
            <a:endParaRPr lang="pl-PL" altLang="pl-PL" sz="2400" b="1" dirty="0">
              <a:latin typeface="Calibri" pitchFamily="34" charset="0"/>
            </a:endParaRPr>
          </a:p>
          <a:p>
            <a:pPr marL="0" indent="0" algn="ctr">
              <a:buNone/>
            </a:pPr>
            <a:endParaRPr lang="pl-PL" altLang="pl-PL" sz="3600" b="1" dirty="0" smtClean="0">
              <a:latin typeface="Calibri" pitchFamily="34" charset="0"/>
            </a:endParaRPr>
          </a:p>
          <a:p>
            <a:pPr marL="0" indent="0" algn="ctr">
              <a:buNone/>
            </a:pPr>
            <a:r>
              <a:rPr lang="pl-PL" altLang="pl-PL" sz="3600" b="1" dirty="0" smtClean="0">
                <a:latin typeface="Calibri" pitchFamily="34" charset="0"/>
              </a:rPr>
              <a:t>In-</a:t>
            </a:r>
            <a:r>
              <a:rPr lang="pl-PL" altLang="pl-PL" sz="3600" b="1" dirty="0" err="1" smtClean="0">
                <a:latin typeface="Calibri" pitchFamily="34" charset="0"/>
              </a:rPr>
              <a:t>house</a:t>
            </a:r>
            <a:r>
              <a:rPr lang="pl-PL" altLang="pl-PL" sz="3600" b="1" dirty="0" smtClean="0">
                <a:latin typeface="Calibri" pitchFamily="34" charset="0"/>
              </a:rPr>
              <a:t> </a:t>
            </a:r>
            <a:r>
              <a:rPr lang="pl-PL" altLang="pl-PL" sz="3600" b="1" dirty="0" err="1" smtClean="0">
                <a:latin typeface="Calibri" pitchFamily="34" charset="0"/>
              </a:rPr>
              <a:t>contracts</a:t>
            </a:r>
            <a:endParaRPr lang="pl-PL" altLang="pl-PL" sz="3600" b="1" dirty="0" smtClean="0">
              <a:latin typeface="Calibri" pitchFamily="34" charset="0"/>
            </a:endParaRPr>
          </a:p>
          <a:p>
            <a:pPr marL="0" indent="0" algn="ctr">
              <a:buNone/>
            </a:pPr>
            <a:r>
              <a:rPr lang="pl-PL" altLang="pl-PL" sz="3600" b="1" dirty="0">
                <a:latin typeface="Calibri" pitchFamily="34" charset="0"/>
              </a:rPr>
              <a:t>a</a:t>
            </a:r>
            <a:r>
              <a:rPr lang="pl-PL" altLang="pl-PL" sz="3600" b="1" dirty="0" smtClean="0">
                <a:latin typeface="Calibri" pitchFamily="34" charset="0"/>
              </a:rPr>
              <a:t>nd EU </a:t>
            </a:r>
            <a:r>
              <a:rPr lang="pl-PL" altLang="pl-PL" sz="3600" b="1" dirty="0" err="1" smtClean="0">
                <a:latin typeface="Calibri" pitchFamily="34" charset="0"/>
              </a:rPr>
              <a:t>funds</a:t>
            </a:r>
            <a:r>
              <a:rPr lang="pl-PL" altLang="pl-PL" sz="3600" b="1" dirty="0" smtClean="0">
                <a:latin typeface="Calibri" pitchFamily="34" charset="0"/>
              </a:rPr>
              <a:t> 2007-2013 </a:t>
            </a:r>
          </a:p>
        </p:txBody>
      </p:sp>
    </p:spTree>
    <p:extLst>
      <p:ext uri="{BB962C8B-B14F-4D97-AF65-F5344CB8AC3E}">
        <p14:creationId xmlns:p14="http://schemas.microsoft.com/office/powerpoint/2010/main" val="176966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jekt domyślny">
  <a:themeElements>
    <a:clrScheme name="Projekt domyśln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ojekt domyśln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jekt domyśln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Projekt domyślny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4255</TotalTime>
  <Words>1017</Words>
  <Application>Microsoft Office PowerPoint</Application>
  <PresentationFormat>Pokaz na ekranie (4:3)</PresentationFormat>
  <Paragraphs>245</Paragraphs>
  <Slides>30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30</vt:i4>
      </vt:variant>
    </vt:vector>
  </HeadingPairs>
  <TitlesOfParts>
    <vt:vector size="33" baseType="lpstr">
      <vt:lpstr>Arial</vt:lpstr>
      <vt:lpstr>Calibri</vt:lpstr>
      <vt:lpstr>Projekt domyślny</vt:lpstr>
      <vt:lpstr>Contracting in public transport in Warsaw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Service contracting: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Thank You for attention!  m.florczak@ztm.waw.pl</vt:lpstr>
    </vt:vector>
  </TitlesOfParts>
  <Company>UM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ARuszczynska</dc:creator>
  <cp:lastModifiedBy>Konto Microsoft</cp:lastModifiedBy>
  <cp:revision>181</cp:revision>
  <dcterms:created xsi:type="dcterms:W3CDTF">2014-04-07T10:05:52Z</dcterms:created>
  <dcterms:modified xsi:type="dcterms:W3CDTF">2015-05-27T10:46:09Z</dcterms:modified>
</cp:coreProperties>
</file>