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6" r:id="rId1"/>
  </p:sldMasterIdLst>
  <p:notesMasterIdLst>
    <p:notesMasterId r:id="rId35"/>
  </p:notesMasterIdLst>
  <p:handoutMasterIdLst>
    <p:handoutMasterId r:id="rId36"/>
  </p:handoutMasterIdLst>
  <p:sldIdLst>
    <p:sldId id="262" r:id="rId2"/>
    <p:sldId id="349" r:id="rId3"/>
    <p:sldId id="256" r:id="rId4"/>
    <p:sldId id="350" r:id="rId5"/>
    <p:sldId id="286" r:id="rId6"/>
    <p:sldId id="351" r:id="rId7"/>
    <p:sldId id="353" r:id="rId8"/>
    <p:sldId id="352" r:id="rId9"/>
    <p:sldId id="360" r:id="rId10"/>
    <p:sldId id="276" r:id="rId11"/>
    <p:sldId id="361" r:id="rId12"/>
    <p:sldId id="332" r:id="rId13"/>
    <p:sldId id="333" r:id="rId14"/>
    <p:sldId id="334" r:id="rId15"/>
    <p:sldId id="321" r:id="rId16"/>
    <p:sldId id="342" r:id="rId17"/>
    <p:sldId id="343" r:id="rId18"/>
    <p:sldId id="344" r:id="rId19"/>
    <p:sldId id="345" r:id="rId20"/>
    <p:sldId id="346" r:id="rId21"/>
    <p:sldId id="365" r:id="rId22"/>
    <p:sldId id="347" r:id="rId23"/>
    <p:sldId id="348" r:id="rId24"/>
    <p:sldId id="289" r:id="rId25"/>
    <p:sldId id="338" r:id="rId26"/>
    <p:sldId id="339" r:id="rId27"/>
    <p:sldId id="340" r:id="rId28"/>
    <p:sldId id="341" r:id="rId29"/>
    <p:sldId id="282" r:id="rId30"/>
    <p:sldId id="362" r:id="rId31"/>
    <p:sldId id="363" r:id="rId32"/>
    <p:sldId id="364" r:id="rId33"/>
    <p:sldId id="366" r:id="rId3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323E"/>
    <a:srgbClr val="1D4AA3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2844" y="-9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LUBOMIRA\Lubomira%20Offers%20Projects\PROJECTS\Transport\Metro%20EC\Brussels%20seminar%20presentation\Investments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f-ZA" sz="1800"/>
              <a:t>Structure of Eligible costs</a:t>
            </a:r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543023002223605"/>
          <c:y val="9.763888888888958E-2"/>
          <c:w val="0.81401428847971269"/>
          <c:h val="0.5604733357193985"/>
        </c:manualLayout>
      </c:layout>
      <c:bar3DChart>
        <c:barDir val="col"/>
        <c:grouping val="stacked"/>
        <c:ser>
          <c:idx val="0"/>
          <c:order val="0"/>
          <c:tx>
            <c:strRef>
              <c:f>Sheet1!$C$3</c:f>
              <c:strCache>
                <c:ptCount val="1"/>
                <c:pt idx="0">
                  <c:v>Planning/design fees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Sheet1!$D$3:$F$3</c:f>
              <c:numCache>
                <c:formatCode>#,##0</c:formatCode>
                <c:ptCount val="3"/>
                <c:pt idx="0">
                  <c:v>6002612</c:v>
                </c:pt>
                <c:pt idx="1">
                  <c:v>1450000</c:v>
                </c:pt>
                <c:pt idx="2">
                  <c:v>3023000</c:v>
                </c:pt>
              </c:numCache>
            </c:numRef>
          </c:val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Building and construction 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Sheet1!$D$4:$F$4</c:f>
              <c:numCache>
                <c:formatCode>#,##0</c:formatCode>
                <c:ptCount val="3"/>
                <c:pt idx="0">
                  <c:v>180241404</c:v>
                </c:pt>
                <c:pt idx="1">
                  <c:v>129221000</c:v>
                </c:pt>
                <c:pt idx="2">
                  <c:v>88500000</c:v>
                </c:pt>
              </c:numCache>
            </c:numRef>
          </c:val>
        </c:ser>
        <c:ser>
          <c:idx val="2"/>
          <c:order val="2"/>
          <c:tx>
            <c:strRef>
              <c:f>Sheet1!$C$5</c:f>
              <c:strCache>
                <c:ptCount val="1"/>
                <c:pt idx="0">
                  <c:v>Plant and machinery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Sheet1!$D$5:$F$5</c:f>
              <c:numCache>
                <c:formatCode>#,##0</c:formatCode>
                <c:ptCount val="3"/>
                <c:pt idx="0">
                  <c:v>54607122</c:v>
                </c:pt>
                <c:pt idx="1">
                  <c:v>79990000</c:v>
                </c:pt>
                <c:pt idx="2">
                  <c:v>48200000</c:v>
                </c:pt>
              </c:numCache>
            </c:numRef>
          </c:val>
        </c:ser>
        <c:ser>
          <c:idx val="3"/>
          <c:order val="3"/>
          <c:tx>
            <c:strRef>
              <c:f>Sheet1!$C$6</c:f>
              <c:strCache>
                <c:ptCount val="1"/>
                <c:pt idx="0">
                  <c:v>Rolling Stock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Sheet1!$D$6:$F$6</c:f>
              <c:numCache>
                <c:formatCode>#,##0</c:formatCode>
                <c:ptCount val="3"/>
                <c:pt idx="1">
                  <c:v>99000000</c:v>
                </c:pt>
              </c:numCache>
            </c:numRef>
          </c:val>
        </c:ser>
        <c:ser>
          <c:idx val="4"/>
          <c:order val="4"/>
          <c:tx>
            <c:strRef>
              <c:f>Sheet1!$C$7</c:f>
              <c:strCache>
                <c:ptCount val="1"/>
                <c:pt idx="0">
                  <c:v>Contingencies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Sheet1!$D$7:$F$7</c:f>
              <c:numCache>
                <c:formatCode>General</c:formatCode>
                <c:ptCount val="3"/>
                <c:pt idx="2">
                  <c:v>5060000</c:v>
                </c:pt>
              </c:numCache>
            </c:numRef>
          </c:val>
        </c:ser>
        <c:ser>
          <c:idx val="5"/>
          <c:order val="5"/>
          <c:tx>
            <c:strRef>
              <c:f>Sheet1!$C$8</c:f>
              <c:strCache>
                <c:ptCount val="1"/>
                <c:pt idx="0">
                  <c:v>Technical assistance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Sheet1!$D$8:$F$8</c:f>
              <c:numCache>
                <c:formatCode>#,##0</c:formatCode>
                <c:ptCount val="3"/>
                <c:pt idx="1">
                  <c:v>125000</c:v>
                </c:pt>
                <c:pt idx="2">
                  <c:v>101000</c:v>
                </c:pt>
              </c:numCache>
            </c:numRef>
          </c:val>
        </c:ser>
        <c:ser>
          <c:idx val="6"/>
          <c:order val="6"/>
          <c:tx>
            <c:strRef>
              <c:f>Sheet1!$C$9</c:f>
              <c:strCache>
                <c:ptCount val="1"/>
                <c:pt idx="0">
                  <c:v>Publicity 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Sheet1!$D$9:$F$9</c:f>
              <c:numCache>
                <c:formatCode>#,##0</c:formatCode>
                <c:ptCount val="3"/>
                <c:pt idx="0">
                  <c:v>15000</c:v>
                </c:pt>
                <c:pt idx="1">
                  <c:v>64000</c:v>
                </c:pt>
                <c:pt idx="2">
                  <c:v>54000</c:v>
                </c:pt>
              </c:numCache>
            </c:numRef>
          </c:val>
        </c:ser>
        <c:ser>
          <c:idx val="7"/>
          <c:order val="7"/>
          <c:tx>
            <c:strRef>
              <c:f>Sheet1!$C$10</c:f>
              <c:strCache>
                <c:ptCount val="1"/>
                <c:pt idx="0">
                  <c:v>Supervision during construction implementation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cat>
            <c:strRef>
              <c:f>Sheet1!$D$2:$F$2</c:f>
              <c:strCache>
                <c:ptCount val="3"/>
                <c:pt idx="0">
                  <c:v>Stage I</c:v>
                </c:pt>
                <c:pt idx="1">
                  <c:v>Stage II</c:v>
                </c:pt>
                <c:pt idx="2">
                  <c:v>Stage III</c:v>
                </c:pt>
              </c:strCache>
            </c:strRef>
          </c:cat>
          <c:val>
            <c:numRef>
              <c:f>Sheet1!$D$10:$F$10</c:f>
              <c:numCache>
                <c:formatCode>#,##0</c:formatCode>
                <c:ptCount val="3"/>
                <c:pt idx="0">
                  <c:v>6280000</c:v>
                </c:pt>
                <c:pt idx="1">
                  <c:v>1311000</c:v>
                </c:pt>
                <c:pt idx="2">
                  <c:v>1114701</c:v>
                </c:pt>
              </c:numCache>
            </c:numRef>
          </c:val>
        </c:ser>
        <c:shape val="box"/>
        <c:axId val="81061376"/>
        <c:axId val="81062912"/>
        <c:axId val="0"/>
      </c:bar3DChart>
      <c:catAx>
        <c:axId val="810613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062912"/>
        <c:crosses val="autoZero"/>
        <c:auto val="1"/>
        <c:lblAlgn val="ctr"/>
        <c:lblOffset val="100"/>
      </c:catAx>
      <c:valAx>
        <c:axId val="810629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af-ZA" dirty="0" smtClean="0"/>
                  <a:t>EUR</a:t>
                </a:r>
                <a:endParaRPr lang="af-ZA" dirty="0"/>
              </a:p>
            </c:rich>
          </c:tx>
          <c:layout>
            <c:manualLayout>
              <c:xMode val="edge"/>
              <c:yMode val="edge"/>
              <c:x val="5.0836978710994483E-2"/>
              <c:y val="0.40007094799924497"/>
            </c:manualLayout>
          </c:layout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06137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705757266452812E-2"/>
          <c:y val="0.74460212359819189"/>
          <c:w val="0.94403689122193057"/>
          <c:h val="0.2276198997852544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1421D91-A3D0-49B6-B0E5-B1F3770EAF70}" type="datetime3">
              <a:rPr lang="en-US"/>
              <a:pPr>
                <a:defRPr/>
              </a:pPr>
              <a:t>26 May 2015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A206142-0EC5-46F9-A53D-AB5326927BF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EC4528-D21E-4234-BE5E-7A4ECD94AA4E}" type="datetime3">
              <a:rPr lang="en-US"/>
              <a:pPr>
                <a:defRPr/>
              </a:pPr>
              <a:t>26 May 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6913"/>
            <a:ext cx="4645025" cy="3484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6262FD7-E490-4027-8755-2EA2BB8A9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8DCE6849-92AB-4BB9-99A8-B3516306E4FD}" type="datetime3">
              <a:rPr lang="en-US" smtClean="0"/>
              <a:pPr>
                <a:defRPr/>
              </a:pPr>
              <a:t>26 May 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26973D-2AC3-46FF-8E2B-B348389C5F6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Контейнер за изображение на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Контейнер за бележ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smtClean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A979C6-06CD-402B-8912-D6BC53E15E5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DEB340E9-6B68-4B69-8C7F-017FA7D5BC0E}" type="datetime3">
              <a:rPr lang="en-US"/>
              <a:pPr>
                <a:defRPr/>
              </a:pPr>
              <a:t>26 May 2015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bg-BG" smtClean="0">
              <a:cs typeface="Arial" charset="0"/>
            </a:endParaRPr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68" tIns="45784" rIns="91568" bIns="45784" anchor="b"/>
          <a:lstStyle/>
          <a:p>
            <a:pPr algn="r"/>
            <a:fld id="{BC6B740C-FA67-4118-8FC5-8C220C991A5B}" type="slidenum">
              <a:rPr lang="bg-BG" altLang="bg-BG" sz="1200"/>
              <a:pPr algn="r"/>
              <a:t>29</a:t>
            </a:fld>
            <a:endParaRPr lang="bg-BG" altLang="bg-BG" sz="1200"/>
          </a:p>
        </p:txBody>
      </p:sp>
      <p:sp>
        <p:nvSpPr>
          <p:cNvPr id="2" name="Контейнер за дата 1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F5827DC1-60D5-4A65-B384-3BF9EB6D84EA}" type="datetime3">
              <a:rPr lang="en-US"/>
              <a:pPr>
                <a:defRPr/>
              </a:pPr>
              <a:t>26 May 2015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2EA9-5E4F-413F-BCD9-EC16A1B5A77C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4F782-A547-48C8-8C54-8CA40B0EC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ED13D-6A86-4016-9383-2222D2528B69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E7FB6-ED31-4D2E-BD3C-01A402C1F5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74D5-5ECB-4DC8-A95E-5ABC49E3C1E7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7E6D2-6166-41D8-B7DD-F48E33678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84701-6B66-4777-988E-377AFBEF9D08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AD8D-EBCA-4F4B-B4BF-3AC9A7193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B6764-C729-4C3D-B85C-FC0362B7785F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440ED-1758-45B6-8C27-129756512C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9260-783A-4EB7-833E-E68CF3F13BF1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FF4F0-F540-486F-ABDF-148F03F984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ADA45-1E84-4235-8A03-7EFCFCD6EFBC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03B2E-F38F-43B5-8057-BEBB13FE0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B4AC2-EE2B-4250-AC30-2B556A345401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1BA31-E52F-47A4-ABBD-F33F6DB01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C795A-A7BA-4838-A048-DBFB41E39DE5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A35C9-0C2D-4C6D-8A99-FCBFD147D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27A05-AC8B-44A5-859E-0B8B8566A1C9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8F7D0-EB15-4458-9180-20CA3705B9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3CA4D-7216-42A7-A3C2-889D9EA2AE5B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4877D-D702-44B2-8CE1-BC13E6462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1D8BC7-CAED-4111-9262-7D500D98F718}" type="datetimeFigureOut">
              <a:rPr lang="en-US"/>
              <a:pPr>
                <a:defRPr/>
              </a:pPr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853B4A-899A-4689-85AF-1F5EF9A74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" y="765175"/>
            <a:ext cx="9144000" cy="1360488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bg-BG" sz="2800" b="1" dirty="0" smtClean="0">
                <a:solidFill>
                  <a:srgbClr val="188705"/>
                </a:solidFill>
                <a:latin typeface="Arial" pitchFamily="34" charset="0"/>
              </a:rPr>
              <a:t>Sofia Metro Extension Project </a:t>
            </a:r>
            <a:r>
              <a:rPr lang="en-US" altLang="bg-BG" sz="4000" b="1" dirty="0" smtClean="0">
                <a:solidFill>
                  <a:srgbClr val="188705"/>
                </a:solidFill>
                <a:latin typeface="Arial" pitchFamily="34" charset="0"/>
              </a:rPr>
              <a:t/>
            </a:r>
            <a:br>
              <a:rPr lang="en-US" altLang="bg-BG" sz="4000" b="1" dirty="0" smtClean="0">
                <a:solidFill>
                  <a:srgbClr val="188705"/>
                </a:solidFill>
                <a:latin typeface="Arial" pitchFamily="34" charset="0"/>
              </a:rPr>
            </a:b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OP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  “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Transport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” 2007 -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 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2013 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and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 2014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 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-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 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20</a:t>
            </a:r>
            <a:r>
              <a:rPr lang="en-US" altLang="bg-BG" sz="3200" b="1" dirty="0">
                <a:solidFill>
                  <a:srgbClr val="004E8C"/>
                </a:solidFill>
                <a:latin typeface="Arial" pitchFamily="34" charset="0"/>
              </a:rPr>
              <a:t>20</a:t>
            </a:r>
            <a:r>
              <a:rPr lang="bg-BG" altLang="bg-BG" sz="3200" b="1" dirty="0">
                <a:solidFill>
                  <a:srgbClr val="004E8C"/>
                </a:solidFill>
                <a:latin typeface="Arial" pitchFamily="34" charset="0"/>
              </a:rPr>
              <a:t> </a:t>
            </a:r>
            <a:endParaRPr lang="en-US" altLang="bg-BG" sz="3200" b="1" dirty="0">
              <a:solidFill>
                <a:srgbClr val="004E8C"/>
              </a:solidFill>
              <a:latin typeface="Arial" pitchFamily="34" charset="0"/>
            </a:endParaRPr>
          </a:p>
        </p:txBody>
      </p:sp>
      <p:pic>
        <p:nvPicPr>
          <p:cNvPr id="3075" name="Content Placeholder 12" descr="M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060575"/>
            <a:ext cx="4813300" cy="2663825"/>
          </a:xfrm>
        </p:spPr>
      </p:pic>
      <p:pic>
        <p:nvPicPr>
          <p:cNvPr id="3076" name="Picture 4" descr="titul t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7" descr="F:\sigh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4149725"/>
            <a:ext cx="50038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16"/>
          <p:cNvSpPr txBox="1">
            <a:spLocks noChangeArrowheads="1"/>
          </p:cNvSpPr>
          <p:nvPr/>
        </p:nvSpPr>
        <p:spPr bwMode="auto">
          <a:xfrm>
            <a:off x="0" y="4724400"/>
            <a:ext cx="3046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                        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OPT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2007-2013</a:t>
            </a:r>
          </a:p>
          <a:p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MS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“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Sofiyska Sveta gora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”-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Lot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1-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start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04  2015</a:t>
            </a:r>
            <a:endParaRPr lang="en-US" altLang="bg-BG" sz="1200" b="1">
              <a:solidFill>
                <a:srgbClr val="948A54"/>
              </a:solidFill>
              <a:latin typeface="Calibri" pitchFamily="34" charset="0"/>
            </a:endParaRPr>
          </a:p>
        </p:txBody>
      </p:sp>
      <p:sp>
        <p:nvSpPr>
          <p:cNvPr id="3079" name="TextBox 17"/>
          <p:cNvSpPr txBox="1">
            <a:spLocks noChangeArrowheads="1"/>
          </p:cNvSpPr>
          <p:nvPr/>
        </p:nvSpPr>
        <p:spPr bwMode="auto">
          <a:xfrm>
            <a:off x="5795963" y="3644900"/>
            <a:ext cx="3348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OPT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2007-2013</a:t>
            </a:r>
          </a:p>
          <a:p>
            <a:pPr algn="ctr"/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MS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“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Druzhba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” –</a:t>
            </a:r>
            <a:r>
              <a:rPr lang="en-US" altLang="bg-BG" sz="1200" b="1">
                <a:solidFill>
                  <a:srgbClr val="948A54"/>
                </a:solidFill>
                <a:latin typeface="Calibri" pitchFamily="34" charset="0"/>
              </a:rPr>
              <a:t> start</a:t>
            </a:r>
            <a:r>
              <a:rPr lang="bg-BG" altLang="bg-BG" sz="1200" b="1">
                <a:solidFill>
                  <a:srgbClr val="948A54"/>
                </a:solidFill>
                <a:latin typeface="Calibri" pitchFamily="34" charset="0"/>
              </a:rPr>
              <a:t> 04  2015</a:t>
            </a:r>
            <a:endParaRPr lang="en-US" altLang="bg-BG" sz="1200" b="1">
              <a:solidFill>
                <a:srgbClr val="948A54"/>
              </a:solidFill>
              <a:latin typeface="Calibri" pitchFamily="34" charset="0"/>
            </a:endParaRPr>
          </a:p>
        </p:txBody>
      </p:sp>
      <p:sp>
        <p:nvSpPr>
          <p:cNvPr id="3080" name="Title 1"/>
          <p:cNvSpPr txBox="1">
            <a:spLocks/>
          </p:cNvSpPr>
          <p:nvPr/>
        </p:nvSpPr>
        <p:spPr bwMode="auto">
          <a:xfrm>
            <a:off x="4805363" y="2276475"/>
            <a:ext cx="43561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bg-BG" sz="1500" b="1">
                <a:solidFill>
                  <a:srgbClr val="558ED5"/>
                </a:solidFill>
              </a:rPr>
              <a:t>Beneficiary</a:t>
            </a:r>
            <a:r>
              <a:rPr lang="bg-BG" altLang="bg-BG" sz="1500" b="1">
                <a:solidFill>
                  <a:srgbClr val="558ED5"/>
                </a:solidFill>
              </a:rPr>
              <a:t>                 </a:t>
            </a:r>
            <a:r>
              <a:rPr lang="en-US" altLang="bg-BG" sz="1500" b="1">
                <a:solidFill>
                  <a:srgbClr val="558ED5"/>
                </a:solidFill>
              </a:rPr>
              <a:t/>
            </a:r>
            <a:br>
              <a:rPr lang="en-US" altLang="bg-BG" sz="1500" b="1">
                <a:solidFill>
                  <a:srgbClr val="558ED5"/>
                </a:solidFill>
              </a:rPr>
            </a:br>
            <a:r>
              <a:rPr lang="en-US" altLang="bg-BG" sz="1500" b="1">
                <a:solidFill>
                  <a:srgbClr val="558ED5"/>
                </a:solidFill>
              </a:rPr>
              <a:t>SM</a:t>
            </a:r>
            <a:r>
              <a:rPr lang="bg-BG" altLang="bg-BG" sz="1500" b="1">
                <a:solidFill>
                  <a:srgbClr val="558ED5"/>
                </a:solidFill>
              </a:rPr>
              <a:t>-</a:t>
            </a:r>
            <a:r>
              <a:rPr lang="en-US" altLang="bg-BG" sz="1500" b="1">
                <a:solidFill>
                  <a:srgbClr val="558ED5"/>
                </a:solidFill>
              </a:rPr>
              <a:t>Metropoliten JSC</a:t>
            </a:r>
            <a:r>
              <a:rPr lang="bg-BG" altLang="bg-BG" sz="1500" b="1">
                <a:solidFill>
                  <a:srgbClr val="558ED5"/>
                </a:solidFill>
                <a:latin typeface="Calibri" pitchFamily="34" charset="0"/>
              </a:rPr>
              <a:t> </a:t>
            </a:r>
            <a:br>
              <a:rPr lang="bg-BG" altLang="bg-BG" sz="1500" b="1">
                <a:solidFill>
                  <a:srgbClr val="558ED5"/>
                </a:solidFill>
                <a:latin typeface="Calibri" pitchFamily="34" charset="0"/>
              </a:rPr>
            </a:br>
            <a:r>
              <a:rPr lang="bg-BG" altLang="bg-BG" sz="1600">
                <a:latin typeface="Calibri" pitchFamily="34" charset="0"/>
              </a:rPr>
              <a:t/>
            </a:r>
            <a:br>
              <a:rPr lang="bg-BG" altLang="bg-BG" sz="1600">
                <a:latin typeface="Calibri" pitchFamily="34" charset="0"/>
              </a:rPr>
            </a:br>
            <a:endParaRPr lang="en-US" altLang="bg-BG" sz="1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052513"/>
            <a:ext cx="9144000" cy="1008062"/>
          </a:xfrm>
        </p:spPr>
        <p:txBody>
          <a:bodyPr/>
          <a:lstStyle/>
          <a:p>
            <a:pPr eaLnBrk="1" hangingPunct="1"/>
            <a:r>
              <a:rPr lang="bg-BG" altLang="bg-BG" sz="2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P</a:t>
            </a:r>
            <a:r>
              <a:rPr lang="en-US" altLang="bg-BG" sz="2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lan, longitudinal profile and section of the tunnels in the central city part from the route from Line 3</a:t>
            </a:r>
            <a:endParaRPr lang="bg-BG" altLang="bg-BG" sz="2400" b="1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07950" y="2565400"/>
          <a:ext cx="8920163" cy="3605213"/>
        </p:xfrm>
        <a:graphic>
          <a:graphicData uri="http://schemas.openxmlformats.org/presentationml/2006/ole">
            <p:oleObj spid="_x0000_s1026" name="Acrobat Document" r:id="rId4" imgW="37377000" imgH="1510200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8"/>
          <p:cNvSpPr txBox="1">
            <a:spLocks noChangeArrowheads="1"/>
          </p:cNvSpPr>
          <p:nvPr/>
        </p:nvSpPr>
        <p:spPr bwMode="auto">
          <a:xfrm>
            <a:off x="4730750" y="1773238"/>
            <a:ext cx="441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bg-BG" sz="2000" b="1">
              <a:solidFill>
                <a:srgbClr val="003366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643438" y="3429000"/>
            <a:ext cx="4500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bg-BG" b="1">
              <a:solidFill>
                <a:srgbClr val="003366"/>
              </a:solidFill>
              <a:latin typeface="Calibri" pitchFamily="34" charset="0"/>
              <a:ea typeface="ＭＳ Ｐゴシック" pitchFamily="34" charset="-128"/>
            </a:endParaRPr>
          </a:p>
          <a:p>
            <a:endParaRPr lang="bg-BG" sz="1400"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12292" name="Picture 4" descr="PC0813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46450"/>
            <a:ext cx="4716463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EF3957"/>
                </a:solidFill>
                <a:latin typeface="Calibri" pitchFamily="34" charset="0"/>
              </a:rPr>
              <a:t>General view of the tunnel boring machine with pressure in the head and diameter of </a:t>
            </a:r>
            <a:r>
              <a:rPr lang="bg-BG" sz="2400" b="1">
                <a:solidFill>
                  <a:srgbClr val="EF3957"/>
                </a:solidFill>
                <a:latin typeface="Calibri" pitchFamily="34" charset="0"/>
              </a:rPr>
              <a:t>9</a:t>
            </a:r>
            <a:r>
              <a:rPr lang="en-US" sz="2400" b="1">
                <a:solidFill>
                  <a:srgbClr val="EF3957"/>
                </a:solidFill>
                <a:latin typeface="Calibri" pitchFamily="34" charset="0"/>
              </a:rPr>
              <a:t>.</a:t>
            </a:r>
            <a:r>
              <a:rPr lang="bg-BG" sz="2400" b="1">
                <a:solidFill>
                  <a:srgbClr val="EF3957"/>
                </a:solidFill>
                <a:latin typeface="Calibri" pitchFamily="34" charset="0"/>
              </a:rPr>
              <a:t>40</a:t>
            </a:r>
            <a:r>
              <a:rPr lang="en-US" sz="2400" b="1">
                <a:solidFill>
                  <a:srgbClr val="EF3957"/>
                </a:solidFill>
                <a:latin typeface="Calibri" pitchFamily="34" charset="0"/>
              </a:rPr>
              <a:t> m – for section </a:t>
            </a:r>
            <a:r>
              <a:rPr lang="bg-BG" sz="2400" b="1">
                <a:solidFill>
                  <a:srgbClr val="EF3957"/>
                </a:solidFill>
                <a:latin typeface="Calibri" pitchFamily="34" charset="0"/>
              </a:rPr>
              <a:t>“</a:t>
            </a:r>
            <a:r>
              <a:rPr lang="en-US" sz="2400" b="1">
                <a:solidFill>
                  <a:srgbClr val="EF3957"/>
                </a:solidFill>
                <a:latin typeface="Calibri" pitchFamily="34" charset="0"/>
              </a:rPr>
              <a:t>Krasno Selo </a:t>
            </a:r>
            <a:r>
              <a:rPr lang="bg-BG" sz="2400" b="1">
                <a:solidFill>
                  <a:srgbClr val="EF3957"/>
                </a:solidFill>
                <a:latin typeface="Calibri" pitchFamily="34" charset="0"/>
              </a:rPr>
              <a:t>– </a:t>
            </a:r>
            <a:r>
              <a:rPr lang="en-US" sz="2400" b="1">
                <a:solidFill>
                  <a:srgbClr val="EF3957"/>
                </a:solidFill>
                <a:latin typeface="Calibri" pitchFamily="34" charset="0"/>
              </a:rPr>
              <a:t>Off The Channel Theatre</a:t>
            </a:r>
            <a:r>
              <a:rPr lang="bg-BG" sz="2400" b="1">
                <a:solidFill>
                  <a:srgbClr val="EF3957"/>
                </a:solidFill>
                <a:latin typeface="Calibri" pitchFamily="34" charset="0"/>
              </a:rPr>
              <a:t> ”</a:t>
            </a:r>
          </a:p>
        </p:txBody>
      </p:sp>
      <p:pic>
        <p:nvPicPr>
          <p:cNvPr id="12294" name="Picture 4" descr="shield-mach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196975"/>
            <a:ext cx="5076825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4767263" y="3760788"/>
            <a:ext cx="4359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sz="1600" b="1">
                <a:solidFill>
                  <a:schemeClr val="accent2"/>
                </a:solidFill>
                <a:latin typeface="Calibri" pitchFamily="34" charset="0"/>
              </a:rPr>
              <a:t>Преминаване на машината през метростанция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0" y="1557338"/>
            <a:ext cx="39957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b="1">
                <a:solidFill>
                  <a:schemeClr val="accent2"/>
                </a:solidFill>
                <a:latin typeface="Calibri" pitchFamily="34" charset="0"/>
              </a:rPr>
              <a:t>              </a:t>
            </a:r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General structure</a:t>
            </a:r>
            <a:endParaRPr lang="bg-BG" b="1">
              <a:solidFill>
                <a:schemeClr val="accent2"/>
              </a:solidFill>
              <a:latin typeface="Calibri" pitchFamily="34" charset="0"/>
            </a:endParaRPr>
          </a:p>
          <a:p>
            <a:r>
              <a:rPr lang="bg-BG" b="1">
                <a:solidFill>
                  <a:schemeClr val="accent2"/>
                </a:solidFill>
                <a:latin typeface="Calibri" pitchFamily="34" charset="0"/>
              </a:rPr>
              <a:t>              </a:t>
            </a:r>
          </a:p>
          <a:p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View of the similar German machine used in the Line 2</a:t>
            </a:r>
            <a:endParaRPr lang="bg-BG" b="1">
              <a:solidFill>
                <a:schemeClr val="accent2"/>
              </a:solidFill>
              <a:latin typeface="Calibri" pitchFamily="34" charset="0"/>
            </a:endParaRPr>
          </a:p>
          <a:p>
            <a:r>
              <a:rPr lang="bg-BG" b="1">
                <a:solidFill>
                  <a:schemeClr val="accent2"/>
                </a:solidFill>
                <a:latin typeface="Calibri" pitchFamily="34" charset="0"/>
              </a:rPr>
              <a:t>-</a:t>
            </a:r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 Manufactured by Herrenknecht</a:t>
            </a:r>
            <a:r>
              <a:rPr lang="bg-BG" b="1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Germany</a:t>
            </a:r>
            <a:endParaRPr lang="bg-BG" b="1">
              <a:solidFill>
                <a:schemeClr val="accent2"/>
              </a:solidFill>
              <a:latin typeface="Calibri" pitchFamily="34" charset="0"/>
            </a:endParaRPr>
          </a:p>
        </p:txBody>
      </p:sp>
      <p:pic>
        <p:nvPicPr>
          <p:cNvPr id="12297" name="Picture 2" descr="C:\Users\Metropolitan\Desktop\Други -текс. и през\други- текст,презент и снимки\Строителство Етап ІІ- Летище; Бизнеспарк\65-4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250" y="4149725"/>
            <a:ext cx="42227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850" y="1341438"/>
          <a:ext cx="8496300" cy="5151120"/>
        </p:xfrm>
        <a:graphic>
          <a:graphicData uri="http://schemas.openxmlformats.org/drawingml/2006/table">
            <a:tbl>
              <a:tblPr/>
              <a:tblGrid>
                <a:gridCol w="2943225"/>
                <a:gridCol w="1169988"/>
                <a:gridCol w="1095375"/>
                <a:gridCol w="1095375"/>
                <a:gridCol w="1096962"/>
                <a:gridCol w="1095375"/>
              </a:tblGrid>
              <a:tr h="900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Stage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Construction period         years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Investment Value     (mill EUR)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Economic Rate of Return %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Economic Payback Period (years)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Benefit-Cost Ratio (times)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Stage I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6,4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km</a:t>
                      </a: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7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metro stations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“Road junction Nadejda -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Cherni Vrah Blvd.”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2009-2012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247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(157)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16,56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Stage II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6,5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km -</a:t>
                      </a: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6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metro stations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Lot 1 “Obelya – Nadezhda”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Lot 2 “Mladost </a:t>
                      </a: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І – </a:t>
                      </a: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Tsarigradsko Shose”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2010-2012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2009-2012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(200)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10,00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1.85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306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Stage III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7,7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km</a:t>
                      </a: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r>
                        <a:rPr kumimoji="0" lang="bg-BG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7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metro stations</a:t>
                      </a:r>
                      <a:endParaRPr kumimoji="0" lang="bg-BG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Lot 1 “Tsarigradsko Shose Blvd. – Sofia Airport”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Lot 2 “Mladost 1 RD – Business Park in Mladost 4”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2012-2015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2013-2015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(</a:t>
                      </a: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116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7,05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1.36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Stage I of Line 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7,8 km – 8 metro stations</a:t>
                      </a:r>
                      <a:endParaRPr kumimoji="0" lang="bg-BG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“Vladimir Vazov Blvd. – Centre – Zhitnitsa str.”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2015-2020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(341)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bg-BG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sp>
        <p:nvSpPr>
          <p:cNvPr id="13360" name="TextBox 5"/>
          <p:cNvSpPr txBox="1">
            <a:spLocks noChangeArrowheads="1"/>
          </p:cNvSpPr>
          <p:nvPr/>
        </p:nvSpPr>
        <p:spPr bwMode="auto">
          <a:xfrm>
            <a:off x="3249613" y="950913"/>
            <a:ext cx="2665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Economic Indexes</a:t>
            </a:r>
            <a:endParaRPr lang="bg-BG" sz="2400">
              <a:latin typeface="Calibri" pitchFamily="34" charset="0"/>
            </a:endParaRPr>
          </a:p>
        </p:txBody>
      </p:sp>
      <p:sp>
        <p:nvSpPr>
          <p:cNvPr id="13361" name="TextBox 1"/>
          <p:cNvSpPr txBox="1">
            <a:spLocks noChangeArrowheads="1"/>
          </p:cNvSpPr>
          <p:nvPr/>
        </p:nvSpPr>
        <p:spPr bwMode="auto">
          <a:xfrm>
            <a:off x="250825" y="6586538"/>
            <a:ext cx="648176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* Investment value of eligible costs   ** Community Assistance is presented in brackets</a:t>
            </a:r>
            <a:endParaRPr lang="bg-BG" sz="1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26"/>
          <p:cNvSpPr txBox="1">
            <a:spLocks noChangeArrowheads="1"/>
          </p:cNvSpPr>
          <p:nvPr/>
        </p:nvSpPr>
        <p:spPr bwMode="auto">
          <a:xfrm>
            <a:off x="1470025" y="682625"/>
            <a:ext cx="6199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===================================================================</a:t>
            </a:r>
            <a:endParaRPr lang="bg-BG" sz="1400">
              <a:latin typeface="Calibri" pitchFamily="34" charset="0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0" y="94615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bg-BG" sz="2400" b="1">
                <a:latin typeface="Calibri" pitchFamily="34" charset="0"/>
              </a:rPr>
              <a:t>Public benefits from the completion of Stage I, Stage II</a:t>
            </a:r>
            <a:r>
              <a:rPr lang="bg-BG" altLang="bg-BG" sz="2400" b="1">
                <a:latin typeface="Calibri" pitchFamily="34" charset="0"/>
              </a:rPr>
              <a:t> </a:t>
            </a:r>
            <a:r>
              <a:rPr lang="en-US" altLang="bg-BG" sz="2400" b="1">
                <a:latin typeface="Calibri" pitchFamily="34" charset="0"/>
              </a:rPr>
              <a:t>and Stage III from Sofia Metro extension</a:t>
            </a:r>
            <a:r>
              <a:rPr lang="bg-BG" altLang="bg-BG" sz="2400" b="1">
                <a:latin typeface="Calibri" pitchFamily="34" charset="0"/>
              </a:rPr>
              <a:t>n</a:t>
            </a:r>
            <a:r>
              <a:rPr lang="en-US" altLang="bg-BG" sz="2400" b="1">
                <a:latin typeface="Calibri" pitchFamily="34" charset="0"/>
              </a:rPr>
              <a:t> project and from the future Line 3</a:t>
            </a:r>
            <a:endParaRPr lang="bg-BG" altLang="bg-BG" sz="2400" b="1">
              <a:latin typeface="Calibri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23850" y="1803400"/>
          <a:ext cx="8496300" cy="4286253"/>
        </p:xfrm>
        <a:graphic>
          <a:graphicData uri="http://schemas.openxmlformats.org/drawingml/2006/table">
            <a:tbl>
              <a:tblPr/>
              <a:tblGrid>
                <a:gridCol w="2952750"/>
                <a:gridCol w="1008063"/>
                <a:gridCol w="1655762"/>
                <a:gridCol w="1439863"/>
                <a:gridCol w="1439862"/>
              </a:tblGrid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Public benefits </a:t>
                      </a:r>
                      <a:endParaRPr kumimoji="0" lang="bg-BG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Measure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2012/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with Stage 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1 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and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 2/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2015/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with Stage 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3/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2020 /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after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 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Stage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 1-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L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3/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Length </a:t>
                      </a:r>
                      <a:endParaRPr kumimoji="0" lang="en-GB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Km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31/27М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40к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m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/35М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48к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m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/43М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Number of carried passengers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Th.  daily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280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380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550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Share in the system of Mass public transport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over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 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Traffic reduction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Reduction of road accidents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Connections with the national network</a:t>
                      </a:r>
                      <a:endParaRPr kumimoji="0" lang="bg-BG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number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Connections with tram lines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number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Connections with bus and trolley lines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number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31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37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over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 55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Number of passengers transfers per day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Th.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110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over 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Reduction of noxious gasses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 year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Th. Tons 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59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79,5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Saved time for the citizens</a:t>
                      </a:r>
                      <a:r>
                        <a:rPr kumimoji="0" lang="bg-BG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altLang="bg-BG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daily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Th. hours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115</a:t>
                      </a:r>
                      <a:endParaRPr kumimoji="0" lang="bg-BG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46088" y="6162675"/>
            <a:ext cx="7488237" cy="151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High carriage capacity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-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50 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thousand passengers/hour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High travel speed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- 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up to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80 к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/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Duration of traveling time to  the Centre of the city 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10-1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8</a:t>
            </a:r>
            <a:r>
              <a:rPr lang="bg-BG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altLang="bg-BG" sz="1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min</a:t>
            </a:r>
            <a:endParaRPr lang="bg-BG" altLang="bg-BG" sz="13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bg-BG" sz="1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altLang="bg-BG" sz="1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bg-BG" sz="1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0" b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26"/>
          <p:cNvSpPr txBox="1">
            <a:spLocks noChangeArrowheads="1"/>
          </p:cNvSpPr>
          <p:nvPr/>
        </p:nvSpPr>
        <p:spPr bwMode="auto">
          <a:xfrm>
            <a:off x="1470025" y="682625"/>
            <a:ext cx="6199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===================================================================</a:t>
            </a:r>
            <a:endParaRPr lang="bg-BG" sz="1400">
              <a:latin typeface="Calibri" pitchFamily="34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0" y="946150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Distribution of Socio-economic benefits of the project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50825" y="1484313"/>
          <a:ext cx="8642350" cy="3779038"/>
        </p:xfrm>
        <a:graphic>
          <a:graphicData uri="http://schemas.openxmlformats.org/drawingml/2006/table">
            <a:tbl>
              <a:tblPr/>
              <a:tblGrid>
                <a:gridCol w="2173288"/>
                <a:gridCol w="1355725"/>
                <a:gridCol w="1149350"/>
                <a:gridCol w="1281112"/>
                <a:gridCol w="1403350"/>
                <a:gridCol w="1279525"/>
              </a:tblGrid>
              <a:tr h="68421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Benefit</a:t>
                      </a:r>
                      <a:endParaRPr kumimoji="0" lang="af-ZA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Stage I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PV (EUR)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8089" marR="8089" marT="8089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Stage II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PV (EUR)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Stage III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PV (EUR)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</a:p>
                  </a:txBody>
                  <a:tcPr marL="8089" marR="8089" marT="8089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Value of Time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623 493 834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371 109 817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195 253 915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1 189 857 566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66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bg-BG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Vechicle Operation Costs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183 146 276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85 334 113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55 082 319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323 562 707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18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bg-BG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Decrease of Accidents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151 449 864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72 776 722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26 660 545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250 887 131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bg-BG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Decrease  of Emission Costs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20 322 905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16 279 320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8 186 966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44 789 191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bg-BG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ECONOMIC BENEFITS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978 412 879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545 499 972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285 183 745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1 809 096 596</a:t>
                      </a: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kumimoji="0" lang="bg-BG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089" marR="8089" marT="808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0825" y="5300663"/>
          <a:ext cx="8642350" cy="1334135"/>
        </p:xfrm>
        <a:graphic>
          <a:graphicData uri="http://schemas.openxmlformats.org/drawingml/2006/table">
            <a:tbl>
              <a:tblPr/>
              <a:tblGrid>
                <a:gridCol w="3003550"/>
                <a:gridCol w="1023938"/>
                <a:gridCol w="1684337"/>
                <a:gridCol w="1465263"/>
                <a:gridCol w="1465262"/>
              </a:tblGrid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f-Z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Benefit 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Measure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Stage I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Stage II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Stage III</a:t>
                      </a:r>
                      <a:endParaRPr kumimoji="0" lang="bg-BG" alt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Saved time a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Hours 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420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755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Reduction of CO2 emissions per year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Tons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bg-BG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899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2 600</a:t>
                      </a:r>
                      <a:endParaRPr kumimoji="0" lang="bg-BG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16387" name="Picture 4" descr="да BG График нарастване линиите на метрото 05-03-2015 ВАР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6513"/>
            <a:ext cx="9144000" cy="679608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768350" y="939800"/>
            <a:ext cx="784542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/>
          </a:p>
          <a:p>
            <a:pPr algn="ctr"/>
            <a:endParaRPr lang="en-US" sz="2400" b="1"/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CHAPTER 2</a:t>
            </a:r>
          </a:p>
          <a:p>
            <a:pPr algn="ctr"/>
            <a:endParaRPr lang="bg-BG" sz="2400"/>
          </a:p>
        </p:txBody>
      </p:sp>
      <p:sp>
        <p:nvSpPr>
          <p:cNvPr id="17413" name="Rectangle 3"/>
          <p:cNvSpPr txBox="1">
            <a:spLocks noChangeArrowheads="1"/>
          </p:cNvSpPr>
          <p:nvPr/>
        </p:nvSpPr>
        <p:spPr bwMode="auto">
          <a:xfrm>
            <a:off x="107950" y="2205038"/>
            <a:ext cx="867568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endParaRPr lang="en-US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r>
              <a:rPr lang="en-US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Transport Public Services provided by the transport operator – Metropoliten EAD </a:t>
            </a: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r>
              <a:rPr lang="en-US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Public Service Contract according to EU Regulation </a:t>
            </a:r>
            <a:r>
              <a:rPr lang="ru-RU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1370/2007</a:t>
            </a: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          </a:t>
            </a:r>
            <a:r>
              <a:rPr lang="en-US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signed following recommendation from JASPERS and prepared by EIB consultants hired by Sofia Municipality</a:t>
            </a:r>
            <a:endParaRPr lang="bg-BG" sz="2400" b="1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Public Service Contract (1)</a:t>
            </a:r>
            <a:endParaRPr lang="bg-BG" sz="28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31775" y="1474788"/>
            <a:ext cx="8675688" cy="53832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Contract parties</a:t>
            </a:r>
            <a:r>
              <a:rPr lang="en-US" sz="2200" b="1" dirty="0" smtClean="0">
                <a:cs typeface="Arial" panose="020B0604020202020204" pitchFamily="34" charset="0"/>
              </a:rPr>
              <a:t> – tree parties</a:t>
            </a:r>
            <a:endParaRPr lang="en-US" sz="2200" b="1" dirty="0">
              <a:cs typeface="Arial" panose="020B0604020202020204" pitchFamily="34" charset="0"/>
            </a:endParaRPr>
          </a:p>
          <a:p>
            <a:pPr marL="914400" lvl="2" indent="0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cs typeface="Arial" panose="020B0604020202020204" pitchFamily="34" charset="0"/>
              </a:rPr>
              <a:t>Sofia Municipality and Urban Mobility Center </a:t>
            </a:r>
            <a:r>
              <a:rPr lang="bg-BG" sz="2200" b="1" dirty="0" smtClean="0">
                <a:cs typeface="Arial" panose="020B0604020202020204" pitchFamily="34" charset="0"/>
              </a:rPr>
              <a:t> </a:t>
            </a:r>
            <a:r>
              <a:rPr lang="en-US" sz="2200" b="1" dirty="0" smtClean="0">
                <a:cs typeface="Arial" panose="020B0604020202020204" pitchFamily="34" charset="0"/>
              </a:rPr>
              <a:t>- Clients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sz="2200" b="1" dirty="0" smtClean="0">
                <a:cs typeface="Arial" panose="020B0604020202020204" pitchFamily="34" charset="0"/>
              </a:rPr>
              <a:t>	</a:t>
            </a:r>
            <a:r>
              <a:rPr lang="en-US" sz="2200" b="1" dirty="0" err="1" smtClean="0">
                <a:cs typeface="Arial" panose="020B0604020202020204" pitchFamily="34" charset="0"/>
              </a:rPr>
              <a:t>Metropoliten</a:t>
            </a:r>
            <a:r>
              <a:rPr lang="en-US" sz="2200" b="1" dirty="0" smtClean="0">
                <a:cs typeface="Arial" panose="020B0604020202020204" pitchFamily="34" charset="0"/>
              </a:rPr>
              <a:t> EAD - operator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Contract date</a:t>
            </a:r>
            <a:r>
              <a:rPr lang="en-US" sz="2200" b="1" dirty="0">
                <a:cs typeface="Arial" panose="020B0604020202020204" pitchFamily="34" charset="0"/>
              </a:rPr>
              <a:t> </a:t>
            </a:r>
            <a:r>
              <a:rPr lang="en-US" sz="2200" b="1" dirty="0" smtClean="0">
                <a:cs typeface="Arial" panose="020B0604020202020204" pitchFamily="34" charset="0"/>
              </a:rPr>
              <a:t>-  </a:t>
            </a:r>
            <a:r>
              <a:rPr lang="bg-BG" sz="2200" b="1" dirty="0" smtClean="0">
                <a:cs typeface="Arial" panose="020B0604020202020204" pitchFamily="34" charset="0"/>
              </a:rPr>
              <a:t>05.12.2013</a:t>
            </a:r>
            <a:endParaRPr lang="bg-BG" sz="2200" b="1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Period of the contract </a:t>
            </a:r>
            <a:r>
              <a:rPr lang="en-US" sz="2200" b="1" dirty="0" smtClean="0">
                <a:cs typeface="Arial" panose="020B0604020202020204" pitchFamily="34" charset="0"/>
              </a:rPr>
              <a:t>– 15 years</a:t>
            </a:r>
            <a:endParaRPr lang="bg-BG" sz="2200" b="1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Annual transport volume of services</a:t>
            </a:r>
            <a:r>
              <a:rPr lang="en-US" sz="2200" b="1" dirty="0" smtClean="0">
                <a:cs typeface="Arial" panose="020B0604020202020204" pitchFamily="34" charset="0"/>
              </a:rPr>
              <a:t> – According to annual transport task approved  by the Client with the decision of Sofia Municipal Council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Financial parameters  </a:t>
            </a:r>
            <a:r>
              <a:rPr lang="bg-BG" sz="2200" b="1" dirty="0" smtClean="0">
                <a:cs typeface="Arial" panose="020B0604020202020204" pitchFamily="34" charset="0"/>
              </a:rPr>
              <a:t>– </a:t>
            </a:r>
            <a:r>
              <a:rPr lang="en-US" sz="2200" b="1" dirty="0" smtClean="0">
                <a:cs typeface="Arial" panose="020B0604020202020204" pitchFamily="34" charset="0"/>
              </a:rPr>
              <a:t>The annual financial frame for execution of the transport task is defied every year by the Client with </a:t>
            </a:r>
            <a:r>
              <a:rPr lang="en-US" sz="2200" b="1" dirty="0">
                <a:cs typeface="Arial" panose="020B0604020202020204" pitchFamily="34" charset="0"/>
              </a:rPr>
              <a:t>the decision of Sofia Municipal </a:t>
            </a:r>
            <a:r>
              <a:rPr lang="en-US" sz="2200" b="1" dirty="0" smtClean="0">
                <a:cs typeface="Arial" panose="020B0604020202020204" pitchFamily="34" charset="0"/>
              </a:rPr>
              <a:t>Council </a:t>
            </a:r>
          </a:p>
          <a:p>
            <a:pPr>
              <a:defRPr/>
            </a:pPr>
            <a:endParaRPr lang="en-US" sz="24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Public Service Contract (2)</a:t>
            </a:r>
            <a:endParaRPr lang="bg-BG" sz="2800"/>
          </a:p>
        </p:txBody>
      </p:sp>
      <p:sp>
        <p:nvSpPr>
          <p:cNvPr id="19461" name="Rectangle 3"/>
          <p:cNvSpPr txBox="1">
            <a:spLocks noChangeArrowheads="1"/>
          </p:cNvSpPr>
          <p:nvPr/>
        </p:nvSpPr>
        <p:spPr bwMode="auto">
          <a:xfrm>
            <a:off x="231775" y="1052513"/>
            <a:ext cx="8675688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400" b="1">
              <a:cs typeface="Arial" charset="0"/>
            </a:endParaRPr>
          </a:p>
          <a:p>
            <a:pPr marL="342900" indent="-342900">
              <a:spcAft>
                <a:spcPts val="600"/>
              </a:spcAft>
              <a:buFont typeface="Arial" charset="0"/>
              <a:buChar char="•"/>
            </a:pPr>
            <a:endParaRPr lang="en-US" sz="1400" b="1">
              <a:latin typeface="Calibri" pitchFamily="34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2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Terms subject of control from of the Client </a:t>
            </a:r>
            <a:r>
              <a:rPr lang="bg-BG" sz="2200" b="1">
                <a:latin typeface="Calibri" pitchFamily="34" charset="0"/>
                <a:cs typeface="Arial" charset="0"/>
              </a:rPr>
              <a:t>:  </a:t>
            </a:r>
            <a:endParaRPr lang="en-US" sz="2200" b="1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Rights and Obligations of the Operator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Report and Monitoring – daily, monthly, quarterly, annually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Payments and monthly invoicing</a:t>
            </a:r>
          </a:p>
          <a:p>
            <a:pPr marL="742950" lvl="1" indent="-285750">
              <a:spcAft>
                <a:spcPts val="600"/>
              </a:spcAft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Sanctions, control and audits – on base of monthly report and control</a:t>
            </a:r>
            <a:endParaRPr lang="bg-BG" sz="2200" b="1">
              <a:latin typeface="Calibri" pitchFamily="34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2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Annexes to be submitted to the Client:</a:t>
            </a: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Business planning and Financial frame</a:t>
            </a: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Tariffs, Financial reports, Assets</a:t>
            </a: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Operation plans and schedules</a:t>
            </a:r>
            <a:endParaRPr lang="bg-BG" sz="2200" b="1">
              <a:latin typeface="Calibri" pitchFamily="34" charset="0"/>
              <a:cs typeface="Arial" charset="0"/>
            </a:endParaRP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Methodology for reporting and quantifying the transport work</a:t>
            </a: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Indexes of Quality of service, stimulus and sanctions </a:t>
            </a:r>
          </a:p>
          <a:p>
            <a:pPr marL="742950" lvl="1" indent="-285750">
              <a:buFont typeface="Arial" charset="0"/>
              <a:buChar char="–"/>
            </a:pPr>
            <a:r>
              <a:rPr lang="en-US" sz="2200" b="1">
                <a:latin typeface="Calibri" pitchFamily="34" charset="0"/>
                <a:cs typeface="Arial" charset="0"/>
              </a:rPr>
              <a:t>Methodology for defining of Compensation, etc.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Economic Frame and Revenue Reporting </a:t>
            </a:r>
            <a:endParaRPr lang="bg-BG" sz="28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31775" y="1598613"/>
            <a:ext cx="8675688" cy="5259387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500" b="1" dirty="0">
                <a:cs typeface="Arial" panose="020B0604020202020204" pitchFamily="34" charset="0"/>
              </a:rPr>
              <a:t>T</a:t>
            </a:r>
            <a:r>
              <a:rPr lang="en-US" altLang="bg-BG" sz="3500" b="1" dirty="0" smtClean="0">
                <a:cs typeface="Arial" panose="020B0604020202020204" pitchFamily="34" charset="0"/>
              </a:rPr>
              <a:t>he Client defines routs, schedule and kilometers for every year according </a:t>
            </a:r>
            <a:r>
              <a:rPr lang="en-US" altLang="bg-BG" sz="3500" b="1" dirty="0">
                <a:cs typeface="Arial" panose="020B0604020202020204" pitchFamily="34" charset="0"/>
              </a:rPr>
              <a:t>to the demand for transport service </a:t>
            </a:r>
            <a:endParaRPr lang="en-US" altLang="bg-BG" sz="3500" b="1" dirty="0" smtClean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500" b="1" dirty="0" smtClean="0">
                <a:cs typeface="Arial" panose="020B0604020202020204" pitchFamily="34" charset="0"/>
              </a:rPr>
              <a:t>On the annual base the following parameters are forecasted: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100" b="1" dirty="0" smtClean="0">
                <a:cs typeface="Arial" panose="020B0604020202020204" pitchFamily="34" charset="0"/>
              </a:rPr>
              <a:t>sales of tickets and passes for the whole public network and </a:t>
            </a:r>
            <a:r>
              <a:rPr lang="en-US" altLang="bg-BG" sz="3100" b="1" dirty="0">
                <a:cs typeface="Arial" panose="020B0604020202020204" pitchFamily="34" charset="0"/>
              </a:rPr>
              <a:t>o</a:t>
            </a:r>
            <a:r>
              <a:rPr lang="en-US" altLang="bg-BG" sz="3100" b="1" dirty="0" smtClean="0">
                <a:cs typeface="Arial" panose="020B0604020202020204" pitchFamily="34" charset="0"/>
              </a:rPr>
              <a:t>nly of the operator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100" b="1" dirty="0">
                <a:cs typeface="Arial" panose="020B0604020202020204" pitchFamily="34" charset="0"/>
              </a:rPr>
              <a:t>t</a:t>
            </a:r>
            <a:r>
              <a:rPr lang="en-US" altLang="bg-BG" sz="3100" b="1" dirty="0" smtClean="0">
                <a:cs typeface="Arial" panose="020B0604020202020204" pitchFamily="34" charset="0"/>
              </a:rPr>
              <a:t>he amount of compensation for preferential trips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100" b="1" dirty="0">
                <a:cs typeface="Arial" panose="020B0604020202020204" pitchFamily="34" charset="0"/>
              </a:rPr>
              <a:t>t</a:t>
            </a:r>
            <a:r>
              <a:rPr lang="en-US" altLang="bg-BG" sz="3100" b="1" dirty="0" smtClean="0">
                <a:cs typeface="Arial" panose="020B0604020202020204" pitchFamily="34" charset="0"/>
              </a:rPr>
              <a:t>he number of passengers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3100" b="1" dirty="0" smtClean="0">
                <a:cs typeface="Arial" panose="020B0604020202020204" pitchFamily="34" charset="0"/>
              </a:rPr>
              <a:t>revenues of the operator: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2700" b="1" dirty="0" smtClean="0">
                <a:cs typeface="Arial" panose="020B0604020202020204" pitchFamily="34" charset="0"/>
              </a:rPr>
              <a:t>Share of revenues from passengers using passes for the whole public network</a:t>
            </a:r>
            <a:endParaRPr lang="en-US" altLang="bg-BG" sz="2700" b="1" dirty="0">
              <a:cs typeface="Arial" panose="020B0604020202020204" pitchFamily="34" charset="0"/>
            </a:endParaRP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2700" b="1" dirty="0" smtClean="0">
                <a:cs typeface="Arial" panose="020B0604020202020204" pitchFamily="34" charset="0"/>
              </a:rPr>
              <a:t>Share of revenues from sale of tickets by the operator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2700" b="1" dirty="0" smtClean="0">
                <a:cs typeface="Arial" panose="020B0604020202020204" pitchFamily="34" charset="0"/>
              </a:rPr>
              <a:t>Share of compensation for preferential trips 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bg-BG" sz="2700" b="1" dirty="0" smtClean="0">
                <a:cs typeface="Arial" panose="020B0604020202020204" pitchFamily="34" charset="0"/>
              </a:rPr>
              <a:t>Other revenues</a:t>
            </a:r>
          </a:p>
          <a:p>
            <a:pPr lvl="1">
              <a:buFont typeface="Arial" pitchFamily="34" charset="0"/>
              <a:buNone/>
              <a:defRPr/>
            </a:pPr>
            <a:r>
              <a:rPr lang="bg-BG" altLang="bg-BG" sz="5600" dirty="0" smtClean="0">
                <a:solidFill>
                  <a:srgbClr val="1D4AA3"/>
                </a:solidFill>
              </a:rPr>
              <a:t>   </a:t>
            </a:r>
            <a:endParaRPr lang="en-US" altLang="bg-BG" sz="5600" dirty="0">
              <a:solidFill>
                <a:srgbClr val="1D4AA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Part</a:t>
            </a:r>
            <a:r>
              <a:rPr lang="bg-BG" b="1" smtClean="0">
                <a:solidFill>
                  <a:srgbClr val="FF0000"/>
                </a:solidFill>
              </a:rPr>
              <a:t> 1</a:t>
            </a:r>
            <a:endParaRPr lang="en-US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bg-BG" b="1" smtClean="0">
                <a:solidFill>
                  <a:srgbClr val="FF0000"/>
                </a:solidFill>
              </a:rPr>
              <a:t>   </a:t>
            </a:r>
            <a:r>
              <a:rPr lang="en-US" b="1" smtClean="0">
                <a:solidFill>
                  <a:srgbClr val="FF0000"/>
                </a:solidFill>
              </a:rPr>
              <a:t>General information on the Sofia Metro Extension Project – Beneficiary: Metropoliten JSC</a:t>
            </a:r>
            <a:endParaRPr lang="bg-BG" b="1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bg-BG" b="1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bg-BG" b="1" smtClean="0">
                <a:solidFill>
                  <a:srgbClr val="FF0000"/>
                </a:solidFill>
              </a:rPr>
              <a:t>    А/ </a:t>
            </a:r>
            <a:r>
              <a:rPr lang="en-US" b="1" smtClean="0">
                <a:solidFill>
                  <a:srgbClr val="FF0000"/>
                </a:solidFill>
              </a:rPr>
              <a:t>Sections completed in the Programming Period</a:t>
            </a:r>
            <a:r>
              <a:rPr lang="bg-BG" b="1" smtClean="0">
                <a:solidFill>
                  <a:srgbClr val="FF0000"/>
                </a:solidFill>
              </a:rPr>
              <a:t> 2007-2013</a:t>
            </a:r>
          </a:p>
          <a:p>
            <a:pPr>
              <a:buFont typeface="Arial" charset="0"/>
              <a:buNone/>
            </a:pPr>
            <a:endParaRPr lang="bg-BG" smtClean="0"/>
          </a:p>
          <a:p>
            <a:pPr>
              <a:buFont typeface="Arial" charset="0"/>
              <a:buNone/>
            </a:pPr>
            <a:r>
              <a:rPr lang="bg-BG" smtClean="0"/>
              <a:t>     </a:t>
            </a:r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26"/>
          <p:cNvSpPr txBox="1">
            <a:spLocks noChangeArrowheads="1"/>
          </p:cNvSpPr>
          <p:nvPr/>
        </p:nvSpPr>
        <p:spPr bwMode="auto">
          <a:xfrm>
            <a:off x="1470025" y="682625"/>
            <a:ext cx="6199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/>
              <a:t>===================================================================</a:t>
            </a:r>
            <a:endParaRPr lang="bg-BG" sz="1400"/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0" y="836613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Compensations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750" y="1268413"/>
            <a:ext cx="8229600" cy="532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16000">
              <a:buFont typeface="Arial" panose="020B0604020202020204" pitchFamily="34" charset="0"/>
              <a:buChar char="•"/>
              <a:defRPr/>
            </a:pPr>
            <a:r>
              <a:rPr lang="en-GB" dirty="0"/>
              <a:t> </a:t>
            </a:r>
            <a:r>
              <a:rPr lang="en-GB" sz="2000" dirty="0"/>
              <a:t>Pursuant to the </a:t>
            </a:r>
            <a:r>
              <a:rPr lang="en-US" sz="2000" dirty="0"/>
              <a:t>Contract for Public Transport of Passengers </a:t>
            </a:r>
            <a:r>
              <a:rPr lang="en-GB" sz="2000" dirty="0"/>
              <a:t>and </a:t>
            </a:r>
            <a:r>
              <a:rPr lang="en-GB" sz="2000" b="1" dirty="0"/>
              <a:t>Regulation (EC) No 1370/2007</a:t>
            </a:r>
            <a:r>
              <a:rPr lang="en-GB" sz="2000" dirty="0"/>
              <a:t> the compensation </a:t>
            </a:r>
            <a:r>
              <a:rPr lang="en-GB" sz="2000" b="1" dirty="0"/>
              <a:t>should not exceed the net financial effect-costs less the revenues and reasonable profit</a:t>
            </a:r>
          </a:p>
          <a:p>
            <a:pPr marL="69750">
              <a:defRPr/>
            </a:pPr>
            <a:endParaRPr lang="en-GB" sz="2000" b="1" dirty="0"/>
          </a:p>
          <a:p>
            <a:pPr marL="285750" indent="-216000"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Compensations received by transport operators follow the </a:t>
            </a:r>
            <a:r>
              <a:rPr lang="en-GB" sz="2000" b="1" dirty="0"/>
              <a:t>Methodology for the allocation of compensation for tariff obligation of Sofia Municipal Council</a:t>
            </a:r>
          </a:p>
          <a:p>
            <a:pPr marL="69750">
              <a:defRPr/>
            </a:pPr>
            <a:endParaRPr lang="en-GB" sz="2000" b="1" dirty="0"/>
          </a:p>
          <a:p>
            <a:pPr marL="285750" indent="-216000"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“</a:t>
            </a:r>
            <a:r>
              <a:rPr lang="en-US" sz="2000" b="1" dirty="0"/>
              <a:t>R</a:t>
            </a:r>
            <a:r>
              <a:rPr lang="en-GB" sz="2000" b="1" dirty="0" err="1"/>
              <a:t>easonable</a:t>
            </a:r>
            <a:r>
              <a:rPr lang="en-GB" sz="2000" b="1" dirty="0"/>
              <a:t> profit” </a:t>
            </a:r>
            <a:r>
              <a:rPr lang="en-GB" sz="2000" dirty="0"/>
              <a:t>- rate of return on capital that is normal for the sector - in the Bulgarian legislation is set to </a:t>
            </a:r>
            <a:r>
              <a:rPr lang="en-GB" sz="2000" b="1" dirty="0"/>
              <a:t>maximum 5 percent of the total costs </a:t>
            </a:r>
            <a:r>
              <a:rPr lang="en-GB" sz="2000" dirty="0"/>
              <a:t>for providing the compensated transport services</a:t>
            </a:r>
          </a:p>
          <a:p>
            <a:pPr marL="69750">
              <a:defRPr/>
            </a:pPr>
            <a:endParaRPr lang="en-GB" sz="2000" dirty="0"/>
          </a:p>
          <a:p>
            <a:pPr marL="285750" indent="-216000"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In case that provided funds as Compensation for a public service exceed the </a:t>
            </a:r>
            <a:r>
              <a:rPr lang="en-GB" sz="2000" b="1" dirty="0"/>
              <a:t>amount of the operating expenses and 5% reasonable profit, reduced by own revenues of the Operator, the excess of compensation must be reimbursed within 20 days </a:t>
            </a:r>
            <a:r>
              <a:rPr lang="en-GB" sz="2000" dirty="0"/>
              <a:t>after completion of the respective reporting period.</a:t>
            </a:r>
            <a:endParaRPr lang="bg-BG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Methodology for distribution of compensation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bg-BG" dirty="0" smtClean="0"/>
              <a:t> </a:t>
            </a:r>
            <a:r>
              <a:rPr lang="bg-BG" sz="2400" b="1" dirty="0" smtClean="0">
                <a:solidFill>
                  <a:srgbClr val="0070C0"/>
                </a:solidFill>
              </a:rPr>
              <a:t>1. </a:t>
            </a:r>
            <a:r>
              <a:rPr lang="en-US" sz="2000" b="1" dirty="0" smtClean="0">
                <a:solidFill>
                  <a:srgbClr val="0070C0"/>
                </a:solidFill>
              </a:rPr>
              <a:t>Vehicle capacity </a:t>
            </a:r>
            <a:r>
              <a:rPr lang="bg-BG" sz="2000" b="1" dirty="0" smtClean="0">
                <a:solidFill>
                  <a:srgbClr val="0070C0"/>
                </a:solidFill>
              </a:rPr>
              <a:t>–</a:t>
            </a:r>
            <a:r>
              <a:rPr lang="en-US" sz="2000" b="1" dirty="0" smtClean="0">
                <a:solidFill>
                  <a:srgbClr val="0070C0"/>
                </a:solidFill>
              </a:rPr>
              <a:t> VC and base carriage capacity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BC.c</a:t>
            </a:r>
            <a:r>
              <a:rPr lang="en-US" sz="2000" b="1" dirty="0" smtClean="0">
                <a:solidFill>
                  <a:srgbClr val="0070C0"/>
                </a:solidFill>
              </a:rPr>
              <a:t>. </a:t>
            </a:r>
            <a:r>
              <a:rPr lang="bg-BG" sz="2000" b="1" dirty="0" smtClean="0">
                <a:solidFill>
                  <a:srgbClr val="0070C0"/>
                </a:solidFill>
              </a:rPr>
              <a:t>/</a:t>
            </a:r>
            <a:r>
              <a:rPr lang="en-US" sz="2000" b="1" dirty="0" smtClean="0">
                <a:solidFill>
                  <a:srgbClr val="0070C0"/>
                </a:solidFill>
              </a:rPr>
              <a:t>lowest capacity of all the operators</a:t>
            </a:r>
            <a:r>
              <a:rPr lang="bg-BG" sz="2000" b="1" dirty="0" smtClean="0">
                <a:solidFill>
                  <a:srgbClr val="0070C0"/>
                </a:solidFill>
              </a:rPr>
              <a:t>/</a:t>
            </a:r>
          </a:p>
          <a:p>
            <a:pPr>
              <a:buFont typeface="Arial" charset="0"/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2. </a:t>
            </a:r>
            <a:r>
              <a:rPr lang="en-US" sz="2000" b="1" dirty="0" smtClean="0">
                <a:solidFill>
                  <a:srgbClr val="0070C0"/>
                </a:solidFill>
              </a:rPr>
              <a:t>Coefficient of reduction of run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(</a:t>
            </a:r>
            <a:r>
              <a:rPr lang="en-US" sz="2000" b="1" dirty="0" err="1" smtClean="0">
                <a:solidFill>
                  <a:srgbClr val="0070C0"/>
                </a:solidFill>
              </a:rPr>
              <a:t>Crr</a:t>
            </a:r>
            <a:r>
              <a:rPr lang="en-US" sz="2000" b="1" dirty="0" smtClean="0">
                <a:solidFill>
                  <a:srgbClr val="0070C0"/>
                </a:solidFill>
              </a:rPr>
              <a:t>)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= Carriage capacity</a:t>
            </a:r>
            <a:r>
              <a:rPr lang="bg-BG" sz="2000" b="1" dirty="0" smtClean="0">
                <a:solidFill>
                  <a:srgbClr val="0070C0"/>
                </a:solidFill>
              </a:rPr>
              <a:t>/ </a:t>
            </a:r>
            <a:r>
              <a:rPr lang="en-US" sz="2000" b="1" dirty="0" smtClean="0">
                <a:solidFill>
                  <a:srgbClr val="0070C0"/>
                </a:solidFill>
              </a:rPr>
              <a:t>Base carriage capacity</a:t>
            </a:r>
            <a:endParaRPr lang="bg-BG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3. </a:t>
            </a:r>
            <a:r>
              <a:rPr lang="en-US" sz="2000" b="1" dirty="0" smtClean="0">
                <a:solidFill>
                  <a:srgbClr val="0070C0"/>
                </a:solidFill>
              </a:rPr>
              <a:t>Reduced run= </a:t>
            </a:r>
            <a:r>
              <a:rPr lang="en-US" sz="2000" b="1" dirty="0" err="1" smtClean="0">
                <a:solidFill>
                  <a:srgbClr val="0070C0"/>
                </a:solidFill>
              </a:rPr>
              <a:t>Crr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bg-BG" sz="2000" b="1" dirty="0" smtClean="0">
                <a:solidFill>
                  <a:srgbClr val="0070C0"/>
                </a:solidFill>
              </a:rPr>
              <a:t>х </a:t>
            </a:r>
            <a:r>
              <a:rPr lang="en-US" sz="2000" b="1" dirty="0" smtClean="0">
                <a:solidFill>
                  <a:srgbClr val="0070C0"/>
                </a:solidFill>
              </a:rPr>
              <a:t>Route run</a:t>
            </a:r>
            <a:endParaRPr lang="bg-BG" sz="2000" b="1" dirty="0" smtClean="0">
              <a:solidFill>
                <a:srgbClr val="0070C0"/>
              </a:solidFill>
            </a:endParaRPr>
          </a:p>
          <a:p>
            <a:pPr>
              <a:buFont typeface="Arial" charset="0"/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4. </a:t>
            </a:r>
            <a:r>
              <a:rPr lang="en-US" sz="2000" b="1" dirty="0" smtClean="0">
                <a:solidFill>
                  <a:srgbClr val="0070C0"/>
                </a:solidFill>
              </a:rPr>
              <a:t>Coefficient of distribution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(C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distrib</a:t>
            </a:r>
            <a:r>
              <a:rPr lang="bg-BG" sz="2000" b="1" dirty="0" smtClean="0">
                <a:solidFill>
                  <a:srgbClr val="0070C0"/>
                </a:solidFill>
              </a:rPr>
              <a:t>.</a:t>
            </a:r>
            <a:r>
              <a:rPr lang="en-US" sz="2000" b="1" dirty="0" smtClean="0">
                <a:solidFill>
                  <a:srgbClr val="0070C0"/>
                </a:solidFill>
              </a:rPr>
              <a:t>)</a:t>
            </a:r>
            <a:r>
              <a:rPr lang="bg-BG" sz="2000" b="1" dirty="0" smtClean="0">
                <a:solidFill>
                  <a:srgbClr val="0070C0"/>
                </a:solidFill>
              </a:rPr>
              <a:t>=</a:t>
            </a:r>
            <a:r>
              <a:rPr lang="en-US" sz="2000" b="1" dirty="0" smtClean="0">
                <a:solidFill>
                  <a:srgbClr val="0070C0"/>
                </a:solidFill>
              </a:rPr>
              <a:t>Reduced run of operator</a:t>
            </a:r>
            <a:r>
              <a:rPr lang="bg-BG" sz="2000" b="1" dirty="0" smtClean="0">
                <a:solidFill>
                  <a:srgbClr val="0070C0"/>
                </a:solidFill>
              </a:rPr>
              <a:t>/ </a:t>
            </a:r>
            <a:r>
              <a:rPr lang="en-US" sz="2000" b="1" dirty="0" smtClean="0">
                <a:solidFill>
                  <a:srgbClr val="0070C0"/>
                </a:solidFill>
              </a:rPr>
              <a:t>Total of reduced runs of operators</a:t>
            </a:r>
            <a:endParaRPr lang="bg-BG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5. </a:t>
            </a:r>
            <a:r>
              <a:rPr lang="en-US" sz="2000" b="1" dirty="0" smtClean="0">
                <a:solidFill>
                  <a:srgbClr val="0070C0"/>
                </a:solidFill>
              </a:rPr>
              <a:t>Number of passengers with discounts by operator</a:t>
            </a:r>
            <a:r>
              <a:rPr lang="bg-BG" sz="2000" b="1" dirty="0" smtClean="0">
                <a:solidFill>
                  <a:srgbClr val="0070C0"/>
                </a:solidFill>
              </a:rPr>
              <a:t> = </a:t>
            </a:r>
            <a:r>
              <a:rPr lang="en-US" sz="2000" b="1" dirty="0" smtClean="0">
                <a:solidFill>
                  <a:srgbClr val="0070C0"/>
                </a:solidFill>
              </a:rPr>
              <a:t>C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distrib</a:t>
            </a:r>
            <a:r>
              <a:rPr lang="bg-BG" sz="2000" b="1" dirty="0" smtClean="0">
                <a:solidFill>
                  <a:srgbClr val="0070C0"/>
                </a:solidFill>
              </a:rPr>
              <a:t>. </a:t>
            </a:r>
            <a:r>
              <a:rPr lang="en-US" sz="2000" b="1" dirty="0" smtClean="0">
                <a:solidFill>
                  <a:srgbClr val="0070C0"/>
                </a:solidFill>
              </a:rPr>
              <a:t>of operator </a:t>
            </a:r>
            <a:r>
              <a:rPr lang="bg-BG" sz="2000" b="1" dirty="0" smtClean="0">
                <a:solidFill>
                  <a:srgbClr val="0070C0"/>
                </a:solidFill>
              </a:rPr>
              <a:t>х</a:t>
            </a:r>
            <a:r>
              <a:rPr lang="en-US" sz="2000" b="1" dirty="0" smtClean="0">
                <a:solidFill>
                  <a:srgbClr val="0070C0"/>
                </a:solidFill>
              </a:rPr>
              <a:t> Total discounted trips</a:t>
            </a:r>
            <a:endParaRPr lang="bg-BG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6. </a:t>
            </a:r>
            <a:r>
              <a:rPr lang="en-US" sz="2000" b="1" dirty="0" smtClean="0">
                <a:solidFill>
                  <a:srgbClr val="0070C0"/>
                </a:solidFill>
              </a:rPr>
              <a:t>Compensation of tariff duty</a:t>
            </a:r>
            <a:r>
              <a:rPr lang="bg-BG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of operator </a:t>
            </a:r>
            <a:r>
              <a:rPr lang="bg-BG" sz="2000" b="1" dirty="0" smtClean="0">
                <a:solidFill>
                  <a:srgbClr val="0070C0"/>
                </a:solidFill>
              </a:rPr>
              <a:t>=</a:t>
            </a:r>
            <a:r>
              <a:rPr lang="en-US" sz="2000" b="1" dirty="0" smtClean="0">
                <a:solidFill>
                  <a:srgbClr val="0070C0"/>
                </a:solidFill>
              </a:rPr>
              <a:t> C </a:t>
            </a:r>
            <a:r>
              <a:rPr lang="en-US" sz="2000" b="1" dirty="0" err="1" smtClean="0">
                <a:solidFill>
                  <a:srgbClr val="0070C0"/>
                </a:solidFill>
              </a:rPr>
              <a:t>distrib</a:t>
            </a:r>
            <a:r>
              <a:rPr lang="bg-BG" sz="2000" b="1" dirty="0" smtClean="0">
                <a:solidFill>
                  <a:srgbClr val="0070C0"/>
                </a:solidFill>
              </a:rPr>
              <a:t>.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bg-BG" sz="2000" b="1" dirty="0" smtClean="0">
                <a:solidFill>
                  <a:srgbClr val="0070C0"/>
                </a:solidFill>
              </a:rPr>
              <a:t>х </a:t>
            </a:r>
            <a:r>
              <a:rPr lang="en-US" sz="2000" b="1" dirty="0" smtClean="0">
                <a:solidFill>
                  <a:srgbClr val="0070C0"/>
                </a:solidFill>
              </a:rPr>
              <a:t>Total amount of compensations under Regulation 2</a:t>
            </a:r>
            <a:endParaRPr lang="bg-BG" sz="2000" b="1" dirty="0" smtClean="0">
              <a:solidFill>
                <a:srgbClr val="0070C0"/>
              </a:solidFill>
            </a:endParaRPr>
          </a:p>
          <a:p>
            <a:pPr>
              <a:buFont typeface="Arial" charset="0"/>
              <a:buNone/>
            </a:pPr>
            <a:r>
              <a:rPr lang="bg-BG" sz="2000" b="1" dirty="0" smtClean="0">
                <a:solidFill>
                  <a:srgbClr val="0070C0"/>
                </a:solidFill>
              </a:rPr>
              <a:t>    </a:t>
            </a:r>
            <a:r>
              <a:rPr lang="en-US" sz="2000" b="1" dirty="0" smtClean="0">
                <a:solidFill>
                  <a:srgbClr val="0070C0"/>
                </a:solidFill>
              </a:rPr>
              <a:t>It is set for compensations by the state and compensations by the municipality by types of discounted trips compensated by the state and municipality</a:t>
            </a:r>
            <a:r>
              <a:rPr lang="bg-BG" sz="2000" b="1" dirty="0" smtClean="0">
                <a:solidFill>
                  <a:srgbClr val="0070C0"/>
                </a:solidFill>
              </a:rPr>
              <a:t>. </a:t>
            </a:r>
            <a:r>
              <a:rPr lang="en-US" sz="2000" b="1" dirty="0" smtClean="0">
                <a:solidFill>
                  <a:srgbClr val="0070C0"/>
                </a:solidFill>
              </a:rPr>
              <a:t>Each</a:t>
            </a:r>
            <a:r>
              <a:rPr lang="bg-BG" sz="2000" b="1" dirty="0" smtClean="0">
                <a:solidFill>
                  <a:srgbClr val="0070C0"/>
                </a:solidFill>
              </a:rPr>
              <a:t> 6 </a:t>
            </a:r>
            <a:r>
              <a:rPr lang="en-US" sz="2000" b="1" dirty="0" smtClean="0">
                <a:solidFill>
                  <a:srgbClr val="0070C0"/>
                </a:solidFill>
              </a:rPr>
              <a:t>months it is updated of the parameters if there is a change exceeding </a:t>
            </a:r>
            <a:r>
              <a:rPr lang="bg-BG" sz="2000" b="1" dirty="0" smtClean="0">
                <a:solidFill>
                  <a:srgbClr val="0070C0"/>
                </a:solidFill>
              </a:rPr>
              <a:t>5%.</a:t>
            </a:r>
          </a:p>
          <a:p>
            <a:pPr>
              <a:buFont typeface="Arial" charset="0"/>
              <a:buNone/>
            </a:pPr>
            <a:r>
              <a:rPr lang="bg-BG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endParaRPr lang="bg-BG" b="1" dirty="0" smtClean="0">
              <a:solidFill>
                <a:srgbClr val="0070C0"/>
              </a:solidFill>
            </a:endParaRPr>
          </a:p>
          <a:p>
            <a:pPr>
              <a:buFont typeface="Arial" charset="0"/>
              <a:buNone/>
            </a:pPr>
            <a:r>
              <a:rPr lang="bg-BG" b="1" dirty="0" smtClean="0">
                <a:solidFill>
                  <a:srgbClr val="0070C0"/>
                </a:solidFill>
              </a:rPr>
              <a:t>  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Structure of Service Costs</a:t>
            </a:r>
            <a:endParaRPr lang="bg-BG" sz="2800"/>
          </a:p>
        </p:txBody>
      </p:sp>
      <p:sp>
        <p:nvSpPr>
          <p:cNvPr id="22533" name="Rectangle 3"/>
          <p:cNvSpPr txBox="1">
            <a:spLocks noChangeArrowheads="1"/>
          </p:cNvSpPr>
          <p:nvPr/>
        </p:nvSpPr>
        <p:spPr bwMode="auto">
          <a:xfrm>
            <a:off x="231775" y="1598613"/>
            <a:ext cx="8675688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600" b="1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solidFill>
                  <a:srgbClr val="FF0000"/>
                </a:solidFill>
                <a:latin typeface="Calibri" pitchFamily="34" charset="0"/>
                <a:cs typeface="Arial" charset="0"/>
              </a:rPr>
              <a:t>Variable costs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Costs for materials and fuel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Electricity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 Spare parts, etc.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solidFill>
                  <a:srgbClr val="FF0000"/>
                </a:solidFill>
                <a:latin typeface="Calibri" pitchFamily="34" charset="0"/>
                <a:cs typeface="Arial" charset="0"/>
              </a:rPr>
              <a:t>Fixed costs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Protective equipment </a:t>
            </a:r>
            <a:endParaRPr lang="bg-BG" altLang="bg-BG" sz="200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Work clothing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Expenses for external services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Security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Maintenance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Salaries of staff of the exploitation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Depreciation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 sz="2000">
                <a:latin typeface="Calibri" pitchFamily="34" charset="0"/>
                <a:cs typeface="Arial" charset="0"/>
              </a:rPr>
              <a:t>Other operating expenses</a:t>
            </a:r>
            <a:r>
              <a:rPr lang="bg-BG" altLang="bg-BG" sz="2000">
                <a:solidFill>
                  <a:srgbClr val="1D4AA3"/>
                </a:solidFill>
                <a:latin typeface="Calibri" pitchFamily="34" charset="0"/>
                <a:cs typeface="Arial" charset="0"/>
              </a:rPr>
              <a:t> </a:t>
            </a:r>
            <a:endParaRPr lang="en-US" altLang="bg-BG" sz="2000">
              <a:solidFill>
                <a:srgbClr val="1D4AA3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850900" y="1095375"/>
            <a:ext cx="7845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cs typeface="Arial" charset="0"/>
              </a:rPr>
              <a:t>Business Plan of the Operator</a:t>
            </a:r>
            <a:endParaRPr lang="bg-BG" sz="2400"/>
          </a:p>
        </p:txBody>
      </p:sp>
      <p:sp>
        <p:nvSpPr>
          <p:cNvPr id="23557" name="Rectangle 3"/>
          <p:cNvSpPr txBox="1">
            <a:spLocks noChangeArrowheads="1"/>
          </p:cNvSpPr>
          <p:nvPr/>
        </p:nvSpPr>
        <p:spPr bwMode="auto">
          <a:xfrm>
            <a:off x="231775" y="1598613"/>
            <a:ext cx="8675688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600" b="1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Planned Vehicle kilometers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Planned Heavy maintenance and Maintenance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Planned Costs for electricity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Planned Costs for Security, External services and other expences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Forecast of revenues from different sources: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>
                <a:latin typeface="Calibri" pitchFamily="34" charset="0"/>
                <a:cs typeface="Arial" charset="0"/>
              </a:rPr>
              <a:t>own revenues from sale of tickets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>
                <a:latin typeface="Calibri" pitchFamily="34" charset="0"/>
                <a:cs typeface="Arial" charset="0"/>
              </a:rPr>
              <a:t>from passes for the whole public network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>
                <a:latin typeface="Calibri" pitchFamily="34" charset="0"/>
                <a:cs typeface="Arial" charset="0"/>
              </a:rPr>
              <a:t>from rent and advertising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altLang="bg-BG">
                <a:latin typeface="Calibri" pitchFamily="34" charset="0"/>
                <a:cs typeface="Arial" charset="0"/>
              </a:rPr>
              <a:t>Corrections due to sectionals for  outstanding mileage</a:t>
            </a:r>
            <a:endParaRPr lang="bg-BG" altLang="bg-BG">
              <a:latin typeface="Calibri" pitchFamily="34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bg-BG" sz="2200">
                <a:latin typeface="Calibri" pitchFamily="34" charset="0"/>
                <a:cs typeface="Arial" charset="0"/>
              </a:rPr>
              <a:t>Cost price of transport service</a:t>
            </a:r>
            <a:endParaRPr lang="ru-RU" altLang="bg-BG" sz="220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Картина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79914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7918450" cy="2763838"/>
          </a:xfrm>
        </p:spPr>
        <p:txBody>
          <a:bodyPr/>
          <a:lstStyle/>
          <a:p>
            <a:pPr eaLnBrk="1" hangingPunct="1"/>
            <a:r>
              <a:rPr lang="bg-BG" altLang="bg-BG" sz="4800" smtClean="0"/>
              <a:t> 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31763"/>
            <a:ext cx="9144000" cy="1143000"/>
          </a:xfrm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bg-BG" sz="2200" b="1" dirty="0" smtClean="0">
                <a:solidFill>
                  <a:srgbClr val="0066CC"/>
                </a:solidFill>
                <a:latin typeface="Arial" charset="0"/>
                <a:cs typeface="Arial" charset="0"/>
              </a:rPr>
              <a:t> Intermodal connections of the lines of the middle term scheme of metro development </a:t>
            </a:r>
            <a:r>
              <a:rPr lang="bg-BG" altLang="bg-BG" sz="2200" b="1" dirty="0" smtClean="0">
                <a:solidFill>
                  <a:srgbClr val="0066CC"/>
                </a:solidFill>
                <a:latin typeface="Arial" charset="0"/>
                <a:cs typeface="Arial" charset="0"/>
              </a:rPr>
              <a:t>(</a:t>
            </a:r>
            <a:r>
              <a:rPr lang="en-US" altLang="bg-BG" sz="2200" b="1" dirty="0" smtClean="0">
                <a:solidFill>
                  <a:srgbClr val="0066CC"/>
                </a:solidFill>
                <a:latin typeface="Arial" charset="0"/>
                <a:cs typeface="Arial" charset="0"/>
              </a:rPr>
              <a:t>up to</a:t>
            </a:r>
            <a:r>
              <a:rPr lang="bg-BG" altLang="bg-BG" sz="2200" b="1" dirty="0" smtClean="0">
                <a:solidFill>
                  <a:srgbClr val="0066CC"/>
                </a:solidFill>
                <a:latin typeface="Arial" charset="0"/>
                <a:cs typeface="Arial" charset="0"/>
              </a:rPr>
              <a:t> 2020 - 2022)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bg-BG" sz="2200" b="1" dirty="0" smtClean="0">
                <a:solidFill>
                  <a:srgbClr val="0066CC"/>
                </a:solidFill>
                <a:latin typeface="Arial" charset="0"/>
                <a:cs typeface="Arial" charset="0"/>
              </a:rPr>
              <a:t>with the other transport types</a:t>
            </a:r>
            <a:endParaRPr lang="bg-BG" altLang="bg-BG" sz="2200" b="1" dirty="0" smtClean="0">
              <a:solidFill>
                <a:srgbClr val="0066CC"/>
              </a:solidFill>
              <a:latin typeface="Arial" charset="0"/>
              <a:cs typeface="Arial" charset="0"/>
            </a:endParaRP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755650" y="1628775"/>
            <a:ext cx="755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2000" b="1">
                <a:solidFill>
                  <a:srgbClr val="008000"/>
                </a:solidFill>
              </a:rPr>
              <a:t>             </a:t>
            </a:r>
            <a:endParaRPr lang="bg-BG" altLang="bg-BG" sz="2000" b="1">
              <a:solidFill>
                <a:srgbClr val="006600"/>
              </a:solidFill>
            </a:endParaRPr>
          </a:p>
          <a:p>
            <a:endParaRPr lang="bg-BG" altLang="bg-BG" sz="2000" b="1">
              <a:solidFill>
                <a:srgbClr val="006600"/>
              </a:solidFill>
            </a:endParaRPr>
          </a:p>
          <a:p>
            <a:endParaRPr lang="bg-BG" altLang="bg-BG" sz="2000" b="1">
              <a:solidFill>
                <a:srgbClr val="006600"/>
              </a:solidFill>
            </a:endParaRPr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1547813" y="4221163"/>
            <a:ext cx="215900" cy="14446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schemeClr val="bg2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7812088" y="4797425"/>
            <a:ext cx="215900" cy="144463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bg-BG">
              <a:solidFill>
                <a:srgbClr val="0099FF"/>
              </a:solidFill>
              <a:latin typeface="Calibri" pitchFamily="34" charset="0"/>
            </a:endParaRP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4500563" y="3068638"/>
            <a:ext cx="338137" cy="287337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9705" name="Oval 9"/>
          <p:cNvSpPr>
            <a:spLocks noChangeArrowheads="1"/>
          </p:cNvSpPr>
          <p:nvPr/>
        </p:nvSpPr>
        <p:spPr bwMode="auto">
          <a:xfrm>
            <a:off x="2484438" y="2205038"/>
            <a:ext cx="215900" cy="14446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latin typeface="Calibri" pitchFamily="34" charset="0"/>
              <a:cs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6156325" y="4797425"/>
            <a:ext cx="287338" cy="1936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sz="2000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sz="2000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7575550" y="5392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bg-BG"/>
          </a:p>
        </p:txBody>
      </p:sp>
      <p:sp>
        <p:nvSpPr>
          <p:cNvPr id="24588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596188" y="5589588"/>
            <a:ext cx="431800" cy="215900"/>
          </a:xfrm>
          <a:prstGeom prst="actionButtonBackPrevious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89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908175" y="2492375"/>
            <a:ext cx="360363" cy="215900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90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3429000"/>
            <a:ext cx="358775" cy="215900"/>
          </a:xfrm>
          <a:prstGeom prst="actionButtonBackPrevious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91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843213" y="4365625"/>
            <a:ext cx="431800" cy="215900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92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771775" y="1844675"/>
            <a:ext cx="360363" cy="215900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93" name="AutoShape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356100" y="4941888"/>
            <a:ext cx="360363" cy="144462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7308850" y="5373688"/>
            <a:ext cx="287338" cy="215900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3708400" y="2205038"/>
            <a:ext cx="287338" cy="217487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596" name="AutoShape 20"/>
          <p:cNvSpPr>
            <a:spLocks noChangeArrowheads="1"/>
          </p:cNvSpPr>
          <p:nvPr/>
        </p:nvSpPr>
        <p:spPr bwMode="auto">
          <a:xfrm>
            <a:off x="4643438" y="4652963"/>
            <a:ext cx="287337" cy="265112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>
            <a:off x="1908175" y="4005263"/>
            <a:ext cx="287338" cy="266700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598" name="AutoShape 22"/>
          <p:cNvSpPr>
            <a:spLocks noChangeArrowheads="1"/>
          </p:cNvSpPr>
          <p:nvPr/>
        </p:nvSpPr>
        <p:spPr bwMode="auto">
          <a:xfrm>
            <a:off x="7885113" y="3141663"/>
            <a:ext cx="287337" cy="265112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>
            <a:off x="2268538" y="2565400"/>
            <a:ext cx="215900" cy="215900"/>
          </a:xfrm>
          <a:prstGeom prst="octagon">
            <a:avLst>
              <a:gd name="adj" fmla="val 2928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0066CC"/>
                </a:solidFill>
                <a:latin typeface="Calibri" pitchFamily="34" charset="0"/>
              </a:rPr>
              <a:t>P</a:t>
            </a:r>
            <a:endParaRPr lang="bg-BG" altLang="bg-BG" b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24600" name="Line 24"/>
          <p:cNvSpPr>
            <a:spLocks noChangeShapeType="1"/>
          </p:cNvSpPr>
          <p:nvPr/>
        </p:nvSpPr>
        <p:spPr bwMode="auto">
          <a:xfrm>
            <a:off x="1692275" y="3933825"/>
            <a:ext cx="0" cy="2159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>
            <a:off x="1763713" y="3933825"/>
            <a:ext cx="0" cy="2159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4397375" y="32464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>
            <a:off x="2484438" y="2492375"/>
            <a:ext cx="287337" cy="2159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4859338" y="2924175"/>
            <a:ext cx="288925" cy="1952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3203575" y="1844675"/>
            <a:ext cx="339725" cy="2159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7812088" y="5084763"/>
            <a:ext cx="288925" cy="2159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6300788" y="6381750"/>
            <a:ext cx="287337" cy="1889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2987675" y="4005263"/>
            <a:ext cx="288925" cy="2873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7596188" y="3141663"/>
            <a:ext cx="287337" cy="2889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bg-BG" b="1">
                <a:solidFill>
                  <a:srgbClr val="669900"/>
                </a:solidFill>
                <a:latin typeface="Calibri" pitchFamily="34" charset="0"/>
              </a:rPr>
              <a:t>A</a:t>
            </a:r>
            <a:endParaRPr lang="bg-BG" altLang="bg-BG" b="1">
              <a:solidFill>
                <a:srgbClr val="669900"/>
              </a:solidFill>
              <a:latin typeface="Calibri" pitchFamily="34" charset="0"/>
            </a:endParaRPr>
          </a:p>
        </p:txBody>
      </p:sp>
      <p:sp>
        <p:nvSpPr>
          <p:cNvPr id="24610" name="AutoShape 34"/>
          <p:cNvSpPr>
            <a:spLocks noChangeArrowheads="1"/>
          </p:cNvSpPr>
          <p:nvPr/>
        </p:nvSpPr>
        <p:spPr bwMode="auto">
          <a:xfrm>
            <a:off x="8243888" y="3573463"/>
            <a:ext cx="217487" cy="431800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611" name="Line 35"/>
          <p:cNvSpPr>
            <a:spLocks noChangeShapeType="1"/>
          </p:cNvSpPr>
          <p:nvPr/>
        </p:nvSpPr>
        <p:spPr bwMode="auto">
          <a:xfrm>
            <a:off x="8172450" y="3789363"/>
            <a:ext cx="35877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12" name="AutoShape 3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403350" y="3933825"/>
            <a:ext cx="431800" cy="215900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613" name="AutoShape 3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877050" y="6381750"/>
            <a:ext cx="358775" cy="215900"/>
          </a:xfrm>
          <a:prstGeom prst="actionButtonBackPrevious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4614" name="AutoShape 3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284663" y="2708275"/>
            <a:ext cx="360362" cy="215900"/>
          </a:xfrm>
          <a:prstGeom prst="actionButtonForwardNext">
            <a:avLst/>
          </a:prstGeom>
          <a:solidFill>
            <a:srgbClr val="FDDEA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bg-BG">
              <a:latin typeface="Calibri" pitchFamily="34" charset="0"/>
            </a:endParaRPr>
          </a:p>
        </p:txBody>
      </p:sp>
      <p:sp>
        <p:nvSpPr>
          <p:cNvPr id="29735" name="Oval 39"/>
          <p:cNvSpPr>
            <a:spLocks noChangeArrowheads="1"/>
          </p:cNvSpPr>
          <p:nvPr/>
        </p:nvSpPr>
        <p:spPr bwMode="auto">
          <a:xfrm>
            <a:off x="4356100" y="2492375"/>
            <a:ext cx="215900" cy="1444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latin typeface="Calibri" pitchFamily="34" charset="0"/>
              <a:cs typeface="Arial" pitchFamily="34" charset="0"/>
            </a:endParaRPr>
          </a:p>
        </p:txBody>
      </p:sp>
      <p:sp>
        <p:nvSpPr>
          <p:cNvPr id="24616" name="Oval 7"/>
          <p:cNvSpPr>
            <a:spLocks noChangeArrowheads="1"/>
          </p:cNvSpPr>
          <p:nvPr/>
        </p:nvSpPr>
        <p:spPr bwMode="auto">
          <a:xfrm>
            <a:off x="1547813" y="4221163"/>
            <a:ext cx="215900" cy="144462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bg-BG">
              <a:solidFill>
                <a:srgbClr val="0099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768350" y="939800"/>
            <a:ext cx="78454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/>
          </a:p>
          <a:p>
            <a:pPr algn="ctr"/>
            <a:endParaRPr lang="en-US" sz="2400" b="1"/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CHAPTER 3</a:t>
            </a:r>
          </a:p>
          <a:p>
            <a:pPr algn="ctr"/>
            <a:endParaRPr lang="bg-BG" sz="2400"/>
          </a:p>
        </p:txBody>
      </p:sp>
      <p:sp>
        <p:nvSpPr>
          <p:cNvPr id="25605" name="Rectangle 3"/>
          <p:cNvSpPr txBox="1">
            <a:spLocks noChangeArrowheads="1"/>
          </p:cNvSpPr>
          <p:nvPr/>
        </p:nvSpPr>
        <p:spPr bwMode="auto">
          <a:xfrm>
            <a:off x="107950" y="2509838"/>
            <a:ext cx="86756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endParaRPr lang="en-US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endParaRPr lang="en-US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endParaRPr lang="en-US" sz="1600" b="1">
              <a:cs typeface="Arial" charset="0"/>
            </a:endParaRPr>
          </a:p>
          <a:p>
            <a:pPr lvl="1" algn="ctr">
              <a:spcBef>
                <a:spcPct val="20000"/>
              </a:spcBef>
              <a:buFont typeface="Arial" charset="0"/>
              <a:buNone/>
            </a:pPr>
            <a:r>
              <a:rPr lang="en-US" sz="24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COORDINATION AND CONSULTATIONS WITH JASPERS</a:t>
            </a:r>
            <a:r>
              <a:rPr lang="bg-BG" sz="240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          </a:t>
            </a:r>
            <a:endParaRPr lang="bg-BG" sz="2400" b="1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ASSISTANCE FROM JASPERS’ CONSULTANTS</a:t>
            </a:r>
          </a:p>
          <a:p>
            <a:pPr algn="ctr"/>
            <a:r>
              <a:rPr lang="en-US" sz="2400" b="1"/>
              <a:t>WITHIN THE PERIOD 2007-2014</a:t>
            </a:r>
          </a:p>
          <a:p>
            <a:pPr algn="ctr"/>
            <a:endParaRPr lang="bg-BG" sz="2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79388" y="1657350"/>
            <a:ext cx="8675687" cy="49418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bg-BG" sz="1800" b="1" dirty="0" smtClean="0">
                <a:solidFill>
                  <a:srgbClr val="FF0000"/>
                </a:solidFill>
              </a:rPr>
              <a:t>Start in June </a:t>
            </a:r>
            <a:r>
              <a:rPr lang="bg-BG" altLang="bg-BG" sz="1800" b="1" dirty="0" smtClean="0">
                <a:solidFill>
                  <a:srgbClr val="FF0000"/>
                </a:solidFill>
              </a:rPr>
              <a:t>2007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 </a:t>
            </a:r>
            <a:r>
              <a:rPr lang="en-US" altLang="bg-BG" sz="1800" b="1" dirty="0" smtClean="0"/>
              <a:t>-</a:t>
            </a:r>
            <a:r>
              <a:rPr lang="bg-BG" altLang="bg-BG" sz="1800" b="1" dirty="0" smtClean="0"/>
              <a:t> </a:t>
            </a:r>
            <a:r>
              <a:rPr lang="en-US" altLang="bg-BG" sz="1800" b="1" dirty="0"/>
              <a:t>Introduction to the project </a:t>
            </a:r>
            <a:r>
              <a:rPr lang="en-US" altLang="bg-BG" sz="1800" b="1" dirty="0" smtClean="0"/>
              <a:t>(I-</a:t>
            </a:r>
            <a:r>
              <a:rPr lang="en-US" altLang="bg-BG" sz="1800" b="1" dirty="0" err="1" smtClean="0"/>
              <a:t>st</a:t>
            </a:r>
            <a:r>
              <a:rPr lang="en-US" altLang="bg-BG" sz="1800" b="1" dirty="0" smtClean="0"/>
              <a:t> stage) and </a:t>
            </a:r>
            <a:r>
              <a:rPr lang="en-US" altLang="bg-BG" sz="1800" b="1" dirty="0"/>
              <a:t>initial review</a:t>
            </a:r>
            <a:r>
              <a:rPr lang="bg-BG" altLang="bg-BG" sz="1800" b="1" dirty="0"/>
              <a:t> </a:t>
            </a:r>
            <a:r>
              <a:rPr lang="en-US" altLang="bg-BG" sz="1800" b="1" dirty="0"/>
              <a:t>of </a:t>
            </a:r>
            <a:r>
              <a:rPr lang="en-US" altLang="bg-BG" sz="1800" b="1" dirty="0" smtClean="0"/>
              <a:t>documents </a:t>
            </a:r>
            <a:r>
              <a:rPr lang="en-US" altLang="bg-BG" sz="1800" b="1" dirty="0"/>
              <a:t>prepared </a:t>
            </a:r>
            <a:r>
              <a:rPr lang="en-US" altLang="bg-BG" sz="1800" b="1" dirty="0" smtClean="0"/>
              <a:t>by </a:t>
            </a:r>
            <a:r>
              <a:rPr lang="en-US" altLang="bg-BG" sz="1800" b="1" dirty="0" err="1" smtClean="0"/>
              <a:t>Metropoliten</a:t>
            </a:r>
            <a:r>
              <a:rPr lang="en-US" altLang="bg-BG" sz="1800" b="1" dirty="0" smtClean="0"/>
              <a:t> company</a:t>
            </a:r>
            <a:endParaRPr lang="en-US" altLang="bg-BG" sz="18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bg-BG" sz="1800" b="1" dirty="0" smtClean="0">
                <a:solidFill>
                  <a:srgbClr val="FF0000"/>
                </a:solidFill>
              </a:rPr>
              <a:t>20</a:t>
            </a:r>
            <a:r>
              <a:rPr lang="bg-BG" altLang="bg-BG" sz="1800" b="1" dirty="0">
                <a:solidFill>
                  <a:srgbClr val="FF0000"/>
                </a:solidFill>
              </a:rPr>
              <a:t>07 </a:t>
            </a:r>
            <a:r>
              <a:rPr lang="en-US" altLang="bg-BG" sz="1800" b="1" dirty="0">
                <a:solidFill>
                  <a:srgbClr val="FF0000"/>
                </a:solidFill>
              </a:rPr>
              <a:t>-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2009 </a:t>
            </a:r>
            <a:r>
              <a:rPr lang="en-US" altLang="bg-BG" sz="1800" b="1" dirty="0" smtClean="0"/>
              <a:t>– Meetings and </a:t>
            </a:r>
            <a:r>
              <a:rPr lang="en-US" altLang="bg-BG" sz="1800" b="1" dirty="0"/>
              <a:t>C</a:t>
            </a:r>
            <a:r>
              <a:rPr lang="en-US" altLang="bg-BG" sz="1800" b="1" dirty="0" smtClean="0"/>
              <a:t>omments on CBA and AF of the 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I stage of Sofia Metro Extension project</a:t>
            </a:r>
            <a:endParaRPr lang="en-US" altLang="bg-BG" sz="1800" b="1" dirty="0" smtClean="0"/>
          </a:p>
          <a:p>
            <a:pPr>
              <a:lnSpc>
                <a:spcPct val="90000"/>
              </a:lnSpc>
              <a:defRPr/>
            </a:pPr>
            <a:r>
              <a:rPr lang="en-US" altLang="bg-BG" sz="1800" b="1" dirty="0" smtClean="0">
                <a:solidFill>
                  <a:srgbClr val="FF0000"/>
                </a:solidFill>
              </a:rPr>
              <a:t>2010-2011 </a:t>
            </a:r>
            <a:r>
              <a:rPr lang="en-US" altLang="bg-BG" sz="1800" b="1" dirty="0" smtClean="0"/>
              <a:t>- Meetings </a:t>
            </a:r>
            <a:r>
              <a:rPr lang="en-US" altLang="bg-BG" sz="1800" b="1" dirty="0"/>
              <a:t>and Comments on CBA and AF of the 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II </a:t>
            </a:r>
            <a:r>
              <a:rPr lang="en-US" altLang="bg-BG" sz="1800" b="1" dirty="0">
                <a:solidFill>
                  <a:srgbClr val="FF0000"/>
                </a:solidFill>
              </a:rPr>
              <a:t>stage of Sofia Metro E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xtension project</a:t>
            </a:r>
            <a:endParaRPr lang="en-US" altLang="bg-BG" sz="1800" b="1" dirty="0" smtClean="0"/>
          </a:p>
          <a:p>
            <a:pPr>
              <a:lnSpc>
                <a:spcPct val="90000"/>
              </a:lnSpc>
              <a:defRPr/>
            </a:pPr>
            <a:r>
              <a:rPr lang="en-US" altLang="bg-BG" sz="1800" b="1" dirty="0">
                <a:solidFill>
                  <a:srgbClr val="FF0000"/>
                </a:solidFill>
              </a:rPr>
              <a:t> 2011</a:t>
            </a:r>
            <a:r>
              <a:rPr lang="bg-BG" altLang="bg-BG" sz="1800" b="1" dirty="0">
                <a:solidFill>
                  <a:srgbClr val="FF0000"/>
                </a:solidFill>
              </a:rPr>
              <a:t> </a:t>
            </a:r>
            <a:r>
              <a:rPr lang="en-US" altLang="bg-BG" sz="1800" b="1" dirty="0">
                <a:solidFill>
                  <a:srgbClr val="FF0000"/>
                </a:solidFill>
              </a:rPr>
              <a:t>-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2012 - </a:t>
            </a:r>
            <a:r>
              <a:rPr lang="en-US" altLang="bg-BG" sz="1800" b="1" dirty="0" smtClean="0"/>
              <a:t> </a:t>
            </a:r>
            <a:r>
              <a:rPr lang="en-US" altLang="bg-BG" sz="1800" b="1" dirty="0"/>
              <a:t>Meetings and Comments on CBA and AF of the 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III </a:t>
            </a:r>
            <a:r>
              <a:rPr lang="en-US" altLang="bg-BG" sz="1800" b="1" dirty="0">
                <a:solidFill>
                  <a:srgbClr val="FF0000"/>
                </a:solidFill>
              </a:rPr>
              <a:t>stage of Sofia Metro 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Extension project</a:t>
            </a:r>
            <a:endParaRPr lang="en-US" altLang="bg-BG" sz="1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bg-BG" sz="1800" b="1" dirty="0" smtClean="0">
                <a:solidFill>
                  <a:srgbClr val="FF0000"/>
                </a:solidFill>
              </a:rPr>
              <a:t>2008-2014 - </a:t>
            </a:r>
            <a:r>
              <a:rPr lang="en-US" altLang="bg-BG" sz="1800" b="1" dirty="0" smtClean="0"/>
              <a:t>preparation by JASPERS of </a:t>
            </a:r>
            <a:r>
              <a:rPr lang="bg-BG" altLang="bg-BG" sz="1800" b="1" dirty="0" smtClean="0"/>
              <a:t> </a:t>
            </a:r>
            <a:r>
              <a:rPr lang="en-US" altLang="bg-BG" sz="1800" b="1" dirty="0">
                <a:solidFill>
                  <a:srgbClr val="FF0000"/>
                </a:solidFill>
              </a:rPr>
              <a:t>Completion </a:t>
            </a:r>
            <a:r>
              <a:rPr lang="en-US" altLang="bg-BG" sz="1800" b="1" dirty="0" smtClean="0">
                <a:solidFill>
                  <a:srgbClr val="FF0000"/>
                </a:solidFill>
              </a:rPr>
              <a:t>Notes </a:t>
            </a:r>
            <a:r>
              <a:rPr lang="en-US" altLang="bg-BG" sz="1800" b="1" dirty="0" smtClean="0"/>
              <a:t>for every stage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bg-BG" altLang="bg-BG" sz="1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bg-BG" sz="1800" b="1" dirty="0">
                <a:solidFill>
                  <a:srgbClr val="FF0000"/>
                </a:solidFill>
              </a:rPr>
              <a:t> 2009 -2014  - </a:t>
            </a:r>
            <a:r>
              <a:rPr lang="en-US" altLang="bg-BG" sz="1800" b="1" dirty="0"/>
              <a:t>Review</a:t>
            </a:r>
            <a:r>
              <a:rPr lang="bg-BG" altLang="bg-BG" sz="1800" b="1" dirty="0"/>
              <a:t>, </a:t>
            </a:r>
            <a:r>
              <a:rPr lang="en-US" altLang="bg-BG" sz="1800" b="1" dirty="0"/>
              <a:t>coordination and consultations regarding the preparation of </a:t>
            </a:r>
            <a:r>
              <a:rPr lang="en-US" altLang="bg-BG" sz="1800" b="1" dirty="0">
                <a:solidFill>
                  <a:srgbClr val="FF0000"/>
                </a:solidFill>
              </a:rPr>
              <a:t>answers to comments to the questions of the EC</a:t>
            </a:r>
            <a:r>
              <a:rPr lang="en-US" altLang="bg-BG" sz="1800" b="1" dirty="0"/>
              <a:t>, before receiving the final approval from the </a:t>
            </a:r>
            <a:r>
              <a:rPr lang="en-US" altLang="bg-BG" sz="1800" b="1" dirty="0" smtClean="0"/>
              <a:t>Commission</a:t>
            </a:r>
            <a:endParaRPr lang="en-US" altLang="bg-BG" sz="1800" b="1" dirty="0"/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en-US" altLang="bg-BG" sz="18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bg-BG" sz="1800" b="1" dirty="0" smtClean="0"/>
              <a:t>During the whole </a:t>
            </a:r>
            <a:r>
              <a:rPr lang="en-US" altLang="bg-BG" sz="1800" b="1" dirty="0"/>
              <a:t>work process continuous </a:t>
            </a:r>
            <a:r>
              <a:rPr lang="en-US" altLang="bg-BG" sz="1800" b="1" dirty="0" smtClean="0"/>
              <a:t>contacts </a:t>
            </a:r>
            <a:r>
              <a:rPr lang="en-US" altLang="bg-BG" sz="1800" b="1" dirty="0"/>
              <a:t>with the Jaspers’ experts </a:t>
            </a:r>
            <a:r>
              <a:rPr lang="en-US" altLang="bg-BG" sz="1800" b="1" dirty="0" smtClean="0"/>
              <a:t>were </a:t>
            </a:r>
            <a:r>
              <a:rPr lang="en-US" altLang="bg-BG" sz="1800" b="1" dirty="0"/>
              <a:t>kept</a:t>
            </a:r>
            <a:r>
              <a:rPr lang="bg-BG" altLang="bg-BG" sz="1800" b="1" dirty="0"/>
              <a:t> </a:t>
            </a:r>
            <a:r>
              <a:rPr lang="en-US" altLang="bg-BG" sz="1800" b="1" dirty="0" smtClean="0"/>
              <a:t>by emails or phone calls to settle different problems </a:t>
            </a:r>
            <a:r>
              <a:rPr lang="en-US" altLang="bg-BG" sz="1800" b="1" dirty="0"/>
              <a:t>and </a:t>
            </a:r>
            <a:r>
              <a:rPr lang="en-US" altLang="bg-BG" sz="1800" b="1" dirty="0" smtClean="0"/>
              <a:t>coordinate texts</a:t>
            </a:r>
            <a:r>
              <a:rPr lang="en-US" altLang="bg-BG" sz="1800" b="1" dirty="0"/>
              <a:t>.</a:t>
            </a:r>
            <a:endParaRPr lang="bg-BG" altLang="bg-BG" sz="1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MAIN ISSUES DURING THE PREPARATION </a:t>
            </a:r>
            <a:br>
              <a:rPr lang="en-US" sz="2400" b="1"/>
            </a:br>
            <a:r>
              <a:rPr lang="en-US" sz="2400" b="1"/>
              <a:t>OF THE APPLICATION DOCUMENTS</a:t>
            </a:r>
            <a:endParaRPr lang="bg-BG" sz="2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07950" y="1657350"/>
            <a:ext cx="8675688" cy="58054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sz="18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Related to the </a:t>
            </a:r>
            <a:r>
              <a:rPr lang="en-US" sz="1800" b="1" dirty="0">
                <a:solidFill>
                  <a:srgbClr val="0070C0"/>
                </a:solidFill>
                <a:cs typeface="Arial" panose="020B0604020202020204" pitchFamily="34" charset="0"/>
              </a:rPr>
              <a:t>preparation of the </a:t>
            </a:r>
            <a:r>
              <a:rPr lang="en-US" sz="18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documents:</a:t>
            </a:r>
          </a:p>
          <a:p>
            <a:pPr marL="857250" lvl="2" indent="0" algn="just">
              <a:buFont typeface="Arial" pitchFamily="34" charset="0"/>
              <a:buNone/>
              <a:defRPr/>
            </a:pPr>
            <a:r>
              <a:rPr lang="en-US" sz="1800" b="1" dirty="0">
                <a:solidFill>
                  <a:srgbClr val="0070C0"/>
                </a:solidFill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- Correct and Update the Cost-Benefit Analysis</a:t>
            </a:r>
            <a:r>
              <a:rPr lang="en-US" sz="1800" b="1" dirty="0" smtClean="0">
                <a:cs typeface="Arial" panose="020B0604020202020204" pitchFamily="34" charset="0"/>
              </a:rPr>
              <a:t>  - by following the </a:t>
            </a:r>
            <a:r>
              <a:rPr lang="en-US" sz="1800" b="1" dirty="0">
                <a:cs typeface="Arial" panose="020B0604020202020204" pitchFamily="34" charset="0"/>
              </a:rPr>
              <a:t>recommendations </a:t>
            </a:r>
            <a:r>
              <a:rPr lang="en-US" sz="1800" b="1" dirty="0" smtClean="0">
                <a:cs typeface="Arial" panose="020B0604020202020204" pitchFamily="34" charset="0"/>
              </a:rPr>
              <a:t>of JASPERS additional </a:t>
            </a:r>
            <a:r>
              <a:rPr lang="en-US" sz="1800" b="1" dirty="0">
                <a:cs typeface="Arial" panose="020B0604020202020204" pitchFamily="34" charset="0"/>
              </a:rPr>
              <a:t>data </a:t>
            </a:r>
            <a:r>
              <a:rPr lang="en-US" sz="1800" b="1" dirty="0" smtClean="0">
                <a:cs typeface="Arial" panose="020B0604020202020204" pitchFamily="34" charset="0"/>
              </a:rPr>
              <a:t>for the transport </a:t>
            </a:r>
            <a:r>
              <a:rPr lang="en-US" sz="1800" b="1" dirty="0">
                <a:cs typeface="Arial" panose="020B0604020202020204" pitchFamily="34" charset="0"/>
              </a:rPr>
              <a:t>in </a:t>
            </a:r>
            <a:r>
              <a:rPr lang="en-US" sz="1800" b="1" dirty="0" smtClean="0">
                <a:cs typeface="Arial" panose="020B0604020202020204" pitchFamily="34" charset="0"/>
              </a:rPr>
              <a:t>Sofia was included; project costs were increased by including the rolling stock as part of project costs</a:t>
            </a:r>
            <a:endParaRPr lang="en-US" sz="1800" b="1" dirty="0">
              <a:cs typeface="Arial" panose="020B0604020202020204" pitchFamily="34" charset="0"/>
            </a:endParaRPr>
          </a:p>
          <a:p>
            <a:pPr lvl="2" algn="just">
              <a:buFontTx/>
              <a:buChar char="-"/>
              <a:defRPr/>
            </a:pP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Recalculation of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the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economic benefits </a:t>
            </a:r>
            <a:r>
              <a:rPr lang="en-US" sz="1800" b="1" dirty="0" smtClean="0">
                <a:cs typeface="Arial" panose="020B0604020202020204" pitchFamily="34" charset="0"/>
              </a:rPr>
              <a:t>– </a:t>
            </a:r>
            <a:r>
              <a:rPr lang="en-US" sz="1800" b="1" dirty="0">
                <a:cs typeface="Arial" panose="020B0604020202020204" pitchFamily="34" charset="0"/>
              </a:rPr>
              <a:t>by following the recommendations of JASPERS </a:t>
            </a:r>
            <a:r>
              <a:rPr lang="en-US" sz="1800" b="1" dirty="0" smtClean="0">
                <a:cs typeface="Arial" panose="020B0604020202020204" pitchFamily="34" charset="0"/>
              </a:rPr>
              <a:t>new unit values were used applicable for Bulgaria, for example value </a:t>
            </a:r>
            <a:r>
              <a:rPr lang="en-US" sz="1800" b="1" dirty="0">
                <a:cs typeface="Arial" panose="020B0604020202020204" pitchFamily="34" charset="0"/>
              </a:rPr>
              <a:t>of </a:t>
            </a:r>
            <a:r>
              <a:rPr lang="en-US" sz="1800" b="1" dirty="0" smtClean="0">
                <a:cs typeface="Arial" panose="020B0604020202020204" pitchFamily="34" charset="0"/>
              </a:rPr>
              <a:t>time </a:t>
            </a:r>
            <a:r>
              <a:rPr lang="en-US" sz="1800" b="1" dirty="0">
                <a:cs typeface="Arial" panose="020B0604020202020204" pitchFamily="34" charset="0"/>
              </a:rPr>
              <a:t>per </a:t>
            </a:r>
            <a:r>
              <a:rPr lang="en-US" sz="1800" b="1" dirty="0" smtClean="0">
                <a:cs typeface="Arial" panose="020B0604020202020204" pitchFamily="34" charset="0"/>
              </a:rPr>
              <a:t>hour</a:t>
            </a:r>
          </a:p>
          <a:p>
            <a:pPr lvl="2" algn="just">
              <a:buFontTx/>
              <a:buChar char="-"/>
              <a:defRPr/>
            </a:pPr>
            <a:endParaRPr lang="en-US" sz="1800" b="1" dirty="0" smtClean="0">
              <a:cs typeface="Arial" panose="020B0604020202020204" pitchFamily="34" charset="0"/>
            </a:endParaRPr>
          </a:p>
          <a:p>
            <a:pPr lvl="1" algn="just">
              <a:buFont typeface="Courier New" panose="02070309020205020404" pitchFamily="49" charset="0"/>
              <a:buChar char="o"/>
              <a:defRPr/>
            </a:pPr>
            <a:r>
              <a:rPr lang="en-US" sz="18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Related to </a:t>
            </a:r>
            <a:r>
              <a:rPr lang="en-US" sz="1800" b="1" dirty="0">
                <a:solidFill>
                  <a:srgbClr val="0070C0"/>
                </a:solidFill>
                <a:cs typeface="Arial" panose="020B0604020202020204" pitchFamily="34" charset="0"/>
              </a:rPr>
              <a:t>the financing:</a:t>
            </a:r>
          </a:p>
          <a:p>
            <a:pPr marL="457200" lvl="1" indent="0" algn="just">
              <a:buFont typeface="Arial" pitchFamily="34" charset="0"/>
              <a:buNone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 	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-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insufficient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funds in the OP Transport</a:t>
            </a:r>
            <a:r>
              <a:rPr lang="en-US" sz="1800" b="1" dirty="0" smtClean="0">
                <a:cs typeface="Arial" panose="020B0604020202020204" pitchFamily="34" charset="0"/>
              </a:rPr>
              <a:t> and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increase labor costs and costs for materials from 2008 to 2012</a:t>
            </a:r>
            <a:endParaRPr lang="en-US" sz="1800" b="1" dirty="0" smtClean="0">
              <a:cs typeface="Arial" panose="020B0604020202020204" pitchFamily="34" charset="0"/>
            </a:endParaRPr>
          </a:p>
          <a:p>
            <a:pPr marL="457200" lvl="1" indent="0" algn="just">
              <a:buFont typeface="Arial" pitchFamily="34" charset="0"/>
              <a:buNone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Solution 1- Repeat the tender for selection of contractors at Stage 1 in April - August 2008 and the investment costs were reduced by 42 </a:t>
            </a:r>
            <a:r>
              <a:rPr lang="en-US" sz="1800" b="1" dirty="0" err="1" smtClean="0">
                <a:cs typeface="Arial" panose="020B0604020202020204" pitchFamily="34" charset="0"/>
              </a:rPr>
              <a:t>mln</a:t>
            </a:r>
            <a:r>
              <a:rPr lang="en-US" sz="1800" b="1" dirty="0" smtClean="0">
                <a:cs typeface="Arial" panose="020B0604020202020204" pitchFamily="34" charset="0"/>
              </a:rPr>
              <a:t>. </a:t>
            </a:r>
            <a:r>
              <a:rPr lang="bg-BG" sz="1800" b="1" dirty="0" smtClean="0">
                <a:cs typeface="Arial" panose="020B0604020202020204" pitchFamily="34" charset="0"/>
              </a:rPr>
              <a:t>е</a:t>
            </a:r>
            <a:r>
              <a:rPr lang="en-US" sz="1800" b="1" dirty="0" err="1" smtClean="0">
                <a:cs typeface="Arial" panose="020B0604020202020204" pitchFamily="34" charset="0"/>
              </a:rPr>
              <a:t>uro</a:t>
            </a:r>
            <a:endParaRPr lang="en-US" sz="1800" b="1" dirty="0" smtClean="0">
              <a:cs typeface="Arial" panose="020B0604020202020204" pitchFamily="34" charset="0"/>
            </a:endParaRPr>
          </a:p>
          <a:p>
            <a:pPr marL="457200" lvl="1" indent="0" algn="just">
              <a:buFont typeface="Arial" pitchFamily="34" charset="0"/>
              <a:buNone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Solution 2</a:t>
            </a:r>
            <a:r>
              <a:rPr lang="en-US" sz="1800" b="1" dirty="0">
                <a:cs typeface="Arial" panose="020B0604020202020204" pitchFamily="34" charset="0"/>
              </a:rPr>
              <a:t> </a:t>
            </a:r>
            <a:r>
              <a:rPr lang="en-US" sz="1800" b="1" dirty="0" smtClean="0">
                <a:cs typeface="Arial" panose="020B0604020202020204" pitchFamily="34" charset="0"/>
              </a:rPr>
              <a:t>- Additional financing was provided by Sofia Municipality amounting to 61 </a:t>
            </a:r>
            <a:r>
              <a:rPr lang="en-US" sz="1800" b="1" dirty="0" err="1" smtClean="0">
                <a:cs typeface="Arial" panose="020B0604020202020204" pitchFamily="34" charset="0"/>
              </a:rPr>
              <a:t>mln</a:t>
            </a:r>
            <a:r>
              <a:rPr lang="en-US" sz="1800" b="1" dirty="0" smtClean="0">
                <a:cs typeface="Arial" panose="020B0604020202020204" pitchFamily="34" charset="0"/>
              </a:rPr>
              <a:t>. euro to cover the difference between available funds at OPT and tender price; EIB provided loan amounting to 105 </a:t>
            </a:r>
            <a:r>
              <a:rPr lang="en-US" sz="1800" b="1" dirty="0" err="1" smtClean="0">
                <a:cs typeface="Arial" panose="020B0604020202020204" pitchFamily="34" charset="0"/>
              </a:rPr>
              <a:t>mln</a:t>
            </a:r>
            <a:r>
              <a:rPr lang="en-US" sz="1800" b="1" dirty="0" smtClean="0">
                <a:cs typeface="Arial" panose="020B0604020202020204" pitchFamily="34" charset="0"/>
              </a:rPr>
              <a:t>. euro for additional financing of the next stages of the project</a:t>
            </a:r>
          </a:p>
          <a:p>
            <a:pPr algn="just">
              <a:buFontTx/>
              <a:buNone/>
              <a:defRPr/>
            </a:pPr>
            <a:r>
              <a:rPr lang="bg-BG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endParaRPr lang="bg-BG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684213" y="950913"/>
            <a:ext cx="784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MAIN ARES OF ASSISTANCE FROM JASPERS</a:t>
            </a:r>
            <a:endParaRPr lang="bg-BG" sz="2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07950" y="1412875"/>
            <a:ext cx="8675688" cy="525621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General reviews </a:t>
            </a:r>
            <a:r>
              <a:rPr lang="en-US" sz="1800" b="1" dirty="0" smtClean="0">
                <a:cs typeface="Arial" panose="020B0604020202020204" pitchFamily="34" charset="0"/>
              </a:rPr>
              <a:t>of Cost </a:t>
            </a:r>
            <a:r>
              <a:rPr lang="en-US" sz="1800" b="1" dirty="0">
                <a:cs typeface="Arial" panose="020B0604020202020204" pitchFamily="34" charset="0"/>
              </a:rPr>
              <a:t>– Benefit </a:t>
            </a:r>
            <a:r>
              <a:rPr lang="en-US" sz="1800" b="1" dirty="0" smtClean="0">
                <a:cs typeface="Arial" panose="020B0604020202020204" pitchFamily="34" charset="0"/>
              </a:rPr>
              <a:t>Analyses </a:t>
            </a:r>
            <a:r>
              <a:rPr lang="en-US" sz="1800" b="1" dirty="0">
                <a:cs typeface="Arial" panose="020B0604020202020204" pitchFamily="34" charset="0"/>
              </a:rPr>
              <a:t>and Application </a:t>
            </a:r>
            <a:r>
              <a:rPr lang="en-US" sz="1800" b="1" dirty="0" smtClean="0">
                <a:cs typeface="Arial" panose="020B0604020202020204" pitchFamily="34" charset="0"/>
              </a:rPr>
              <a:t>forms </a:t>
            </a:r>
            <a:r>
              <a:rPr lang="en-US" sz="1800" b="1" dirty="0">
                <a:cs typeface="Arial" panose="020B0604020202020204" pitchFamily="34" charset="0"/>
              </a:rPr>
              <a:t>(Regulation ЕС1083/2006</a:t>
            </a:r>
            <a:r>
              <a:rPr lang="en-US" sz="1800" b="1" dirty="0" smtClean="0">
                <a:cs typeface="Arial" panose="020B0604020202020204" pitchFamily="34" charset="0"/>
              </a:rPr>
              <a:t>”)</a:t>
            </a:r>
            <a:endParaRPr lang="en-US" sz="1800" b="1" dirty="0"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Recommendations </a:t>
            </a:r>
            <a:r>
              <a:rPr lang="en-US" sz="1800" b="1" dirty="0">
                <a:cs typeface="Arial" panose="020B0604020202020204" pitchFamily="34" charset="0"/>
              </a:rPr>
              <a:t>regarding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T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raffic analysis </a:t>
            </a:r>
            <a:r>
              <a:rPr lang="en-US" sz="1800" b="1" dirty="0" smtClean="0">
                <a:cs typeface="Arial" panose="020B0604020202020204" pitchFamily="34" charset="0"/>
              </a:rPr>
              <a:t>- assessment </a:t>
            </a:r>
            <a:r>
              <a:rPr lang="en-US" sz="1800" b="1" dirty="0">
                <a:cs typeface="Arial" panose="020B0604020202020204" pitchFamily="34" charset="0"/>
              </a:rPr>
              <a:t>of actual data </a:t>
            </a:r>
            <a:r>
              <a:rPr lang="en-US" sz="1800" b="1" dirty="0" smtClean="0">
                <a:cs typeface="Arial" panose="020B0604020202020204" pitchFamily="34" charset="0"/>
              </a:rPr>
              <a:t>from the </a:t>
            </a:r>
            <a:r>
              <a:rPr lang="en-US" sz="1800" b="1" dirty="0">
                <a:cs typeface="Arial" panose="020B0604020202020204" pitchFamily="34" charset="0"/>
              </a:rPr>
              <a:t>General Master Plan </a:t>
            </a:r>
            <a:r>
              <a:rPr lang="en-US" sz="1800" b="1" dirty="0" smtClean="0">
                <a:cs typeface="Arial" panose="020B0604020202020204" pitchFamily="34" charset="0"/>
              </a:rPr>
              <a:t>for demand </a:t>
            </a:r>
            <a:r>
              <a:rPr lang="en-US" sz="1800" b="1" dirty="0">
                <a:cs typeface="Arial" panose="020B0604020202020204" pitchFamily="34" charset="0"/>
              </a:rPr>
              <a:t>and supply of </a:t>
            </a:r>
            <a:r>
              <a:rPr lang="en-US" sz="1800" b="1" dirty="0" smtClean="0">
                <a:cs typeface="Arial" panose="020B0604020202020204" pitchFamily="34" charset="0"/>
              </a:rPr>
              <a:t>transport service; methodology for traffic surveys</a:t>
            </a: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>
                <a:cs typeface="Arial" panose="020B0604020202020204" pitchFamily="34" charset="0"/>
              </a:rPr>
              <a:t>Recommendations regarding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Option analysis </a:t>
            </a:r>
            <a:r>
              <a:rPr lang="en-US" sz="1800" b="1" dirty="0" smtClean="0">
                <a:cs typeface="Arial" panose="020B0604020202020204" pitchFamily="34" charset="0"/>
              </a:rPr>
              <a:t>– presentation of alternative options considered at earlier stages</a:t>
            </a:r>
            <a:endParaRPr lang="en-US" sz="1800" b="1" dirty="0"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>
                <a:cs typeface="Arial" panose="020B0604020202020204" pitchFamily="34" charset="0"/>
              </a:rPr>
              <a:t>Recommendations regarding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Project Costs </a:t>
            </a:r>
            <a:r>
              <a:rPr lang="en-US" sz="1800" b="1" dirty="0">
                <a:cs typeface="Arial" panose="020B0604020202020204" pitchFamily="34" charset="0"/>
              </a:rPr>
              <a:t>- update of project costs with actual investments costs according to the  tender price </a:t>
            </a: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Recommendations </a:t>
            </a:r>
            <a:r>
              <a:rPr lang="en-US" sz="1800" b="1" dirty="0">
                <a:cs typeface="Arial" panose="020B0604020202020204" pitchFamily="34" charset="0"/>
              </a:rPr>
              <a:t>regarding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Economic analysis </a:t>
            </a:r>
            <a:r>
              <a:rPr lang="en-US" sz="1800" b="1" dirty="0" smtClean="0">
                <a:cs typeface="Arial" panose="020B0604020202020204" pitchFamily="34" charset="0"/>
              </a:rPr>
              <a:t>- unit values </a:t>
            </a:r>
            <a:r>
              <a:rPr lang="en-US" sz="1800" b="1" dirty="0">
                <a:cs typeface="Arial" panose="020B0604020202020204" pitchFamily="34" charset="0"/>
              </a:rPr>
              <a:t>for </a:t>
            </a:r>
            <a:r>
              <a:rPr lang="en-US" sz="1800" b="1" dirty="0" smtClean="0">
                <a:cs typeface="Arial" panose="020B0604020202020204" pitchFamily="34" charset="0"/>
              </a:rPr>
              <a:t>Bulgaria </a:t>
            </a:r>
            <a:r>
              <a:rPr lang="en-US" sz="1800" b="1" dirty="0">
                <a:cs typeface="Arial" panose="020B0604020202020204" pitchFamily="34" charset="0"/>
              </a:rPr>
              <a:t>of saved time, harmful emissions and other </a:t>
            </a:r>
            <a:r>
              <a:rPr lang="en-US" sz="1800" b="1" dirty="0" smtClean="0">
                <a:cs typeface="Arial" panose="020B0604020202020204" pitchFamily="34" charset="0"/>
              </a:rPr>
              <a:t>benefits; </a:t>
            </a:r>
            <a:r>
              <a:rPr lang="en-US" sz="1800" b="1" dirty="0">
                <a:cs typeface="Arial" panose="020B0604020202020204" pitchFamily="34" charset="0"/>
              </a:rPr>
              <a:t>excluding </a:t>
            </a:r>
            <a:r>
              <a:rPr lang="en-US" sz="1800" b="1" dirty="0" smtClean="0">
                <a:cs typeface="Arial" panose="020B0604020202020204" pitchFamily="34" charset="0"/>
              </a:rPr>
              <a:t>tickets</a:t>
            </a:r>
            <a:r>
              <a:rPr lang="en-US" sz="1800" b="1" dirty="0">
                <a:cs typeface="Arial" panose="020B0604020202020204" pitchFamily="34" charset="0"/>
              </a:rPr>
              <a:t>’ revenues form the project </a:t>
            </a:r>
            <a:r>
              <a:rPr lang="en-US" sz="1800" b="1" dirty="0" smtClean="0">
                <a:cs typeface="Arial" panose="020B0604020202020204" pitchFamily="34" charset="0"/>
              </a:rPr>
              <a:t>benefits</a:t>
            </a:r>
            <a:endParaRPr lang="en-US" sz="1800" b="1" dirty="0"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Recommendations </a:t>
            </a:r>
            <a:r>
              <a:rPr lang="en-US" sz="1800" b="1" dirty="0">
                <a:cs typeface="Arial" panose="020B0604020202020204" pitchFamily="34" charset="0"/>
              </a:rPr>
              <a:t>regarding the use of Information for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Environmental Impact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Assessment</a:t>
            </a:r>
            <a:endParaRPr lang="en-US" sz="1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Recommendations </a:t>
            </a:r>
            <a:r>
              <a:rPr lang="en-US" sz="1800" b="1" dirty="0">
                <a:cs typeface="Arial" panose="020B0604020202020204" pitchFamily="34" charset="0"/>
              </a:rPr>
              <a:t>regarding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Appendixes</a:t>
            </a:r>
            <a:r>
              <a:rPr lang="en-US" sz="1800" b="1" dirty="0" smtClean="0">
                <a:cs typeface="Arial" panose="020B0604020202020204" pitchFamily="34" charset="0"/>
              </a:rPr>
              <a:t> - submission </a:t>
            </a:r>
            <a:r>
              <a:rPr lang="en-US" sz="1800" b="1" dirty="0">
                <a:cs typeface="Arial" panose="020B0604020202020204" pitchFamily="34" charset="0"/>
              </a:rPr>
              <a:t>of additional information and </a:t>
            </a:r>
            <a:r>
              <a:rPr lang="en-US" sz="1800" b="1" dirty="0" smtClean="0">
                <a:cs typeface="Arial" panose="020B0604020202020204" pitchFamily="34" charset="0"/>
              </a:rPr>
              <a:t>maps</a:t>
            </a:r>
            <a:endParaRPr lang="en-US" sz="1800" b="1" dirty="0"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 smtClean="0">
                <a:cs typeface="Arial" panose="020B0604020202020204" pitchFamily="34" charset="0"/>
              </a:rPr>
              <a:t>Consultations </a:t>
            </a:r>
            <a:r>
              <a:rPr lang="en-US" sz="1800" b="1" dirty="0">
                <a:cs typeface="Arial" panose="020B0604020202020204" pitchFamily="34" charset="0"/>
              </a:rPr>
              <a:t>regarding the </a:t>
            </a:r>
            <a:r>
              <a:rPr lang="en-US" sz="1800" b="1" dirty="0">
                <a:solidFill>
                  <a:srgbClr val="FF0000"/>
                </a:solidFill>
                <a:cs typeface="Arial" panose="020B0604020202020204" pitchFamily="34" charset="0"/>
              </a:rPr>
              <a:t>contents and update of the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documents</a:t>
            </a:r>
            <a:endParaRPr lang="en-US" sz="1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  <a:defRPr/>
            </a:pPr>
            <a:r>
              <a:rPr lang="en-US" sz="1800" b="1" dirty="0">
                <a:cs typeface="Arial" panose="020B0604020202020204" pitchFamily="34" charset="0"/>
              </a:rPr>
              <a:t>Consultations regarding </a:t>
            </a:r>
            <a:r>
              <a:rPr lang="en-US" sz="1800" b="1" dirty="0" smtClean="0">
                <a:cs typeface="Arial" panose="020B0604020202020204" pitchFamily="34" charset="0"/>
              </a:rPr>
              <a:t>preparation of </a:t>
            </a:r>
            <a:r>
              <a:rPr lang="en-US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answers to comments and questions from EC</a:t>
            </a:r>
            <a:endParaRPr lang="bg-BG" sz="180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buFontTx/>
              <a:buNone/>
              <a:defRPr/>
            </a:pPr>
            <a:endParaRPr lang="bg-BG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25538"/>
            <a:ext cx="9144000" cy="1428750"/>
          </a:xfrm>
        </p:spPr>
        <p:txBody>
          <a:bodyPr/>
          <a:lstStyle/>
          <a:p>
            <a:pPr eaLnBrk="1" hangingPunct="1"/>
            <a:r>
              <a:rPr lang="en-US" altLang="bg-BG" sz="3200" b="1" smtClean="0">
                <a:solidFill>
                  <a:srgbClr val="188705"/>
                </a:solidFill>
              </a:rPr>
              <a:t/>
            </a:r>
            <a:br>
              <a:rPr lang="en-US" altLang="bg-BG" sz="3200" b="1" smtClean="0">
                <a:solidFill>
                  <a:srgbClr val="188705"/>
                </a:solidFill>
              </a:rPr>
            </a:br>
            <a:r>
              <a:rPr lang="bg-BG" altLang="bg-BG" sz="3200" b="1" smtClean="0">
                <a:solidFill>
                  <a:srgbClr val="188705"/>
                </a:solidFill>
              </a:rPr>
              <a:t>T</a:t>
            </a:r>
            <a:r>
              <a:rPr lang="en-US" altLang="bg-BG" sz="3200" b="1" smtClean="0">
                <a:solidFill>
                  <a:srgbClr val="188705"/>
                </a:solidFill>
              </a:rPr>
              <a:t>hank you for your attention</a:t>
            </a:r>
            <a:r>
              <a:rPr lang="bg-BG" altLang="bg-BG" sz="3200" b="1" smtClean="0">
                <a:solidFill>
                  <a:srgbClr val="188705"/>
                </a:solidFill>
              </a:rPr>
              <a:t> !</a:t>
            </a:r>
            <a:br>
              <a:rPr lang="bg-BG" altLang="bg-BG" sz="3200" b="1" smtClean="0">
                <a:solidFill>
                  <a:srgbClr val="188705"/>
                </a:solidFill>
              </a:rPr>
            </a:br>
            <a:r>
              <a:rPr lang="en-US" altLang="bg-BG" sz="2000" smtClean="0">
                <a:solidFill>
                  <a:srgbClr val="009900"/>
                </a:solidFill>
              </a:rPr>
              <a:t/>
            </a:r>
            <a:br>
              <a:rPr lang="en-US" altLang="bg-BG" sz="2000" smtClean="0">
                <a:solidFill>
                  <a:srgbClr val="009900"/>
                </a:solidFill>
              </a:rPr>
            </a:br>
            <a:r>
              <a:rPr lang="en-US" altLang="bg-BG" sz="2200" b="1" smtClean="0">
                <a:solidFill>
                  <a:srgbClr val="188705"/>
                </a:solidFill>
              </a:rPr>
              <a:t>Prof. PhD, eng. Stoyan Bratoev </a:t>
            </a:r>
            <a:br>
              <a:rPr lang="en-US" altLang="bg-BG" sz="2200" b="1" smtClean="0">
                <a:solidFill>
                  <a:srgbClr val="188705"/>
                </a:solidFill>
              </a:rPr>
            </a:br>
            <a:r>
              <a:rPr lang="en-US" altLang="bg-BG" sz="2200" b="1" smtClean="0">
                <a:solidFill>
                  <a:srgbClr val="188705"/>
                </a:solidFill>
              </a:rPr>
              <a:t>           Consult. Rozalina Kozleva</a:t>
            </a:r>
            <a:r>
              <a:rPr lang="en-US" altLang="bg-BG" sz="2200" smtClean="0">
                <a:solidFill>
                  <a:srgbClr val="188705"/>
                </a:solidFill>
              </a:rPr>
              <a:t/>
            </a:r>
            <a:br>
              <a:rPr lang="en-US" altLang="bg-BG" sz="2200" smtClean="0">
                <a:solidFill>
                  <a:srgbClr val="188705"/>
                </a:solidFill>
              </a:rPr>
            </a:br>
            <a:r>
              <a:rPr lang="en-US" altLang="bg-BG" sz="2200" smtClean="0">
                <a:solidFill>
                  <a:srgbClr val="188705"/>
                </a:solidFill>
              </a:rPr>
              <a:t>Metropoliten</a:t>
            </a:r>
            <a:r>
              <a:rPr lang="bg-BG" altLang="bg-BG" sz="2200" smtClean="0">
                <a:solidFill>
                  <a:srgbClr val="188705"/>
                </a:solidFill>
              </a:rPr>
              <a:t> </a:t>
            </a:r>
            <a:r>
              <a:rPr lang="en-US" altLang="bg-BG" sz="2200" smtClean="0">
                <a:solidFill>
                  <a:srgbClr val="188705"/>
                </a:solidFill>
              </a:rPr>
              <a:t>JSC 27-28. 05.</a:t>
            </a:r>
            <a:r>
              <a:rPr lang="en-US" altLang="bg-BG" sz="2000" smtClean="0">
                <a:solidFill>
                  <a:srgbClr val="188705"/>
                </a:solidFill>
              </a:rPr>
              <a:t>.201</a:t>
            </a:r>
            <a:r>
              <a:rPr lang="bg-BG" altLang="bg-BG" sz="2000" smtClean="0">
                <a:solidFill>
                  <a:srgbClr val="188705"/>
                </a:solidFill>
              </a:rPr>
              <a:t>4 </a:t>
            </a:r>
          </a:p>
        </p:txBody>
      </p:sp>
      <p:pic>
        <p:nvPicPr>
          <p:cNvPr id="29699" name="Picture 4" descr="titul t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" descr="C:\Documents and Settings\Metro\Desktop\Нови станции- Летище-Младост -проекти\M23 Airport\M23 Airport_cam perspective 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141663"/>
            <a:ext cx="6875462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bg-BG" altLang="bg-BG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5124" name="Картина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375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611188" y="682625"/>
            <a:ext cx="791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===================================================================</a:t>
            </a:r>
            <a:endParaRPr lang="bg-BG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3249613" y="950913"/>
            <a:ext cx="2665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Investments</a:t>
            </a:r>
            <a:endParaRPr lang="bg-BG" sz="2400">
              <a:latin typeface="Calibri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395536" y="1412776"/>
          <a:ext cx="830160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bg-BG" dirty="0"/>
          </a:p>
        </p:txBody>
      </p:sp>
      <p:graphicFrame>
        <p:nvGraphicFramePr>
          <p:cNvPr id="39351" name="Group 439"/>
          <p:cNvGraphicFramePr>
            <a:graphicFrameLocks noGrp="1"/>
          </p:cNvGraphicFramePr>
          <p:nvPr/>
        </p:nvGraphicFramePr>
        <p:xfrm>
          <a:off x="539750" y="63500"/>
          <a:ext cx="8353425" cy="6794499"/>
        </p:xfrm>
        <a:graphic>
          <a:graphicData uri="http://schemas.openxmlformats.org/drawingml/2006/table">
            <a:tbl>
              <a:tblPr/>
              <a:tblGrid>
                <a:gridCol w="1584325"/>
                <a:gridCol w="400050"/>
                <a:gridCol w="334963"/>
                <a:gridCol w="334962"/>
                <a:gridCol w="334963"/>
                <a:gridCol w="334962"/>
                <a:gridCol w="334963"/>
                <a:gridCol w="336550"/>
                <a:gridCol w="334962"/>
                <a:gridCol w="334963"/>
                <a:gridCol w="334962"/>
                <a:gridCol w="334963"/>
                <a:gridCol w="336550"/>
                <a:gridCol w="334962"/>
                <a:gridCol w="334963"/>
                <a:gridCol w="334962"/>
                <a:gridCol w="334963"/>
                <a:gridCol w="334962"/>
                <a:gridCol w="336550"/>
                <a:gridCol w="334963"/>
                <a:gridCol w="334962"/>
              </a:tblGrid>
              <a:tr h="500497">
                <a:tc gridSpan="2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Arial" pitchFamily="34" charset="0"/>
                        </a:rPr>
                        <a:t>Schedule for tendering and construction of the lots from Stage I of the Project for Line 3 of Sofia metro</a:t>
                      </a:r>
                      <a:endParaRPr kumimoji="0" lang="ru-RU" altLang="bg-BG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44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6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Участък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56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IV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IV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IV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IV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IV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256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1.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Route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Central section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М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6 (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D. Nikolaev blvd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 - М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14 (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depot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Zhitnitsa str.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</a:tr>
              <a:tr h="312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Double-track tunnel with a shield 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and 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stations</a:t>
                      </a:r>
                      <a:endParaRPr kumimoji="0" lang="ru-RU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48704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</a:tr>
              <a:tr h="312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Tender and other procedures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</a:tr>
              <a:tr h="3323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Construction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4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months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FF4"/>
                    </a:solidFill>
                  </a:tcPr>
                </a:tc>
              </a:tr>
              <a:tr h="6256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2.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Route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М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5 (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Vl.Vazov blvd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 - М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6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with a connection to the national railroad network</a:t>
                      </a:r>
                      <a:endParaRPr kumimoji="0" lang="ru-RU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12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Tender and other procedures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502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Construction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–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30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months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782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3.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Delivery of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rolling stock with transport automation and movement management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(СВТС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system</a:t>
                      </a:r>
                      <a:r>
                        <a:rPr kumimoji="0" lang="ru-RU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2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Tender and other procedures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21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Construction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36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months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29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4.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Depot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639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Design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48704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12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Tender and other procedure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421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Construction</a:t>
                      </a: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24 </a:t>
                      </a:r>
                      <a:r>
                        <a:rPr kumimoji="0" lang="en-US" altLang="bg-BG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months</a:t>
                      </a:r>
                      <a:endParaRPr kumimoji="0" lang="bg-BG" altLang="bg-BG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32141" name="Line 2"/>
          <p:cNvSpPr>
            <a:spLocks noChangeShapeType="1"/>
          </p:cNvSpPr>
          <p:nvPr/>
        </p:nvSpPr>
        <p:spPr bwMode="auto">
          <a:xfrm flipV="1">
            <a:off x="2843213" y="2347913"/>
            <a:ext cx="1584325" cy="1587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2" name="Line 3"/>
          <p:cNvSpPr>
            <a:spLocks noChangeShapeType="1"/>
          </p:cNvSpPr>
          <p:nvPr/>
        </p:nvSpPr>
        <p:spPr bwMode="auto">
          <a:xfrm flipV="1">
            <a:off x="4572000" y="2492375"/>
            <a:ext cx="4572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3" name="Line 5"/>
          <p:cNvSpPr>
            <a:spLocks noChangeShapeType="1"/>
          </p:cNvSpPr>
          <p:nvPr/>
        </p:nvSpPr>
        <p:spPr bwMode="auto">
          <a:xfrm>
            <a:off x="4211638" y="3429000"/>
            <a:ext cx="1009650" cy="0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4" name="Line 6"/>
          <p:cNvSpPr>
            <a:spLocks noChangeShapeType="1"/>
          </p:cNvSpPr>
          <p:nvPr/>
        </p:nvSpPr>
        <p:spPr bwMode="auto">
          <a:xfrm>
            <a:off x="5364163" y="3716338"/>
            <a:ext cx="35290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5" name="Line 7"/>
          <p:cNvSpPr>
            <a:spLocks noChangeShapeType="1"/>
          </p:cNvSpPr>
          <p:nvPr/>
        </p:nvSpPr>
        <p:spPr bwMode="auto">
          <a:xfrm>
            <a:off x="3419475" y="4941888"/>
            <a:ext cx="1008063" cy="0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6" name="Line 8"/>
          <p:cNvSpPr>
            <a:spLocks noChangeShapeType="1"/>
          </p:cNvSpPr>
          <p:nvPr/>
        </p:nvSpPr>
        <p:spPr bwMode="auto">
          <a:xfrm flipV="1">
            <a:off x="4859338" y="5157788"/>
            <a:ext cx="403383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7" name="Line 12"/>
          <p:cNvSpPr>
            <a:spLocks noChangeShapeType="1"/>
          </p:cNvSpPr>
          <p:nvPr/>
        </p:nvSpPr>
        <p:spPr bwMode="auto">
          <a:xfrm>
            <a:off x="5867400" y="6524625"/>
            <a:ext cx="2665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8" name="Line 7"/>
          <p:cNvSpPr>
            <a:spLocks noChangeShapeType="1"/>
          </p:cNvSpPr>
          <p:nvPr/>
        </p:nvSpPr>
        <p:spPr bwMode="auto">
          <a:xfrm flipV="1">
            <a:off x="4140200" y="6092825"/>
            <a:ext cx="863600" cy="0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49" name="Line 7"/>
          <p:cNvSpPr>
            <a:spLocks noChangeShapeType="1"/>
          </p:cNvSpPr>
          <p:nvPr/>
        </p:nvSpPr>
        <p:spPr bwMode="auto">
          <a:xfrm>
            <a:off x="5003800" y="6308725"/>
            <a:ext cx="863600" cy="0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50" name="Текстово поле 22"/>
          <p:cNvSpPr txBox="1">
            <a:spLocks noChangeArrowheads="1"/>
          </p:cNvSpPr>
          <p:nvPr/>
        </p:nvSpPr>
        <p:spPr bwMode="auto">
          <a:xfrm>
            <a:off x="5497513" y="2103438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altLang="bg-BG" sz="1200" b="1">
                <a:solidFill>
                  <a:srgbClr val="376092"/>
                </a:solidFill>
                <a:latin typeface="Calibri" pitchFamily="34" charset="0"/>
              </a:rPr>
              <a:t>4</a:t>
            </a:r>
            <a:r>
              <a:rPr lang="en-US" altLang="bg-BG" sz="1200" b="1">
                <a:solidFill>
                  <a:srgbClr val="376092"/>
                </a:solidFill>
                <a:latin typeface="Calibri" pitchFamily="34" charset="0"/>
              </a:rPr>
              <a:t>2</a:t>
            </a:r>
            <a:r>
              <a:rPr lang="bg-BG" altLang="bg-BG" sz="1200" b="1">
                <a:solidFill>
                  <a:srgbClr val="376092"/>
                </a:solidFill>
                <a:latin typeface="Calibri" pitchFamily="34" charset="0"/>
              </a:rPr>
              <a:t> </a:t>
            </a:r>
            <a:r>
              <a:rPr lang="en-US" altLang="bg-BG" sz="1200" b="1">
                <a:solidFill>
                  <a:srgbClr val="376092"/>
                </a:solidFill>
                <a:latin typeface="Calibri" pitchFamily="34" charset="0"/>
              </a:rPr>
              <a:t>months</a:t>
            </a:r>
            <a:endParaRPr lang="bg-BG" altLang="bg-BG" sz="1200" b="1">
              <a:solidFill>
                <a:srgbClr val="376092"/>
              </a:solidFill>
              <a:latin typeface="Calibri" pitchFamily="34" charset="0"/>
            </a:endParaRPr>
          </a:p>
        </p:txBody>
      </p:sp>
      <p:sp>
        <p:nvSpPr>
          <p:cNvPr id="32151" name="Текстово поле 23"/>
          <p:cNvSpPr txBox="1">
            <a:spLocks noChangeArrowheads="1"/>
          </p:cNvSpPr>
          <p:nvPr/>
        </p:nvSpPr>
        <p:spPr bwMode="auto">
          <a:xfrm>
            <a:off x="6256338" y="3373438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altLang="bg-BG" sz="1200" b="1">
                <a:solidFill>
                  <a:srgbClr val="376092"/>
                </a:solidFill>
                <a:latin typeface="Calibri" pitchFamily="34" charset="0"/>
              </a:rPr>
              <a:t>30 </a:t>
            </a:r>
            <a:r>
              <a:rPr lang="en-US" altLang="bg-BG" sz="1200" b="1">
                <a:solidFill>
                  <a:srgbClr val="376092"/>
                </a:solidFill>
                <a:latin typeface="Calibri" pitchFamily="34" charset="0"/>
              </a:rPr>
              <a:t>months</a:t>
            </a:r>
            <a:endParaRPr lang="bg-BG" altLang="bg-BG" sz="1200" b="1">
              <a:solidFill>
                <a:srgbClr val="376092"/>
              </a:solidFill>
              <a:latin typeface="Calibri" pitchFamily="34" charset="0"/>
            </a:endParaRPr>
          </a:p>
        </p:txBody>
      </p:sp>
      <p:sp>
        <p:nvSpPr>
          <p:cNvPr id="32152" name="Текстово поле 24"/>
          <p:cNvSpPr txBox="1">
            <a:spLocks noChangeArrowheads="1"/>
          </p:cNvSpPr>
          <p:nvPr/>
        </p:nvSpPr>
        <p:spPr bwMode="auto">
          <a:xfrm>
            <a:off x="5143500" y="482441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altLang="bg-BG" sz="1200" b="1">
                <a:solidFill>
                  <a:srgbClr val="376092"/>
                </a:solidFill>
                <a:latin typeface="Calibri" pitchFamily="34" charset="0"/>
              </a:rPr>
              <a:t>36 </a:t>
            </a:r>
            <a:r>
              <a:rPr lang="en-US" altLang="bg-BG" sz="1200" b="1">
                <a:solidFill>
                  <a:srgbClr val="376092"/>
                </a:solidFill>
                <a:latin typeface="Calibri" pitchFamily="34" charset="0"/>
              </a:rPr>
              <a:t>months</a:t>
            </a:r>
            <a:endParaRPr lang="bg-BG" altLang="bg-BG" sz="1200" b="1">
              <a:solidFill>
                <a:srgbClr val="376092"/>
              </a:solidFill>
              <a:latin typeface="Calibri" pitchFamily="34" charset="0"/>
            </a:endParaRPr>
          </a:p>
        </p:txBody>
      </p:sp>
      <p:sp>
        <p:nvSpPr>
          <p:cNvPr id="32153" name="Текстово поле 25"/>
          <p:cNvSpPr txBox="1">
            <a:spLocks noChangeArrowheads="1"/>
          </p:cNvSpPr>
          <p:nvPr/>
        </p:nvSpPr>
        <p:spPr bwMode="auto">
          <a:xfrm>
            <a:off x="5780088" y="6175375"/>
            <a:ext cx="97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altLang="bg-BG" sz="1200" b="1">
                <a:solidFill>
                  <a:srgbClr val="376092"/>
                </a:solidFill>
                <a:latin typeface="Calibri" pitchFamily="34" charset="0"/>
              </a:rPr>
              <a:t>24 </a:t>
            </a:r>
            <a:r>
              <a:rPr lang="en-US" altLang="bg-BG" sz="1200" b="1">
                <a:solidFill>
                  <a:srgbClr val="376092"/>
                </a:solidFill>
                <a:latin typeface="Calibri" pitchFamily="34" charset="0"/>
              </a:rPr>
              <a:t>months</a:t>
            </a:r>
            <a:endParaRPr lang="bg-BG" altLang="bg-BG" sz="1200" b="1">
              <a:solidFill>
                <a:srgbClr val="37609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2771" name="Picture 2" descr="C:\Users\Metropolitan\Desktop\Схема за развитие на линиите Eng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:\Pis-kompensacii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332" y="1"/>
            <a:ext cx="640533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6250"/>
            <a:ext cx="9144000" cy="609600"/>
          </a:xfrm>
        </p:spPr>
        <p:txBody>
          <a:bodyPr lIns="92075" tIns="46038" rIns="92075" bIns="46038"/>
          <a:lstStyle/>
          <a:p>
            <a:pPr>
              <a:defRPr/>
            </a:pPr>
            <a:r>
              <a:rPr lang="bg-BG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bg-BG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bg-BG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bg-BG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Transport situation in the capital of R. Bulgaria</a:t>
            </a:r>
            <a:r>
              <a:rPr lang="bg-B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28775"/>
            <a:ext cx="9144000" cy="4652963"/>
          </a:xfrm>
        </p:spPr>
        <p:txBody>
          <a:bodyPr lIns="92075" tIns="46038" rIns="92075" bIns="46038"/>
          <a:lstStyle/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Population of Sofia as of 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2012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including the temporary inhabitants 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more than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 </a:t>
            </a:r>
            <a:r>
              <a:rPr lang="en-US" sz="1600" b="1" dirty="0" err="1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mln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people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Annual increase during the last 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years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-10- 20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thousand a year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Number of registered vehicles in 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2014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than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000</a:t>
            </a:r>
            <a:endParaRPr lang="bg-BG" sz="1600" b="1" dirty="0" smtClean="0">
              <a:solidFill>
                <a:srgbClr val="092CC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Traffic jams along the busiest directions			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than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5-3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hours/daily</a:t>
            </a:r>
            <a:endParaRPr lang="bg-BG" sz="1600" b="1" dirty="0" smtClean="0">
              <a:solidFill>
                <a:srgbClr val="092CC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Trips duration in rush hours				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than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40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6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Traffic speed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Mass Public Transport in rush hours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without metro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- 12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km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endParaRPr lang="bg-BG" sz="1600" b="1" dirty="0" smtClean="0">
              <a:solidFill>
                <a:srgbClr val="092CC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Average transport capacity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the MPT lines 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without metro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bg-BG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- 4 - 8 </a:t>
            </a:r>
            <a:r>
              <a:rPr lang="en-US" sz="1600" b="1" dirty="0" smtClean="0">
                <a:solidFill>
                  <a:srgbClr val="092CC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thousand pass./hour</a:t>
            </a:r>
            <a:r>
              <a:rPr lang="bg-BG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Load along the busiest directions 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along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metro L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1,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L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3/  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than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20-30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err="1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/hour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Duration of a trip by metro from the city suburbs to the center		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- 10-15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min. in 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each hours</a:t>
            </a:r>
            <a:endParaRPr lang="bg-BG" sz="1600" b="1" dirty="0" smtClean="0">
              <a:solidFill>
                <a:srgbClr val="00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Transport capacity of Sofia Metro				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bg-BG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40- 50 </a:t>
            </a:r>
            <a:r>
              <a:rPr lang="en-US" sz="1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thousand pass./hour</a:t>
            </a:r>
            <a:endParaRPr lang="bg-BG" sz="1600" b="1" dirty="0" smtClean="0">
              <a:solidFill>
                <a:srgbClr val="00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bg-BG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above said requires an expedited construction </a:t>
            </a: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the metro extension along the three main</a:t>
            </a:r>
            <a:endParaRPr lang="bg-BG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directions of the city,</a:t>
            </a:r>
            <a:endParaRPr lang="bg-BG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8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 descr="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437063"/>
            <a:ext cx="403383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лавие 1"/>
          <p:cNvSpPr>
            <a:spLocks noGrp="1"/>
          </p:cNvSpPr>
          <p:nvPr>
            <p:ph type="title" idx="4294967295"/>
          </p:nvPr>
        </p:nvSpPr>
        <p:spPr>
          <a:xfrm>
            <a:off x="914400" y="8366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bg-BG" sz="2400" b="1" smtClean="0">
                <a:solidFill>
                  <a:srgbClr val="EF3957"/>
                </a:solidFill>
              </a:rPr>
              <a:t>Stages in the implementation of Sofia Metro Extension Project included in the OP “Transport”2007-2013y up to 2015y</a:t>
            </a:r>
            <a:endParaRPr lang="bg-BG" altLang="bg-BG" sz="2400" smtClean="0"/>
          </a:p>
        </p:txBody>
      </p:sp>
      <p:sp>
        <p:nvSpPr>
          <p:cNvPr id="7171" name="Контейнер за съдържание 2"/>
          <p:cNvSpPr>
            <a:spLocks noGrp="1"/>
          </p:cNvSpPr>
          <p:nvPr>
            <p:ph idx="4294967295"/>
          </p:nvPr>
        </p:nvSpPr>
        <p:spPr>
          <a:xfrm>
            <a:off x="914400" y="1989138"/>
            <a:ext cx="8229600" cy="452596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bg-BG" altLang="bg-BG" sz="1800" smtClean="0">
                <a:solidFill>
                  <a:srgbClr val="002060"/>
                </a:solidFill>
              </a:rPr>
              <a:t>  </a:t>
            </a:r>
            <a:r>
              <a:rPr lang="en-US" altLang="bg-BG" sz="1800" smtClean="0">
                <a:solidFill>
                  <a:srgbClr val="002060"/>
                </a:solidFill>
              </a:rPr>
              <a:t>Sofia metro extension Project is divided into three stages: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bg-BG" sz="1800" b="1" smtClean="0">
                <a:solidFill>
                  <a:srgbClr val="FF0000"/>
                </a:solidFill>
              </a:rPr>
              <a:t>    Stage</a:t>
            </a:r>
            <a:r>
              <a:rPr lang="bg-BG" altLang="bg-BG" sz="1800" b="1" smtClean="0">
                <a:solidFill>
                  <a:srgbClr val="FF0000"/>
                </a:solidFill>
              </a:rPr>
              <a:t> І: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en-US" altLang="bg-BG" sz="1800" b="1" smtClean="0">
                <a:solidFill>
                  <a:srgbClr val="0070C0"/>
                </a:solidFill>
              </a:rPr>
              <a:t>Metro section from Line 2</a:t>
            </a:r>
            <a:r>
              <a:rPr lang="bg-BG" altLang="bg-BG" sz="1800" b="1" smtClean="0">
                <a:solidFill>
                  <a:srgbClr val="0070C0"/>
                </a:solidFill>
              </a:rPr>
              <a:t> – </a:t>
            </a:r>
            <a:r>
              <a:rPr lang="bg-BG" altLang="bg-BG" sz="1800" b="1" smtClean="0">
                <a:solidFill>
                  <a:srgbClr val="009900"/>
                </a:solidFill>
              </a:rPr>
              <a:t>„</a:t>
            </a:r>
            <a:r>
              <a:rPr lang="en-US" altLang="bg-BG" sz="1800" b="1" smtClean="0">
                <a:solidFill>
                  <a:srgbClr val="009900"/>
                </a:solidFill>
              </a:rPr>
              <a:t>Nadezhda Overpass-Center-Lozenets quarter”</a:t>
            </a:r>
            <a:r>
              <a:rPr lang="bg-BG" altLang="bg-BG" sz="1800" b="1" smtClean="0">
                <a:solidFill>
                  <a:srgbClr val="0070C0"/>
                </a:solidFill>
              </a:rPr>
              <a:t> 6,5к</a:t>
            </a:r>
            <a:r>
              <a:rPr lang="en-US" altLang="bg-BG" sz="1800" b="1" smtClean="0">
                <a:solidFill>
                  <a:srgbClr val="0070C0"/>
                </a:solidFill>
              </a:rPr>
              <a:t>m long with</a:t>
            </a:r>
            <a:r>
              <a:rPr lang="bg-BG" altLang="bg-BG" sz="1800" b="1" smtClean="0">
                <a:solidFill>
                  <a:srgbClr val="0070C0"/>
                </a:solidFill>
              </a:rPr>
              <a:t> 7 </a:t>
            </a:r>
            <a:r>
              <a:rPr lang="en-US" altLang="bg-BG" sz="1800" b="1" smtClean="0">
                <a:solidFill>
                  <a:srgbClr val="0070C0"/>
                </a:solidFill>
              </a:rPr>
              <a:t>metro stations</a:t>
            </a:r>
            <a:r>
              <a:rPr lang="bg-BG" altLang="bg-BG" sz="1800" b="1" smtClean="0">
                <a:solidFill>
                  <a:srgbClr val="0070C0"/>
                </a:solidFill>
              </a:rPr>
              <a:t>. </a:t>
            </a:r>
            <a:r>
              <a:rPr lang="en-US" altLang="bg-BG" sz="1800" b="1" smtClean="0">
                <a:solidFill>
                  <a:srgbClr val="0070C0"/>
                </a:solidFill>
              </a:rPr>
              <a:t>Construction duration:</a:t>
            </a:r>
            <a:r>
              <a:rPr lang="bg-BG" altLang="bg-BG" sz="1800" b="1" smtClean="0">
                <a:solidFill>
                  <a:srgbClr val="0070C0"/>
                </a:solidFill>
              </a:rPr>
              <a:t> 2009-2012</a:t>
            </a:r>
            <a:r>
              <a:rPr lang="en-US" altLang="bg-BG" sz="1800" b="1" smtClean="0">
                <a:solidFill>
                  <a:srgbClr val="0070C0"/>
                </a:solidFill>
              </a:rPr>
              <a:t>.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endParaRPr lang="en-US" altLang="bg-BG" sz="1800" b="1" smtClean="0">
              <a:solidFill>
                <a:srgbClr val="0070C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bg-BG" altLang="bg-BG" sz="1800" b="1" smtClean="0">
                <a:solidFill>
                  <a:srgbClr val="0070C0"/>
                </a:solidFill>
              </a:rPr>
              <a:t>T</a:t>
            </a:r>
            <a:r>
              <a:rPr lang="en-US" altLang="bg-BG" sz="1800" b="1" smtClean="0">
                <a:solidFill>
                  <a:srgbClr val="0070C0"/>
                </a:solidFill>
              </a:rPr>
              <a:t>otal coast stage </a:t>
            </a:r>
            <a:r>
              <a:rPr lang="bg-BG" altLang="bg-BG" sz="1800" b="1" smtClean="0">
                <a:solidFill>
                  <a:srgbClr val="0070C0"/>
                </a:solidFill>
              </a:rPr>
              <a:t>І</a:t>
            </a:r>
            <a:r>
              <a:rPr lang="en-US" altLang="bg-BG" sz="1800" b="1" smtClean="0">
                <a:solidFill>
                  <a:srgbClr val="0070C0"/>
                </a:solidFill>
              </a:rPr>
              <a:t> - 247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 mln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. 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euros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 </a:t>
            </a:r>
            <a:endParaRPr lang="bg-BG" altLang="bg-BG" sz="1800" b="1" smtClean="0">
              <a:solidFill>
                <a:srgbClr val="0070C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bg-BG" sz="1800" b="1" smtClean="0">
                <a:solidFill>
                  <a:srgbClr val="FF0000"/>
                </a:solidFill>
              </a:rPr>
              <a:t>    Stage</a:t>
            </a:r>
            <a:r>
              <a:rPr lang="bg-BG" altLang="bg-BG" sz="1800" b="1" smtClean="0">
                <a:solidFill>
                  <a:srgbClr val="FF0000"/>
                </a:solidFill>
              </a:rPr>
              <a:t> ІІ</a:t>
            </a:r>
            <a:r>
              <a:rPr lang="bg-BG" altLang="bg-BG" sz="1800" b="1" smtClean="0">
                <a:solidFill>
                  <a:srgbClr val="0070C0"/>
                </a:solidFill>
              </a:rPr>
              <a:t>: </a:t>
            </a:r>
            <a:r>
              <a:rPr lang="en-US" altLang="bg-BG" sz="1800" b="1" smtClean="0">
                <a:solidFill>
                  <a:srgbClr val="009900"/>
                </a:solidFill>
              </a:rPr>
              <a:t>Lot </a:t>
            </a:r>
            <a:r>
              <a:rPr lang="bg-BG" altLang="bg-BG" sz="1800" b="1" smtClean="0">
                <a:solidFill>
                  <a:srgbClr val="009900"/>
                </a:solidFill>
              </a:rPr>
              <a:t>1</a:t>
            </a:r>
            <a:r>
              <a:rPr lang="bg-BG" altLang="bg-BG" sz="1800" b="1" smtClean="0">
                <a:solidFill>
                  <a:srgbClr val="0070C0"/>
                </a:solidFill>
              </a:rPr>
              <a:t>- </a:t>
            </a:r>
            <a:r>
              <a:rPr lang="en-US" altLang="bg-BG" sz="1800" b="1" smtClean="0">
                <a:solidFill>
                  <a:srgbClr val="0070C0"/>
                </a:solidFill>
              </a:rPr>
              <a:t>metro section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bg-BG" altLang="bg-BG" sz="1800" b="1" smtClean="0">
                <a:solidFill>
                  <a:srgbClr val="009900"/>
                </a:solidFill>
              </a:rPr>
              <a:t>„</a:t>
            </a:r>
            <a:r>
              <a:rPr lang="en-US" altLang="bg-BG" sz="1800" b="1" smtClean="0">
                <a:solidFill>
                  <a:srgbClr val="009900"/>
                </a:solidFill>
              </a:rPr>
              <a:t>Obelya RD</a:t>
            </a:r>
            <a:r>
              <a:rPr lang="bg-BG" altLang="bg-BG" sz="1800" b="1" smtClean="0">
                <a:solidFill>
                  <a:srgbClr val="009900"/>
                </a:solidFill>
              </a:rPr>
              <a:t>-</a:t>
            </a:r>
            <a:r>
              <a:rPr lang="en-US" altLang="bg-BG" sz="1800" b="1" smtClean="0">
                <a:solidFill>
                  <a:srgbClr val="009900"/>
                </a:solidFill>
              </a:rPr>
              <a:t>Nadezhda Overpass”</a:t>
            </a:r>
            <a:r>
              <a:rPr lang="bg-BG" altLang="bg-BG" sz="1800" b="1" smtClean="0">
                <a:solidFill>
                  <a:srgbClr val="0070C0"/>
                </a:solidFill>
              </a:rPr>
              <a:t>, 4,2к</a:t>
            </a:r>
            <a:r>
              <a:rPr lang="en-US" altLang="bg-BG" sz="1800" b="1" smtClean="0">
                <a:solidFill>
                  <a:srgbClr val="0070C0"/>
                </a:solidFill>
              </a:rPr>
              <a:t>m long, </a:t>
            </a:r>
            <a:r>
              <a:rPr lang="bg-BG" altLang="bg-BG" sz="1800" b="1" smtClean="0">
                <a:solidFill>
                  <a:srgbClr val="0070C0"/>
                </a:solidFill>
              </a:rPr>
              <a:t>4 </a:t>
            </a:r>
            <a:r>
              <a:rPr lang="en-US" altLang="bg-BG" sz="1800" b="1" smtClean="0">
                <a:solidFill>
                  <a:srgbClr val="0070C0"/>
                </a:solidFill>
              </a:rPr>
              <a:t>metro stations</a:t>
            </a:r>
            <a:r>
              <a:rPr lang="bg-BG" altLang="bg-BG" sz="1800" b="1" smtClean="0">
                <a:solidFill>
                  <a:srgbClr val="0070C0"/>
                </a:solidFill>
              </a:rPr>
              <a:t>, </a:t>
            </a:r>
            <a:r>
              <a:rPr lang="en-US" altLang="bg-BG" sz="1800" b="1" smtClean="0">
                <a:solidFill>
                  <a:srgbClr val="0070C0"/>
                </a:solidFill>
              </a:rPr>
              <a:t>connection and depot extension and</a:t>
            </a:r>
            <a:r>
              <a:rPr lang="bg-BG" altLang="bg-BG" sz="1800" b="1" smtClean="0">
                <a:solidFill>
                  <a:srgbClr val="0070C0"/>
                </a:solidFill>
              </a:rPr>
              <a:t> 12 </a:t>
            </a:r>
            <a:r>
              <a:rPr lang="en-US" altLang="bg-BG" sz="1800" b="1" smtClean="0">
                <a:solidFill>
                  <a:srgbClr val="0070C0"/>
                </a:solidFill>
              </a:rPr>
              <a:t>trains</a:t>
            </a:r>
            <a:r>
              <a:rPr lang="bg-BG" altLang="bg-BG" sz="1800" b="1" smtClean="0">
                <a:solidFill>
                  <a:srgbClr val="0070C0"/>
                </a:solidFill>
              </a:rPr>
              <a:t>.  </a:t>
            </a:r>
            <a:r>
              <a:rPr lang="en-US" altLang="bg-BG" sz="1800" b="1" smtClean="0">
                <a:solidFill>
                  <a:srgbClr val="0070C0"/>
                </a:solidFill>
              </a:rPr>
              <a:t>Construction duration:</a:t>
            </a:r>
            <a:r>
              <a:rPr lang="bg-BG" altLang="bg-BG" sz="1800" b="1" smtClean="0">
                <a:solidFill>
                  <a:srgbClr val="0070C0"/>
                </a:solidFill>
              </a:rPr>
              <a:t> 2010-2012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bg-BG" altLang="bg-BG" sz="1800" b="1" smtClean="0">
                <a:solidFill>
                  <a:srgbClr val="009900"/>
                </a:solidFill>
              </a:rPr>
              <a:t>                 </a:t>
            </a:r>
            <a:r>
              <a:rPr lang="en-US" altLang="bg-BG" sz="1800" b="1" smtClean="0">
                <a:solidFill>
                  <a:srgbClr val="009900"/>
                </a:solidFill>
              </a:rPr>
              <a:t>  Lot </a:t>
            </a:r>
            <a:r>
              <a:rPr lang="bg-BG" altLang="bg-BG" sz="1800" b="1" smtClean="0">
                <a:solidFill>
                  <a:srgbClr val="009900"/>
                </a:solidFill>
              </a:rPr>
              <a:t>2- </a:t>
            </a:r>
            <a:r>
              <a:rPr lang="en-US" altLang="bg-BG" sz="1800" b="1" smtClean="0">
                <a:solidFill>
                  <a:srgbClr val="0070C0"/>
                </a:solidFill>
              </a:rPr>
              <a:t>metro section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bg-BG" altLang="bg-BG" sz="1800" b="1" smtClean="0">
                <a:solidFill>
                  <a:srgbClr val="009900"/>
                </a:solidFill>
              </a:rPr>
              <a:t>„</a:t>
            </a:r>
            <a:r>
              <a:rPr lang="en-US" altLang="bg-BG" sz="1800" b="1" smtClean="0">
                <a:solidFill>
                  <a:srgbClr val="009900"/>
                </a:solidFill>
              </a:rPr>
              <a:t>Mladost</a:t>
            </a:r>
            <a:r>
              <a:rPr lang="bg-BG" altLang="bg-BG" sz="1800" b="1" smtClean="0">
                <a:solidFill>
                  <a:srgbClr val="009900"/>
                </a:solidFill>
              </a:rPr>
              <a:t> І</a:t>
            </a:r>
            <a:r>
              <a:rPr lang="en-US" altLang="bg-BG" sz="1800" b="1" smtClean="0">
                <a:solidFill>
                  <a:srgbClr val="009900"/>
                </a:solidFill>
              </a:rPr>
              <a:t> RD-Tsarigradsko shose blvd. </a:t>
            </a:r>
            <a:r>
              <a:rPr lang="bg-BG" altLang="bg-BG" sz="1800" b="1" smtClean="0">
                <a:solidFill>
                  <a:srgbClr val="009900"/>
                </a:solidFill>
              </a:rPr>
              <a:t>“ </a:t>
            </a:r>
            <a:r>
              <a:rPr lang="bg-BG" altLang="bg-BG" sz="1800" b="1" smtClean="0">
                <a:solidFill>
                  <a:srgbClr val="0070C0"/>
                </a:solidFill>
              </a:rPr>
              <a:t>, 2,2к</a:t>
            </a:r>
            <a:r>
              <a:rPr lang="en-US" altLang="bg-BG" sz="1800" b="1" smtClean="0">
                <a:solidFill>
                  <a:srgbClr val="0070C0"/>
                </a:solidFill>
              </a:rPr>
              <a:t>m long,</a:t>
            </a:r>
            <a:r>
              <a:rPr lang="bg-BG" altLang="bg-BG" sz="1800" b="1" smtClean="0">
                <a:solidFill>
                  <a:srgbClr val="0070C0"/>
                </a:solidFill>
              </a:rPr>
              <a:t> 2 </a:t>
            </a:r>
            <a:r>
              <a:rPr lang="en-US" altLang="bg-BG" sz="1800" b="1" smtClean="0">
                <a:solidFill>
                  <a:srgbClr val="0070C0"/>
                </a:solidFill>
              </a:rPr>
              <a:t>metro stations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en-US" altLang="bg-BG" sz="1800" b="1" smtClean="0">
                <a:solidFill>
                  <a:srgbClr val="0070C0"/>
                </a:solidFill>
              </a:rPr>
              <a:t>and</a:t>
            </a:r>
            <a:r>
              <a:rPr lang="bg-BG" altLang="bg-BG" sz="1800" b="1" smtClean="0">
                <a:solidFill>
                  <a:srgbClr val="0070C0"/>
                </a:solidFill>
              </a:rPr>
              <a:t> 6 </a:t>
            </a:r>
            <a:r>
              <a:rPr lang="en-US" altLang="bg-BG" sz="1800" b="1" smtClean="0">
                <a:solidFill>
                  <a:srgbClr val="0070C0"/>
                </a:solidFill>
              </a:rPr>
              <a:t>trains</a:t>
            </a:r>
            <a:r>
              <a:rPr lang="bg-BG" altLang="bg-BG" sz="1800" b="1" smtClean="0">
                <a:solidFill>
                  <a:srgbClr val="0070C0"/>
                </a:solidFill>
              </a:rPr>
              <a:t>. </a:t>
            </a:r>
            <a:r>
              <a:rPr lang="en-US" altLang="bg-BG" sz="1800" b="1" smtClean="0">
                <a:solidFill>
                  <a:srgbClr val="0070C0"/>
                </a:solidFill>
              </a:rPr>
              <a:t>Construction duration</a:t>
            </a:r>
            <a:r>
              <a:rPr lang="bg-BG" altLang="bg-BG" sz="1800" b="1" smtClean="0">
                <a:solidFill>
                  <a:srgbClr val="0070C0"/>
                </a:solidFill>
              </a:rPr>
              <a:t> 2009-2012.</a:t>
            </a:r>
            <a:r>
              <a:rPr lang="en-US" altLang="bg-BG" sz="1800" b="1" smtClean="0">
                <a:solidFill>
                  <a:srgbClr val="0070C0"/>
                </a:solidFill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bg-BG" sz="1800" b="1" smtClean="0">
                <a:solidFill>
                  <a:srgbClr val="0070C0"/>
                </a:solidFill>
              </a:rPr>
              <a:t>Total coast-stage </a:t>
            </a:r>
            <a:r>
              <a:rPr lang="bg-BG" altLang="bg-BG" sz="1800" b="1" smtClean="0">
                <a:solidFill>
                  <a:srgbClr val="0070C0"/>
                </a:solidFill>
              </a:rPr>
              <a:t>ІІ</a:t>
            </a:r>
            <a:r>
              <a:rPr lang="en-US" altLang="bg-BG" sz="1800" b="1" smtClean="0">
                <a:solidFill>
                  <a:srgbClr val="0070C0"/>
                </a:solidFill>
              </a:rPr>
              <a:t> 280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mln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. 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euros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 </a:t>
            </a:r>
            <a:endParaRPr lang="bg-BG" altLang="bg-BG" sz="1800" b="1" smtClean="0">
              <a:solidFill>
                <a:srgbClr val="0070C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bg-BG" altLang="bg-BG" sz="1800" b="1" smtClean="0">
                <a:solidFill>
                  <a:srgbClr val="0070C0"/>
                </a:solidFill>
              </a:rPr>
              <a:t>     </a:t>
            </a:r>
            <a:r>
              <a:rPr lang="en-US" altLang="bg-BG" sz="1800" b="1" smtClean="0">
                <a:solidFill>
                  <a:srgbClr val="FF0000"/>
                </a:solidFill>
              </a:rPr>
              <a:t>Stage</a:t>
            </a:r>
            <a:r>
              <a:rPr lang="bg-BG" altLang="bg-BG" sz="1800" b="1" smtClean="0">
                <a:solidFill>
                  <a:srgbClr val="FF0000"/>
                </a:solidFill>
              </a:rPr>
              <a:t> ІІІ</a:t>
            </a:r>
            <a:r>
              <a:rPr lang="bg-BG" altLang="bg-BG" sz="1800" b="1" smtClean="0">
                <a:solidFill>
                  <a:srgbClr val="0070C0"/>
                </a:solidFill>
              </a:rPr>
              <a:t>:</a:t>
            </a:r>
            <a:r>
              <a:rPr lang="en-US" altLang="bg-BG" sz="1800" b="1" smtClean="0">
                <a:solidFill>
                  <a:srgbClr val="0070C0"/>
                </a:solidFill>
              </a:rPr>
              <a:t> </a:t>
            </a:r>
            <a:r>
              <a:rPr lang="en-US" altLang="bg-BG" sz="1800" b="1" smtClean="0">
                <a:solidFill>
                  <a:srgbClr val="009900"/>
                </a:solidFill>
              </a:rPr>
              <a:t>Lot </a:t>
            </a:r>
            <a:r>
              <a:rPr lang="bg-BG" altLang="bg-BG" sz="1800" b="1" smtClean="0">
                <a:solidFill>
                  <a:srgbClr val="009900"/>
                </a:solidFill>
              </a:rPr>
              <a:t>1</a:t>
            </a:r>
            <a:r>
              <a:rPr lang="bg-BG" altLang="bg-BG" sz="1800" b="1" smtClean="0">
                <a:solidFill>
                  <a:srgbClr val="0070C0"/>
                </a:solidFill>
              </a:rPr>
              <a:t>-</a:t>
            </a:r>
            <a:r>
              <a:rPr lang="en-US" altLang="bg-BG" sz="1800" b="1" smtClean="0">
                <a:solidFill>
                  <a:srgbClr val="0070C0"/>
                </a:solidFill>
              </a:rPr>
              <a:t>metro section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bg-BG" altLang="bg-BG" sz="1800" b="1" smtClean="0">
                <a:solidFill>
                  <a:srgbClr val="009900"/>
                </a:solidFill>
              </a:rPr>
              <a:t>„</a:t>
            </a:r>
            <a:r>
              <a:rPr lang="en-US" altLang="bg-BG" sz="1800" b="1" smtClean="0">
                <a:solidFill>
                  <a:srgbClr val="009900"/>
                </a:solidFill>
              </a:rPr>
              <a:t>Tsarigradsko shose blvd.</a:t>
            </a:r>
            <a:r>
              <a:rPr lang="bg-BG" altLang="bg-BG" sz="1800" b="1" smtClean="0">
                <a:solidFill>
                  <a:srgbClr val="009900"/>
                </a:solidFill>
              </a:rPr>
              <a:t> –</a:t>
            </a:r>
            <a:r>
              <a:rPr lang="en-US" altLang="bg-BG" sz="1800" b="1" smtClean="0">
                <a:solidFill>
                  <a:srgbClr val="009900"/>
                </a:solidFill>
              </a:rPr>
              <a:t>Druzhba RD</a:t>
            </a:r>
            <a:r>
              <a:rPr lang="bg-BG" altLang="bg-BG" sz="1800" b="1" smtClean="0">
                <a:solidFill>
                  <a:srgbClr val="009900"/>
                </a:solidFill>
              </a:rPr>
              <a:t>-</a:t>
            </a:r>
            <a:r>
              <a:rPr lang="en-US" altLang="bg-BG" sz="1800" b="1" smtClean="0">
                <a:solidFill>
                  <a:srgbClr val="009900"/>
                </a:solidFill>
              </a:rPr>
              <a:t>Airport</a:t>
            </a:r>
            <a:r>
              <a:rPr lang="bg-BG" altLang="bg-BG" sz="1800" b="1" smtClean="0">
                <a:solidFill>
                  <a:srgbClr val="009900"/>
                </a:solidFill>
              </a:rPr>
              <a:t>“</a:t>
            </a:r>
            <a:r>
              <a:rPr lang="en-US" altLang="bg-BG" sz="1800" b="1" smtClean="0">
                <a:solidFill>
                  <a:srgbClr val="009900"/>
                </a:solidFill>
              </a:rPr>
              <a:t>, </a:t>
            </a:r>
            <a:r>
              <a:rPr lang="bg-BG" altLang="bg-BG" sz="1800" b="1" smtClean="0">
                <a:solidFill>
                  <a:srgbClr val="0070C0"/>
                </a:solidFill>
              </a:rPr>
              <a:t>5к</a:t>
            </a:r>
            <a:r>
              <a:rPr lang="en-US" altLang="bg-BG" sz="1800" b="1" smtClean="0">
                <a:solidFill>
                  <a:srgbClr val="0070C0"/>
                </a:solidFill>
              </a:rPr>
              <a:t>m long</a:t>
            </a:r>
            <a:r>
              <a:rPr lang="bg-BG" altLang="bg-BG" sz="1800" b="1" smtClean="0">
                <a:solidFill>
                  <a:srgbClr val="0070C0"/>
                </a:solidFill>
              </a:rPr>
              <a:t>, 4 </a:t>
            </a:r>
            <a:r>
              <a:rPr lang="en-US" altLang="bg-BG" sz="1800" b="1" smtClean="0">
                <a:solidFill>
                  <a:srgbClr val="0070C0"/>
                </a:solidFill>
              </a:rPr>
              <a:t>metro stations and joint metro and railway station. Construction duration: </a:t>
            </a:r>
            <a:r>
              <a:rPr lang="bg-BG" altLang="bg-BG" sz="1800" b="1" smtClean="0">
                <a:solidFill>
                  <a:srgbClr val="0070C0"/>
                </a:solidFill>
              </a:rPr>
              <a:t>2013-2015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bg-BG" altLang="bg-BG" sz="1800" b="1" smtClean="0">
                <a:solidFill>
                  <a:srgbClr val="0070C0"/>
                </a:solidFill>
              </a:rPr>
              <a:t>                    </a:t>
            </a:r>
            <a:r>
              <a:rPr lang="en-US" altLang="bg-BG" sz="1800" b="1" smtClean="0">
                <a:solidFill>
                  <a:srgbClr val="009900"/>
                </a:solidFill>
              </a:rPr>
              <a:t>Lot </a:t>
            </a:r>
            <a:r>
              <a:rPr lang="bg-BG" altLang="bg-BG" sz="1800" b="1" smtClean="0">
                <a:solidFill>
                  <a:srgbClr val="009900"/>
                </a:solidFill>
              </a:rPr>
              <a:t>2</a:t>
            </a:r>
            <a:r>
              <a:rPr lang="bg-BG" altLang="bg-BG" sz="1800" b="1" smtClean="0">
                <a:solidFill>
                  <a:srgbClr val="0070C0"/>
                </a:solidFill>
              </a:rPr>
              <a:t>-</a:t>
            </a:r>
            <a:r>
              <a:rPr lang="en-US" altLang="bg-BG" sz="1800" b="1" smtClean="0">
                <a:solidFill>
                  <a:srgbClr val="0070C0"/>
                </a:solidFill>
              </a:rPr>
              <a:t>metro section</a:t>
            </a:r>
            <a:r>
              <a:rPr lang="bg-BG" altLang="bg-BG" sz="1800" b="1" smtClean="0">
                <a:solidFill>
                  <a:srgbClr val="0070C0"/>
                </a:solidFill>
              </a:rPr>
              <a:t>  </a:t>
            </a:r>
            <a:r>
              <a:rPr lang="bg-BG" altLang="bg-BG" sz="1800" b="1" smtClean="0">
                <a:solidFill>
                  <a:srgbClr val="009900"/>
                </a:solidFill>
              </a:rPr>
              <a:t>„</a:t>
            </a:r>
            <a:r>
              <a:rPr lang="en-US" altLang="bg-BG" sz="1800" b="1" smtClean="0">
                <a:solidFill>
                  <a:srgbClr val="009900"/>
                </a:solidFill>
              </a:rPr>
              <a:t>Mladost </a:t>
            </a:r>
            <a:r>
              <a:rPr lang="bg-BG" altLang="bg-BG" sz="1800" b="1" smtClean="0">
                <a:solidFill>
                  <a:srgbClr val="009900"/>
                </a:solidFill>
              </a:rPr>
              <a:t>І</a:t>
            </a:r>
            <a:r>
              <a:rPr lang="en-US" altLang="bg-BG" sz="1800" b="1" smtClean="0">
                <a:solidFill>
                  <a:srgbClr val="009900"/>
                </a:solidFill>
              </a:rPr>
              <a:t> RD</a:t>
            </a:r>
            <a:r>
              <a:rPr lang="bg-BG" altLang="bg-BG" sz="1800" b="1" smtClean="0">
                <a:solidFill>
                  <a:srgbClr val="009900"/>
                </a:solidFill>
              </a:rPr>
              <a:t>-</a:t>
            </a:r>
            <a:r>
              <a:rPr lang="en-US" altLang="bg-BG" sz="1800" b="1" smtClean="0">
                <a:solidFill>
                  <a:srgbClr val="009900"/>
                </a:solidFill>
              </a:rPr>
              <a:t>Business Park</a:t>
            </a:r>
            <a:r>
              <a:rPr lang="bg-BG" altLang="bg-BG" sz="1800" b="1" smtClean="0">
                <a:solidFill>
                  <a:srgbClr val="009900"/>
                </a:solidFill>
              </a:rPr>
              <a:t>“</a:t>
            </a:r>
            <a:r>
              <a:rPr lang="en-US" altLang="bg-BG" sz="1800" b="1" smtClean="0">
                <a:solidFill>
                  <a:srgbClr val="009900"/>
                </a:solidFill>
              </a:rPr>
              <a:t> </a:t>
            </a:r>
            <a:r>
              <a:rPr lang="bg-BG" altLang="bg-BG" sz="1800" b="1" smtClean="0">
                <a:solidFill>
                  <a:srgbClr val="0070C0"/>
                </a:solidFill>
              </a:rPr>
              <a:t>2,7к</a:t>
            </a:r>
            <a:r>
              <a:rPr lang="en-US" altLang="bg-BG" sz="1800" b="1" smtClean="0">
                <a:solidFill>
                  <a:srgbClr val="0070C0"/>
                </a:solidFill>
              </a:rPr>
              <a:t>m long</a:t>
            </a:r>
            <a:r>
              <a:rPr lang="bg-BG" altLang="bg-BG" sz="1800" b="1" smtClean="0">
                <a:solidFill>
                  <a:srgbClr val="0070C0"/>
                </a:solidFill>
              </a:rPr>
              <a:t> </a:t>
            </a:r>
            <a:r>
              <a:rPr lang="en-US" altLang="bg-BG" sz="1800" b="1" smtClean="0">
                <a:solidFill>
                  <a:srgbClr val="0070C0"/>
                </a:solidFill>
              </a:rPr>
              <a:t>and</a:t>
            </a:r>
            <a:r>
              <a:rPr lang="bg-BG" altLang="bg-BG" sz="1800" b="1" smtClean="0">
                <a:solidFill>
                  <a:srgbClr val="0070C0"/>
                </a:solidFill>
              </a:rPr>
              <a:t> 3 </a:t>
            </a:r>
            <a:r>
              <a:rPr lang="en-US" altLang="bg-BG" sz="1800" b="1" smtClean="0">
                <a:solidFill>
                  <a:srgbClr val="0070C0"/>
                </a:solidFill>
              </a:rPr>
              <a:t>metro stations</a:t>
            </a:r>
            <a:r>
              <a:rPr lang="bg-BG" altLang="bg-BG" sz="1800" b="1" smtClean="0">
                <a:solidFill>
                  <a:srgbClr val="0070C0"/>
                </a:solidFill>
              </a:rPr>
              <a:t>. </a:t>
            </a:r>
            <a:r>
              <a:rPr lang="en-US" altLang="bg-BG" sz="1800" b="1" smtClean="0">
                <a:solidFill>
                  <a:srgbClr val="0070C0"/>
                </a:solidFill>
              </a:rPr>
              <a:t>Construction duration:</a:t>
            </a:r>
            <a:r>
              <a:rPr lang="bg-BG" altLang="bg-BG" sz="1800" b="1" smtClean="0">
                <a:solidFill>
                  <a:srgbClr val="0070C0"/>
                </a:solidFill>
              </a:rPr>
              <a:t> 2013-2015. </a:t>
            </a:r>
            <a:r>
              <a:rPr lang="en-US" altLang="bg-BG" sz="1800" b="1" smtClean="0">
                <a:solidFill>
                  <a:srgbClr val="0070C0"/>
                </a:solidFill>
              </a:rPr>
              <a:t>Total coast stage </a:t>
            </a:r>
            <a:r>
              <a:rPr lang="bg-BG" altLang="bg-BG" sz="1800" b="1" smtClean="0">
                <a:solidFill>
                  <a:srgbClr val="0070C0"/>
                </a:solidFill>
              </a:rPr>
              <a:t>ІІІ –</a:t>
            </a:r>
            <a:r>
              <a:rPr lang="en-US" altLang="bg-BG" sz="1800" b="1" smtClean="0">
                <a:solidFill>
                  <a:srgbClr val="0070C0"/>
                </a:solidFill>
              </a:rPr>
              <a:t> 119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 mln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. </a:t>
            </a:r>
            <a:r>
              <a:rPr lang="en-US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euros</a:t>
            </a:r>
            <a:r>
              <a:rPr lang="bg-BG" altLang="bg-BG" sz="1800" b="1" smtClean="0">
                <a:solidFill>
                  <a:srgbClr val="0033CC"/>
                </a:solidFill>
                <a:latin typeface="Arial" charset="0"/>
                <a:cs typeface="Arial" charset="0"/>
              </a:rPr>
              <a:t> </a:t>
            </a:r>
            <a:endParaRPr lang="bg-BG" altLang="bg-BG" sz="1800" b="1" smtClean="0">
              <a:solidFill>
                <a:srgbClr val="0070C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bg-BG" sz="1800" b="1" smtClean="0">
                <a:solidFill>
                  <a:srgbClr val="0070C0"/>
                </a:solidFill>
              </a:rPr>
              <a:t>Share in the Public Transport System after Stage</a:t>
            </a:r>
            <a:r>
              <a:rPr lang="bg-BG" altLang="bg-BG" sz="1800" b="1" smtClean="0">
                <a:solidFill>
                  <a:srgbClr val="0070C0"/>
                </a:solidFill>
              </a:rPr>
              <a:t> ІІІ- 30%</a:t>
            </a:r>
          </a:p>
        </p:txBody>
      </p:sp>
      <p:pic>
        <p:nvPicPr>
          <p:cNvPr id="7172" name="Picture 4" descr="titul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лавие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8195" name="Picture 9" descr="C:\Documents and Settings\Metro\Desktop\Нови станци 2012г\7-LyvovMost\7-LyvovMost\DSC_9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307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Текстово поле 7"/>
          <p:cNvSpPr txBox="1">
            <a:spLocks noChangeArrowheads="1"/>
          </p:cNvSpPr>
          <p:nvPr/>
        </p:nvSpPr>
        <p:spPr bwMode="auto">
          <a:xfrm>
            <a:off x="-46038" y="2852738"/>
            <a:ext cx="91900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b="1">
                <a:solidFill>
                  <a:srgbClr val="009900"/>
                </a:solidFill>
                <a:latin typeface="Calibri" pitchFamily="34" charset="0"/>
                <a:cs typeface="Arial" charset="0"/>
              </a:rPr>
              <a:t>         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MS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“Lavov Most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“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	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                                    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	MS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“European Union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“</a:t>
            </a:r>
          </a:p>
          <a:p>
            <a:pPr algn="ctr"/>
            <a:r>
              <a:rPr lang="en-US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Stage</a:t>
            </a:r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І: </a:t>
            </a:r>
            <a:r>
              <a:rPr lang="en-US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“Nadezhda Overpass </a:t>
            </a:r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–</a:t>
            </a:r>
            <a:r>
              <a:rPr lang="en-US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Central Railway Station </a:t>
            </a:r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–</a:t>
            </a:r>
            <a:r>
              <a:rPr lang="en-US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Cheni Vrah blvd</a:t>
            </a:r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“ –</a:t>
            </a:r>
            <a:r>
              <a:rPr lang="en-US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31.08.12</a:t>
            </a:r>
          </a:p>
          <a:p>
            <a:r>
              <a:rPr lang="bg-BG" sz="2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        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MS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“Serdika”		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                                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	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Archaeological finds at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М</a:t>
            </a:r>
            <a:r>
              <a:rPr lang="en-US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S “Serdika”</a:t>
            </a:r>
            <a:r>
              <a:rPr lang="bg-BG" sz="1600" b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</a:t>
            </a:r>
          </a:p>
          <a:p>
            <a:endParaRPr lang="bg-BG" sz="2000" b="1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8197" name="Picture 4" descr="C:\Documents and Settings\Metro\Desktop\СНИМКИ\_MG_12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6988"/>
            <a:ext cx="43465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 descr="F:\Снимки - Фарид - Сграда на Годината 2012\МС Сердика\_MG_1483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81438"/>
            <a:ext cx="4619625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" descr="C:\Documents and Settings\Metro\Desktop\Строит. и други-общи-ІІ диам\DSC06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3933825"/>
            <a:ext cx="39243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лавие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9219" name="Picture 3" descr="C:\Documents and Settings\Metro\Desktop\Нови станци 2012г\Нови снимки ІІ диам. VІІ.2012\DSC_439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4100" y="0"/>
            <a:ext cx="4252913" cy="2824163"/>
          </a:xfrm>
        </p:spPr>
      </p:pic>
      <p:sp>
        <p:nvSpPr>
          <p:cNvPr id="11269" name="Текстово поле 1"/>
          <p:cNvSpPr txBox="1">
            <a:spLocks noChangeArrowheads="1"/>
          </p:cNvSpPr>
          <p:nvPr/>
        </p:nvSpPr>
        <p:spPr bwMode="auto">
          <a:xfrm>
            <a:off x="0" y="2852738"/>
            <a:ext cx="908208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</a:t>
            </a: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MS </a:t>
            </a:r>
            <a:r>
              <a:rPr lang="en-US" sz="1600" b="1" dirty="0" err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Beli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Dune</a:t>
            </a: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                           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	                                    Station</a:t>
            </a: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MS </a:t>
            </a:r>
            <a:r>
              <a:rPr lang="en-US" sz="1600" b="1" dirty="0" err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Mladost</a:t>
            </a: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ІІІ</a:t>
            </a:r>
          </a:p>
          <a:p>
            <a:pPr>
              <a:defRPr/>
            </a:pPr>
            <a:r>
              <a:rPr lang="bg-BG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                                    </a:t>
            </a:r>
            <a:r>
              <a:rPr lang="en-US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Stage</a:t>
            </a:r>
            <a:r>
              <a:rPr lang="bg-BG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ІІ, </a:t>
            </a:r>
            <a:r>
              <a:rPr lang="en-US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Lot</a:t>
            </a:r>
            <a:r>
              <a:rPr lang="bg-BG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1 and</a:t>
            </a:r>
            <a:r>
              <a:rPr lang="bg-BG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Lot</a:t>
            </a:r>
            <a:r>
              <a:rPr lang="bg-BG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2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charset="0"/>
              </a:rPr>
              <a:t>:</a:t>
            </a:r>
            <a:r>
              <a:rPr lang="bg-BG" sz="2000" b="1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+mj-lt"/>
              </a:rPr>
              <a:t>commissioned on</a:t>
            </a:r>
            <a:r>
              <a:rPr lang="bg-BG" b="1" dirty="0">
                <a:solidFill>
                  <a:srgbClr val="0070C0"/>
                </a:solidFill>
                <a:latin typeface="+mj-lt"/>
              </a:rPr>
              <a:t> 25.04.2012</a:t>
            </a:r>
            <a:endParaRPr lang="bg-BG" sz="2000" b="1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      MS </a:t>
            </a:r>
            <a:r>
              <a:rPr lang="bg-BG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Al.Malinov</a:t>
            </a:r>
            <a:r>
              <a:rPr lang="en-US" sz="16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                                                                                 MS A. </a:t>
            </a:r>
            <a:r>
              <a:rPr lang="en-US" sz="1600" b="1" dirty="0" err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Balan</a:t>
            </a:r>
            <a:endParaRPr lang="bg-BG" sz="1600" b="1" dirty="0">
              <a:solidFill>
                <a:srgbClr val="0070C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221" name="Picture 4" descr="DSC_0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7538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 descr="HAV_82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79838"/>
            <a:ext cx="4427538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 descr="HAV_799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89363"/>
            <a:ext cx="457200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57563"/>
            <a:ext cx="4500563" cy="1223962"/>
          </a:xfrm>
        </p:spPr>
        <p:txBody>
          <a:bodyPr/>
          <a:lstStyle/>
          <a:p>
            <a:pPr>
              <a:defRPr/>
            </a:pPr>
            <a:r>
              <a:rPr lang="en-US" sz="1600" b="1" dirty="0" smtClean="0">
                <a:solidFill>
                  <a:srgbClr val="EF3957"/>
                </a:solidFill>
              </a:rPr>
              <a:t>Construction of a station using an arch structure</a:t>
            </a:r>
            <a:r>
              <a:rPr lang="bg-BG" sz="1600" b="1" dirty="0" smtClean="0">
                <a:solidFill>
                  <a:srgbClr val="EF3957"/>
                </a:solidFill>
              </a:rPr>
              <a:t> </a:t>
            </a:r>
            <a:r>
              <a:rPr lang="en-US" sz="1600" b="1" dirty="0" smtClean="0">
                <a:solidFill>
                  <a:srgbClr val="EF3957"/>
                </a:solidFill>
              </a:rPr>
              <a:t>according to the New Austrian Tunneling Method </a:t>
            </a:r>
            <a:r>
              <a:rPr lang="bg-BG" sz="1600" b="1" dirty="0" smtClean="0">
                <a:solidFill>
                  <a:srgbClr val="EF3957"/>
                </a:solidFill>
              </a:rPr>
              <a:t>/</a:t>
            </a:r>
            <a:r>
              <a:rPr lang="en-US" sz="1600" b="1" dirty="0" smtClean="0">
                <a:solidFill>
                  <a:srgbClr val="EF3957"/>
                </a:solidFill>
              </a:rPr>
              <a:t>MS </a:t>
            </a:r>
            <a:r>
              <a:rPr lang="en-US" sz="1600" b="1" dirty="0" err="1" smtClean="0">
                <a:solidFill>
                  <a:srgbClr val="EF3957"/>
                </a:solidFill>
              </a:rPr>
              <a:t>Serdika</a:t>
            </a:r>
            <a:r>
              <a:rPr lang="en-US" sz="1600" b="1" dirty="0" smtClean="0">
                <a:solidFill>
                  <a:srgbClr val="EF3957"/>
                </a:solidFill>
              </a:rPr>
              <a:t> </a:t>
            </a:r>
            <a:r>
              <a:rPr lang="bg-BG" sz="1600" b="1" dirty="0" smtClean="0">
                <a:solidFill>
                  <a:srgbClr val="EF3957"/>
                </a:solidFill>
              </a:rPr>
              <a:t>ІІ/</a:t>
            </a:r>
            <a:r>
              <a:rPr lang="en-US" sz="1600" b="1" dirty="0" smtClean="0">
                <a:solidFill>
                  <a:srgbClr val="EF3957"/>
                </a:solidFill>
              </a:rPr>
              <a:t/>
            </a:r>
            <a:br>
              <a:rPr lang="en-US" sz="1600" b="1" dirty="0" smtClean="0">
                <a:solidFill>
                  <a:srgbClr val="EF3957"/>
                </a:solidFill>
              </a:rPr>
            </a:br>
            <a:r>
              <a:rPr lang="en-US" altLang="bg-BG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US" altLang="bg-BG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altLang="bg-BG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Connections with the national network</a:t>
            </a:r>
            <a:r>
              <a:rPr lang="bg-BG" sz="1600" b="1" dirty="0" smtClean="0"/>
              <a:t/>
            </a:r>
            <a:br>
              <a:rPr lang="bg-BG" sz="1600" b="1" dirty="0" smtClean="0"/>
            </a:br>
            <a:r>
              <a:rPr lang="bg-BG" sz="1600" b="1" dirty="0" smtClean="0">
                <a:solidFill>
                  <a:srgbClr val="EF3957"/>
                </a:solidFill>
              </a:rPr>
              <a:t/>
            </a:r>
            <a:br>
              <a:rPr lang="bg-BG" sz="1600" b="1" dirty="0" smtClean="0">
                <a:solidFill>
                  <a:srgbClr val="EF3957"/>
                </a:solidFill>
              </a:rPr>
            </a:br>
            <a:endParaRPr lang="bg-BG" sz="1600" b="1" dirty="0" smtClean="0">
              <a:solidFill>
                <a:srgbClr val="EF3957"/>
              </a:solidFill>
            </a:endParaRPr>
          </a:p>
        </p:txBody>
      </p:sp>
      <p:pic>
        <p:nvPicPr>
          <p:cNvPr id="10243" name="Picture 7" descr="Тунелно строителство на МС ЦУ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61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IMG_77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063"/>
            <a:ext cx="40671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C:\Documents and Settings\Metro\Desktop\New Folder\IMG_2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3860800"/>
            <a:ext cx="47879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14"/>
          <p:cNvSpPr txBox="1">
            <a:spLocks noChangeArrowheads="1"/>
          </p:cNvSpPr>
          <p:nvPr/>
        </p:nvSpPr>
        <p:spPr bwMode="auto">
          <a:xfrm>
            <a:off x="4606925" y="3357563"/>
            <a:ext cx="4537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EF3957"/>
                </a:solidFill>
              </a:rPr>
              <a:t>Construction of a station </a:t>
            </a:r>
            <a:r>
              <a:rPr lang="en-US" altLang="bg-BG" b="1">
                <a:solidFill>
                  <a:srgbClr val="FF0000"/>
                </a:solidFill>
              </a:rPr>
              <a:t>open  method</a:t>
            </a:r>
            <a:endParaRPr lang="en-US"/>
          </a:p>
        </p:txBody>
      </p:sp>
      <p:pic>
        <p:nvPicPr>
          <p:cNvPr id="10247" name="Picture 13" descr="C:\Documents and Settings\Metro\Desktop\New Folder\IMG_24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0"/>
            <a:ext cx="4335462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bg-BG" smtClean="0"/>
              <a:t>      </a:t>
            </a:r>
            <a:r>
              <a:rPr lang="en-US" b="1" smtClean="0">
                <a:solidFill>
                  <a:srgbClr val="FF0000"/>
                </a:solidFill>
              </a:rPr>
              <a:t>B</a:t>
            </a:r>
            <a:r>
              <a:rPr lang="bg-BG" b="1" smtClean="0">
                <a:solidFill>
                  <a:srgbClr val="FF0000"/>
                </a:solidFill>
              </a:rPr>
              <a:t>/ </a:t>
            </a:r>
            <a:r>
              <a:rPr lang="en-US" b="1" smtClean="0">
                <a:solidFill>
                  <a:srgbClr val="FF0000"/>
                </a:solidFill>
              </a:rPr>
              <a:t>Sections which implementation is included in the next Programming Period </a:t>
            </a:r>
            <a:r>
              <a:rPr lang="bg-BG" b="1" smtClean="0">
                <a:solidFill>
                  <a:srgbClr val="FF0000"/>
                </a:solidFill>
              </a:rPr>
              <a:t>2014-2020 </a:t>
            </a:r>
            <a:r>
              <a:rPr lang="en-US" b="1" smtClean="0">
                <a:solidFill>
                  <a:srgbClr val="FF0000"/>
                </a:solidFill>
              </a:rPr>
              <a:t>of OP Transport and Transport Infrastructure</a:t>
            </a:r>
          </a:p>
          <a:p>
            <a:pPr>
              <a:buFont typeface="Arial" charset="0"/>
              <a:buNone/>
            </a:pPr>
            <a:endParaRPr lang="en-US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bg-BG" sz="2800" b="1" smtClean="0">
                <a:solidFill>
                  <a:srgbClr val="009900"/>
                </a:solidFill>
              </a:rPr>
              <a:t>Lane 3</a:t>
            </a:r>
            <a:r>
              <a:rPr lang="bg-BG" altLang="bg-BG" sz="2800" b="1" smtClean="0">
                <a:solidFill>
                  <a:srgbClr val="009900"/>
                </a:solidFill>
              </a:rPr>
              <a:t>: </a:t>
            </a:r>
            <a:r>
              <a:rPr lang="en-US" altLang="bg-BG" sz="2800" b="1" smtClean="0">
                <a:solidFill>
                  <a:srgbClr val="009900"/>
                </a:solidFill>
              </a:rPr>
              <a:t>Stage</a:t>
            </a:r>
            <a:r>
              <a:rPr lang="bg-BG" altLang="bg-BG" sz="2800" b="1" smtClean="0">
                <a:solidFill>
                  <a:srgbClr val="009900"/>
                </a:solidFill>
              </a:rPr>
              <a:t> 1</a:t>
            </a:r>
            <a:r>
              <a:rPr lang="en-US" altLang="bg-BG" sz="2800" b="1" smtClean="0">
                <a:solidFill>
                  <a:srgbClr val="009900"/>
                </a:solidFill>
              </a:rPr>
              <a:t> </a:t>
            </a:r>
            <a:r>
              <a:rPr lang="bg-BG" altLang="bg-BG" sz="2800" b="1" smtClean="0">
                <a:solidFill>
                  <a:srgbClr val="009900"/>
                </a:solidFill>
              </a:rPr>
              <a:t>/</a:t>
            </a:r>
            <a:r>
              <a:rPr lang="en-US" altLang="bg-BG" sz="2800" b="1" smtClean="0">
                <a:solidFill>
                  <a:srgbClr val="009900"/>
                </a:solidFill>
              </a:rPr>
              <a:t>OP TTI-2014-2020</a:t>
            </a:r>
            <a:r>
              <a:rPr lang="bg-BG" altLang="bg-BG" sz="2400" b="1" smtClean="0">
                <a:solidFill>
                  <a:srgbClr val="009900"/>
                </a:solidFill>
              </a:rPr>
              <a:t>/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bg-BG" sz="2400" b="1" smtClean="0">
                <a:solidFill>
                  <a:srgbClr val="009900"/>
                </a:solidFill>
              </a:rPr>
              <a:t>   </a:t>
            </a:r>
            <a:r>
              <a:rPr lang="bg-BG" altLang="bg-BG" sz="2400" b="1" smtClean="0">
                <a:solidFill>
                  <a:srgbClr val="FF0000"/>
                </a:solidFill>
              </a:rPr>
              <a:t>”</a:t>
            </a:r>
            <a:r>
              <a:rPr lang="en-US" altLang="bg-BG" sz="2400" b="1" smtClean="0">
                <a:solidFill>
                  <a:srgbClr val="FF0000"/>
                </a:solidFill>
              </a:rPr>
              <a:t>Vl. Vazov blvd.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Orlov most</a:t>
            </a:r>
            <a:r>
              <a:rPr lang="bg-BG" altLang="bg-BG" sz="2400" b="1" smtClean="0">
                <a:solidFill>
                  <a:srgbClr val="FF0000"/>
                </a:solidFill>
              </a:rPr>
              <a:t> - </a:t>
            </a:r>
            <a:r>
              <a:rPr lang="en-US" altLang="bg-BG" sz="2400" b="1" smtClean="0">
                <a:solidFill>
                  <a:srgbClr val="FF0000"/>
                </a:solidFill>
              </a:rPr>
              <a:t>NDK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Bulgaria blvd.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Krasno selo quarter</a:t>
            </a:r>
            <a:r>
              <a:rPr lang="bg-BG" altLang="bg-BG" sz="2400" b="1" smtClean="0">
                <a:solidFill>
                  <a:srgbClr val="FF0000"/>
                </a:solidFill>
              </a:rPr>
              <a:t>”- 8 к</a:t>
            </a:r>
            <a:r>
              <a:rPr lang="en-US" altLang="bg-BG" sz="2400" b="1" smtClean="0">
                <a:solidFill>
                  <a:srgbClr val="FF0000"/>
                </a:solidFill>
              </a:rPr>
              <a:t>m</a:t>
            </a:r>
            <a:r>
              <a:rPr lang="bg-BG" altLang="bg-BG" sz="2400" b="1" smtClean="0">
                <a:solidFill>
                  <a:srgbClr val="FF0000"/>
                </a:solidFill>
              </a:rPr>
              <a:t> </a:t>
            </a:r>
            <a:r>
              <a:rPr lang="en-US" altLang="bg-BG" sz="2400" b="1" smtClean="0">
                <a:solidFill>
                  <a:srgbClr val="FF0000"/>
                </a:solidFill>
              </a:rPr>
              <a:t>and</a:t>
            </a:r>
            <a:r>
              <a:rPr lang="bg-BG" altLang="bg-BG" sz="2400" b="1" smtClean="0">
                <a:solidFill>
                  <a:srgbClr val="FF0000"/>
                </a:solidFill>
              </a:rPr>
              <a:t> 8 </a:t>
            </a:r>
            <a:r>
              <a:rPr lang="en-US" altLang="bg-BG" sz="2400" b="1" smtClean="0">
                <a:solidFill>
                  <a:srgbClr val="FF0000"/>
                </a:solidFill>
              </a:rPr>
              <a:t>metro stations</a:t>
            </a:r>
            <a:r>
              <a:rPr lang="bg-BG" altLang="bg-BG" sz="2400" b="1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bg-BG" sz="2400" b="1" smtClean="0">
                <a:solidFill>
                  <a:srgbClr val="FF0000"/>
                </a:solidFill>
              </a:rPr>
              <a:t>    </a:t>
            </a:r>
            <a:r>
              <a:rPr lang="en-US" altLang="bg-BG" sz="2400" b="1" smtClean="0">
                <a:solidFill>
                  <a:srgbClr val="FF0000"/>
                </a:solidFill>
              </a:rPr>
              <a:t>Construction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tunnels under shield method, metro stations</a:t>
            </a:r>
            <a:r>
              <a:rPr lang="bg-BG" altLang="bg-BG" sz="2400" b="1" smtClean="0">
                <a:solidFill>
                  <a:srgbClr val="FF0000"/>
                </a:solidFill>
              </a:rPr>
              <a:t> –</a:t>
            </a:r>
            <a:r>
              <a:rPr lang="en-US" altLang="bg-BG" sz="2400" b="1" smtClean="0">
                <a:solidFill>
                  <a:srgbClr val="FF0000"/>
                </a:solidFill>
              </a:rPr>
              <a:t>open  method, with the exception of MS “Orlov most”</a:t>
            </a:r>
            <a:r>
              <a:rPr lang="bg-BG" altLang="bg-BG" sz="2400" b="1" smtClean="0">
                <a:solidFill>
                  <a:srgbClr val="FF0000"/>
                </a:solidFill>
              </a:rPr>
              <a:t>. </a:t>
            </a:r>
            <a:r>
              <a:rPr lang="en-US" altLang="bg-BG" sz="2400" b="1" smtClean="0">
                <a:solidFill>
                  <a:srgbClr val="FF0000"/>
                </a:solidFill>
              </a:rPr>
              <a:t>Status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tender for selection of contractors and Engineering consultant.</a:t>
            </a:r>
            <a:endParaRPr lang="bg-BG" altLang="bg-BG" sz="2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bg-BG" sz="2400" b="1" smtClean="0">
                <a:solidFill>
                  <a:srgbClr val="FF0000"/>
                </a:solidFill>
              </a:rPr>
              <a:t>    </a:t>
            </a:r>
            <a:r>
              <a:rPr lang="en-US" altLang="bg-BG" sz="2400" b="1" smtClean="0">
                <a:solidFill>
                  <a:srgbClr val="FF0000"/>
                </a:solidFill>
              </a:rPr>
              <a:t> Duration of construction</a:t>
            </a:r>
            <a:r>
              <a:rPr lang="bg-BG" altLang="bg-BG" sz="2400" b="1" smtClean="0">
                <a:solidFill>
                  <a:srgbClr val="FF0000"/>
                </a:solidFill>
              </a:rPr>
              <a:t>– 3 </a:t>
            </a:r>
            <a:r>
              <a:rPr lang="en-US" altLang="bg-BG" sz="2400" b="1" smtClean="0">
                <a:solidFill>
                  <a:srgbClr val="FF0000"/>
                </a:solidFill>
              </a:rPr>
              <a:t>years and</a:t>
            </a:r>
            <a:r>
              <a:rPr lang="bg-BG" altLang="bg-BG" sz="2400" b="1" smtClean="0">
                <a:solidFill>
                  <a:srgbClr val="FF0000"/>
                </a:solidFill>
              </a:rPr>
              <a:t> 6/9/</a:t>
            </a:r>
            <a:r>
              <a:rPr lang="en-US" altLang="bg-BG" sz="2400" b="1" smtClean="0">
                <a:solidFill>
                  <a:srgbClr val="FF0000"/>
                </a:solidFill>
              </a:rPr>
              <a:t>months</a:t>
            </a:r>
            <a:r>
              <a:rPr lang="bg-BG" altLang="bg-BG" sz="2400" b="1" smtClean="0">
                <a:solidFill>
                  <a:srgbClr val="FF0000"/>
                </a:solidFill>
              </a:rPr>
              <a:t>. </a:t>
            </a:r>
            <a:r>
              <a:rPr lang="en-US" altLang="bg-BG" sz="2400" b="1" smtClean="0">
                <a:solidFill>
                  <a:srgbClr val="FF0000"/>
                </a:solidFill>
              </a:rPr>
              <a:t>Prognosticated start</a:t>
            </a:r>
            <a:r>
              <a:rPr lang="bg-BG" altLang="bg-BG" sz="2400" b="1" smtClean="0">
                <a:solidFill>
                  <a:srgbClr val="FF0000"/>
                </a:solidFill>
              </a:rPr>
              <a:t> – </a:t>
            </a:r>
            <a:r>
              <a:rPr lang="en-US" altLang="bg-BG" sz="2400" b="1" smtClean="0">
                <a:solidFill>
                  <a:srgbClr val="FF0000"/>
                </a:solidFill>
              </a:rPr>
              <a:t>start construction -</a:t>
            </a:r>
            <a:r>
              <a:rPr lang="bg-BG" altLang="bg-BG" sz="2400" b="1" smtClean="0">
                <a:solidFill>
                  <a:srgbClr val="FF0000"/>
                </a:solidFill>
              </a:rPr>
              <a:t> </a:t>
            </a:r>
            <a:r>
              <a:rPr lang="en-US" altLang="bg-BG" sz="2400" b="1" smtClean="0">
                <a:solidFill>
                  <a:srgbClr val="FF0000"/>
                </a:solidFill>
              </a:rPr>
              <a:t>201</a:t>
            </a:r>
            <a:r>
              <a:rPr lang="bg-BG" altLang="bg-BG" sz="2400" b="1" smtClean="0">
                <a:solidFill>
                  <a:srgbClr val="FF0000"/>
                </a:solidFill>
              </a:rPr>
              <a:t>6</a:t>
            </a:r>
            <a:r>
              <a:rPr lang="en-US" altLang="bg-BG" sz="2400" b="1" smtClean="0">
                <a:solidFill>
                  <a:srgbClr val="FF0000"/>
                </a:solidFill>
              </a:rPr>
              <a:t>y</a:t>
            </a:r>
            <a:r>
              <a:rPr lang="bg-BG" altLang="bg-BG" sz="2400" b="1" smtClean="0">
                <a:solidFill>
                  <a:srgbClr val="FF0000"/>
                </a:solidFill>
              </a:rPr>
              <a:t>. </a:t>
            </a:r>
            <a:r>
              <a:rPr lang="en-US" altLang="bg-BG" sz="2400" b="1" smtClean="0">
                <a:solidFill>
                  <a:srgbClr val="FF0000"/>
                </a:solidFill>
              </a:rPr>
              <a:t>Depot and rolling stock</a:t>
            </a:r>
            <a:r>
              <a:rPr lang="bg-BG" altLang="bg-BG" sz="2400" b="1" smtClean="0">
                <a:solidFill>
                  <a:srgbClr val="FF0000"/>
                </a:solidFill>
              </a:rPr>
              <a:t> - </a:t>
            </a:r>
            <a:r>
              <a:rPr lang="en-US" altLang="bg-BG" sz="2400" b="1" smtClean="0">
                <a:solidFill>
                  <a:srgbClr val="FF0000"/>
                </a:solidFill>
              </a:rPr>
              <a:t>duration</a:t>
            </a:r>
            <a:r>
              <a:rPr lang="bg-BG" altLang="bg-BG" sz="2400" b="1" smtClean="0">
                <a:solidFill>
                  <a:srgbClr val="FF0000"/>
                </a:solidFill>
              </a:rPr>
              <a:t> </a:t>
            </a:r>
            <a:r>
              <a:rPr lang="en-US" altLang="bg-BG" sz="2400" b="1" smtClean="0">
                <a:solidFill>
                  <a:srgbClr val="FF0000"/>
                </a:solidFill>
              </a:rPr>
              <a:t>of </a:t>
            </a:r>
            <a:r>
              <a:rPr lang="bg-BG" altLang="bg-BG" sz="2400" b="1" smtClean="0">
                <a:solidFill>
                  <a:srgbClr val="FF0000"/>
                </a:solidFill>
              </a:rPr>
              <a:t>2,5 </a:t>
            </a:r>
            <a:r>
              <a:rPr lang="en-US" altLang="bg-BG" sz="2400" b="1" smtClean="0">
                <a:solidFill>
                  <a:srgbClr val="FF0000"/>
                </a:solidFill>
              </a:rPr>
              <a:t>and</a:t>
            </a:r>
            <a:r>
              <a:rPr lang="bg-BG" altLang="bg-BG" sz="2400" b="1" smtClean="0">
                <a:solidFill>
                  <a:srgbClr val="FF0000"/>
                </a:solidFill>
              </a:rPr>
              <a:t> 3 </a:t>
            </a:r>
            <a:r>
              <a:rPr lang="en-US" altLang="bg-BG" sz="2400" b="1" smtClean="0">
                <a:solidFill>
                  <a:srgbClr val="FF0000"/>
                </a:solidFill>
              </a:rPr>
              <a:t>years</a:t>
            </a:r>
            <a:r>
              <a:rPr lang="bg-BG" altLang="bg-BG" sz="2400" b="1" smtClean="0">
                <a:solidFill>
                  <a:srgbClr val="FF0000"/>
                </a:solidFill>
              </a:rPr>
              <a:t>. </a:t>
            </a:r>
            <a:r>
              <a:rPr lang="en-US" altLang="bg-BG" sz="2400" b="1" smtClean="0">
                <a:solidFill>
                  <a:srgbClr val="FF0000"/>
                </a:solidFill>
              </a:rPr>
              <a:t>Start</a:t>
            </a:r>
            <a:r>
              <a:rPr lang="bg-BG" altLang="bg-BG" sz="2400" b="1" smtClean="0">
                <a:solidFill>
                  <a:srgbClr val="FF0000"/>
                </a:solidFill>
              </a:rPr>
              <a:t> –  2016</a:t>
            </a:r>
            <a:r>
              <a:rPr lang="en-US" altLang="bg-BG" sz="2400" b="1" smtClean="0">
                <a:solidFill>
                  <a:srgbClr val="FF0000"/>
                </a:solidFill>
              </a:rPr>
              <a:t>y.</a:t>
            </a:r>
            <a:endParaRPr lang="en-US" sz="24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1525</TotalTime>
  <Words>2292</Words>
  <Application>Microsoft Office PowerPoint</Application>
  <PresentationFormat>On-screen Show (4:3)</PresentationFormat>
  <Paragraphs>745</Paragraphs>
  <Slides>33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Acrobat Document</vt:lpstr>
      <vt:lpstr>Sofia Metro Extension Project  OP  “Transport” 2007 - 2013 and 2014 - 2020 </vt:lpstr>
      <vt:lpstr>Part 1</vt:lpstr>
      <vt:lpstr>Slide 3</vt:lpstr>
      <vt:lpstr>  Transport situation in the capital of R. Bulgaria </vt:lpstr>
      <vt:lpstr>Stages in the implementation of Sofia Metro Extension Project included in the OP “Transport”2007-2013y up to 2015y</vt:lpstr>
      <vt:lpstr>Slide 6</vt:lpstr>
      <vt:lpstr>Slide 7</vt:lpstr>
      <vt:lpstr>Construction of a station using an arch structure according to the New Austrian Tunneling Method /MS Serdika ІІ/   Connections with the national network  </vt:lpstr>
      <vt:lpstr>Slide 9</vt:lpstr>
      <vt:lpstr>Plan, longitudinal profile and section of the tunnels in the central city part from the route from Line 3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Methodology for distribution of compensation</vt:lpstr>
      <vt:lpstr>Slide 22</vt:lpstr>
      <vt:lpstr>Slide 23</vt:lpstr>
      <vt:lpstr> </vt:lpstr>
      <vt:lpstr>Slide 25</vt:lpstr>
      <vt:lpstr>Slide 26</vt:lpstr>
      <vt:lpstr>Slide 27</vt:lpstr>
      <vt:lpstr>Slide 28</vt:lpstr>
      <vt:lpstr> Thank you for your attention !  Prof. PhD, eng. Stoyan Bratoev             Consult. Rozalina Kozleva Metropoliten JSC 27-28. 05..2014 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  20НОЕМВРИ 2014г</dc:title>
  <dc:creator>Metropolitan</dc:creator>
  <cp:lastModifiedBy>Metropolitan</cp:lastModifiedBy>
  <cp:revision>217</cp:revision>
  <cp:lastPrinted>2014-11-13T08:21:49Z</cp:lastPrinted>
  <dcterms:created xsi:type="dcterms:W3CDTF">2014-10-23T07:09:17Z</dcterms:created>
  <dcterms:modified xsi:type="dcterms:W3CDTF">2015-05-26T10:12:35Z</dcterms:modified>
</cp:coreProperties>
</file>