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6" r:id="rId2"/>
    <p:sldId id="333" r:id="rId3"/>
    <p:sldId id="334" r:id="rId4"/>
    <p:sldId id="298" r:id="rId5"/>
    <p:sldId id="307" r:id="rId6"/>
    <p:sldId id="335" r:id="rId7"/>
    <p:sldId id="328" r:id="rId8"/>
    <p:sldId id="299" r:id="rId9"/>
    <p:sldId id="332" r:id="rId10"/>
    <p:sldId id="294" r:id="rId11"/>
    <p:sldId id="305" r:id="rId12"/>
    <p:sldId id="258" r:id="rId13"/>
    <p:sldId id="329" r:id="rId14"/>
    <p:sldId id="306" r:id="rId15"/>
    <p:sldId id="309" r:id="rId16"/>
    <p:sldId id="310" r:id="rId17"/>
    <p:sldId id="311" r:id="rId18"/>
    <p:sldId id="313" r:id="rId19"/>
    <p:sldId id="314" r:id="rId20"/>
    <p:sldId id="331" r:id="rId21"/>
    <p:sldId id="319" r:id="rId22"/>
    <p:sldId id="323" r:id="rId23"/>
    <p:sldId id="336" r:id="rId24"/>
    <p:sldId id="325" r:id="rId25"/>
  </p:sldIdLst>
  <p:sldSz cx="9906000" cy="6858000" type="A4"/>
  <p:notesSz cx="6797675" cy="9856788"/>
  <p:custDataLst>
    <p:tags r:id="rId28"/>
  </p:custData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C63A6599-0190-4FD2-93D1-66E967F65C2D}">
          <p14:sldIdLst>
            <p14:sldId id="256"/>
            <p14:sldId id="333"/>
            <p14:sldId id="334"/>
            <p14:sldId id="298"/>
            <p14:sldId id="307"/>
            <p14:sldId id="335"/>
            <p14:sldId id="328"/>
            <p14:sldId id="299"/>
            <p14:sldId id="332"/>
            <p14:sldId id="294"/>
            <p14:sldId id="305"/>
            <p14:sldId id="258"/>
            <p14:sldId id="329"/>
            <p14:sldId id="306"/>
            <p14:sldId id="309"/>
            <p14:sldId id="310"/>
            <p14:sldId id="311"/>
            <p14:sldId id="313"/>
            <p14:sldId id="314"/>
            <p14:sldId id="331"/>
            <p14:sldId id="319"/>
            <p14:sldId id="323"/>
            <p14:sldId id="336"/>
            <p14:sldId id="325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est, Alexander" initials="W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7F7F7F"/>
    <a:srgbClr val="0066CC"/>
    <a:srgbClr val="0099FF"/>
    <a:srgbClr val="0566AB"/>
    <a:srgbClr val="129AD2"/>
    <a:srgbClr val="A2047B"/>
    <a:srgbClr val="419FF5"/>
    <a:srgbClr val="4C8D4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082" autoAdjust="0"/>
    <p:restoredTop sz="74910" autoAdjust="0"/>
  </p:normalViewPr>
  <p:slideViewPr>
    <p:cSldViewPr>
      <p:cViewPr varScale="1">
        <p:scale>
          <a:sx n="113" d="100"/>
          <a:sy n="113" d="100"/>
        </p:scale>
        <p:origin x="-798" y="-102"/>
      </p:cViewPr>
      <p:guideLst>
        <p:guide orient="horz" pos="2115"/>
        <p:guide orient="horz" pos="3884"/>
        <p:guide pos="217"/>
        <p:guide pos="308"/>
        <p:guide pos="5978"/>
        <p:guide pos="3120"/>
        <p:guide pos="588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79" d="100"/>
          <a:sy n="79" d="100"/>
        </p:scale>
        <p:origin x="-3012" y="-84"/>
      </p:cViewPr>
      <p:guideLst>
        <p:guide orient="horz" pos="3106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\\VBB-FILESRV\VBB_POOL\POOL\Center\Allgemein\Vortr&#228;ge%20externer%20Veranstaltungen\2012-05-08%20BAG%20AK%20Qualit&#228;t\Diagramme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\\VBB-FILESRV\VBB_POOL\POOL\Center\Allgemein\Vortr&#228;ge%20externer%20Veranstaltungen\2012-05-08%20BAG%20AK%20Qualit&#228;t\Diagramme.xlsx" TargetMode="External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\\VBB-FILESRV\VBB_SPEC\VERTRAG\Finanzierung\Zuarbeiten%20L&#228;nder\Brandenburg\2015\Aufschl&#252;sselung%20Zuschusssatz\Hilfstabelle%20vertragspezifische%20Zuschusss&#228;tze_NOB_V_BB%20erg&#228;nzt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1663678063235443"/>
          <c:y val="0.22496345029239764"/>
          <c:w val="0.5268068381904889"/>
          <c:h val="0.67192068713450281"/>
        </c:manualLayout>
      </c:layout>
      <c:pie3DChart>
        <c:varyColors val="1"/>
        <c:ser>
          <c:idx val="0"/>
          <c:order val="0"/>
          <c:explosion val="22"/>
          <c:dPt>
            <c:idx val="0"/>
            <c:bubble3D val="0"/>
            <c:spPr>
              <a:solidFill>
                <a:srgbClr val="0070C0"/>
              </a:solidFill>
            </c:spPr>
          </c:dPt>
          <c:dPt>
            <c:idx val="1"/>
            <c:bubble3D val="0"/>
            <c:spPr>
              <a:solidFill>
                <a:srgbClr val="FFC000"/>
              </a:solidFill>
            </c:spPr>
          </c:dPt>
          <c:dPt>
            <c:idx val="2"/>
            <c:bubble3D val="0"/>
            <c:spPr>
              <a:solidFill>
                <a:srgbClr val="4C8D40"/>
              </a:solidFill>
            </c:spPr>
          </c:dPt>
          <c:dPt>
            <c:idx val="3"/>
            <c:bubble3D val="0"/>
            <c:spPr>
              <a:solidFill>
                <a:srgbClr val="FF0000"/>
              </a:solidFill>
            </c:spPr>
          </c:dPt>
          <c:dLbls>
            <c:dLbl>
              <c:idx val="0"/>
              <c:layout>
                <c:manualLayout>
                  <c:x val="-3.1635608048993874E-2"/>
                  <c:y val="2.19331437736949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7596456692913386E-2"/>
                  <c:y val="2.43915864683581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0838801399825023E-2"/>
                  <c:y val="-0.1958708807232429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6395888013998251E-2"/>
                  <c:y val="-0.352434018664333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0">
                    <a:latin typeface="Arial" pitchFamily="34" charset="0"/>
                    <a:cs typeface="Arial" pitchFamily="34" charset="0"/>
                  </a:defRPr>
                </a:pPr>
                <a:endParaRPr lang="de-D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Tabelle2!$B$2:$E$2</c:f>
              <c:strCache>
                <c:ptCount val="4"/>
                <c:pt idx="0">
                  <c:v>EGP</c:v>
                </c:pt>
                <c:pt idx="1">
                  <c:v>NEB</c:v>
                </c:pt>
                <c:pt idx="2">
                  <c:v>ODEG</c:v>
                </c:pt>
                <c:pt idx="3">
                  <c:v>DB Regio</c:v>
                </c:pt>
              </c:strCache>
            </c:strRef>
          </c:cat>
          <c:val>
            <c:numRef>
              <c:f>Tabelle2!$B$3:$E$3</c:f>
              <c:numCache>
                <c:formatCode>0.0%</c:formatCode>
                <c:ptCount val="4"/>
                <c:pt idx="0">
                  <c:v>5.0000000000000001E-3</c:v>
                </c:pt>
                <c:pt idx="1">
                  <c:v>0.17499999999999999</c:v>
                </c:pt>
                <c:pt idx="2">
                  <c:v>0.19</c:v>
                </c:pt>
                <c:pt idx="3">
                  <c:v>0.63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76151254316473693"/>
          <c:y val="0.24609009502923976"/>
          <c:w val="0.23848739035087718"/>
          <c:h val="0.42318073830409358"/>
        </c:manualLayout>
      </c:layout>
      <c:overlay val="0"/>
      <c:txPr>
        <a:bodyPr/>
        <a:lstStyle/>
        <a:p>
          <a:pPr>
            <a:defRPr sz="1200" b="0">
              <a:latin typeface="Arial" pitchFamily="34" charset="0"/>
              <a:cs typeface="Arial" pitchFamily="34" charset="0"/>
            </a:defRPr>
          </a:pPr>
          <a:endParaRPr lang="de-DE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explosion val="25"/>
          <c:dPt>
            <c:idx val="0"/>
            <c:bubble3D val="0"/>
            <c:spPr>
              <a:solidFill>
                <a:srgbClr val="FF0000"/>
              </a:solidFill>
            </c:spPr>
          </c:dPt>
          <c:dPt>
            <c:idx val="1"/>
            <c:bubble3D val="0"/>
            <c:spPr>
              <a:solidFill>
                <a:srgbClr val="4C8D40"/>
              </a:solidFill>
            </c:spPr>
          </c:dPt>
          <c:dLbls>
            <c:dLbl>
              <c:idx val="0"/>
              <c:layout>
                <c:manualLayout>
                  <c:x val="3.9527559055118108E-2"/>
                  <c:y val="-2.6810318544533498E-2"/>
                </c:manualLayout>
              </c:layout>
              <c:tx>
                <c:rich>
                  <a:bodyPr/>
                  <a:lstStyle/>
                  <a:p>
                    <a:r>
                      <a:rPr lang="en-US" sz="1400" dirty="0"/>
                      <a:t>76,2%</a:t>
                    </a:r>
                    <a:endParaRPr lang="en-US" sz="15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9.0482635525908073E-3"/>
                  <c:y val="1.99612930055501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0">
                    <a:latin typeface="Arial" pitchFamily="34" charset="0"/>
                    <a:cs typeface="Arial" pitchFamily="34" charset="0"/>
                  </a:defRPr>
                </a:pPr>
                <a:endParaRPr lang="de-D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Tabelle1!$B$2:$C$2</c:f>
              <c:strCache>
                <c:ptCount val="2"/>
                <c:pt idx="0">
                  <c:v>DB Regio</c:v>
                </c:pt>
                <c:pt idx="1">
                  <c:v>Konkurrenten</c:v>
                </c:pt>
              </c:strCache>
            </c:strRef>
          </c:cat>
          <c:val>
            <c:numRef>
              <c:f>Tabelle1!$B$3:$C$3</c:f>
              <c:numCache>
                <c:formatCode>0.0%</c:formatCode>
                <c:ptCount val="2"/>
                <c:pt idx="0">
                  <c:v>0.76200000000000001</c:v>
                </c:pt>
                <c:pt idx="1">
                  <c:v>0.23799999999999999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tr"/>
      <c:legendEntry>
        <c:idx val="0"/>
        <c:txPr>
          <a:bodyPr/>
          <a:lstStyle/>
          <a:p>
            <a:pPr>
              <a:defRPr sz="1200" b="1">
                <a:latin typeface="Arial" pitchFamily="34" charset="0"/>
                <a:cs typeface="Arial" pitchFamily="34" charset="0"/>
              </a:defRPr>
            </a:pPr>
            <a:endParaRPr lang="de-DE"/>
          </a:p>
        </c:txPr>
      </c:legendEntry>
      <c:legendEntry>
        <c:idx val="1"/>
        <c:txPr>
          <a:bodyPr/>
          <a:lstStyle/>
          <a:p>
            <a:pPr>
              <a:defRPr sz="1200" b="1">
                <a:latin typeface="Arial" pitchFamily="34" charset="0"/>
                <a:cs typeface="Arial" pitchFamily="34" charset="0"/>
              </a:defRPr>
            </a:pPr>
            <a:endParaRPr lang="de-DE"/>
          </a:p>
        </c:txPr>
      </c:legendEntry>
      <c:layout>
        <c:manualLayout>
          <c:xMode val="edge"/>
          <c:yMode val="edge"/>
          <c:x val="0.69937916194654726"/>
          <c:y val="0.31340326793054679"/>
          <c:w val="0.29057666372970348"/>
          <c:h val="0.22374562147118565"/>
        </c:manualLayout>
      </c:layout>
      <c:overlay val="0"/>
      <c:txPr>
        <a:bodyPr/>
        <a:lstStyle/>
        <a:p>
          <a:pPr>
            <a:defRPr sz="1200">
              <a:latin typeface="Arial" pitchFamily="34" charset="0"/>
              <a:cs typeface="Arial" pitchFamily="34" charset="0"/>
            </a:defRPr>
          </a:pPr>
          <a:endParaRPr lang="de-DE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de-DE" sz="1600"/>
              <a:t>Cost-Index</a:t>
            </a:r>
          </a:p>
        </c:rich>
      </c:tx>
      <c:layout>
        <c:manualLayout>
          <c:xMode val="edge"/>
          <c:yMode val="edge"/>
          <c:x val="0.24096153059016834"/>
          <c:y val="5.5797670949733182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8.9394071664997132E-2"/>
          <c:y val="0.25429638603544497"/>
          <c:w val="0.72691830537347701"/>
          <c:h val="0.5223385226674004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'Cost Index'!$C$2</c:f>
              <c:strCache>
                <c:ptCount val="1"/>
                <c:pt idx="0">
                  <c:v>Cost-Index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</c:spPr>
          </c:dPt>
          <c:cat>
            <c:strRef>
              <c:f>'Cost Index'!$B$3:$B$4</c:f>
              <c:strCache>
                <c:ptCount val="2"/>
                <c:pt idx="0">
                  <c:v>old negotiated contract</c:v>
                </c:pt>
                <c:pt idx="1">
                  <c:v>new tendered contracts</c:v>
                </c:pt>
              </c:strCache>
            </c:strRef>
          </c:cat>
          <c:val>
            <c:numRef>
              <c:f>'Cost Index'!$C$3:$C$4</c:f>
              <c:numCache>
                <c:formatCode>#,##0.0</c:formatCode>
                <c:ptCount val="2"/>
                <c:pt idx="0">
                  <c:v>100</c:v>
                </c:pt>
                <c:pt idx="1">
                  <c:v>85.863646785298769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7168768"/>
        <c:axId val="137170304"/>
      </c:barChart>
      <c:catAx>
        <c:axId val="1371687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100"/>
            </a:pPr>
            <a:endParaRPr lang="de-DE"/>
          </a:p>
        </c:txPr>
        <c:crossAx val="13717030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37170304"/>
        <c:scaling>
          <c:orientation val="minMax"/>
          <c:max val="100"/>
          <c:min val="50"/>
        </c:scaling>
        <c:delete val="0"/>
        <c:axPos val="l"/>
        <c:majorGridlines/>
        <c:numFmt formatCode="#%" sourceLinked="0"/>
        <c:majorTickMark val="out"/>
        <c:minorTickMark val="none"/>
        <c:tickLblPos val="nextTo"/>
        <c:txPr>
          <a:bodyPr rot="0" vert="horz"/>
          <a:lstStyle/>
          <a:p>
            <a:pPr>
              <a:defRPr sz="1000"/>
            </a:pPr>
            <a:endParaRPr lang="de-DE"/>
          </a:p>
        </c:txPr>
        <c:crossAx val="137168768"/>
        <c:crosses val="autoZero"/>
        <c:crossBetween val="between"/>
        <c:dispUnits>
          <c:builtInUnit val="hundreds"/>
          <c:dispUnitsLbl>
            <c:layout/>
          </c:dispUnitsLbl>
        </c:dispUnits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de-DE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de-DE" sz="1600" dirty="0" err="1" smtClean="0"/>
              <a:t>Cost</a:t>
            </a:r>
            <a:r>
              <a:rPr lang="de-DE" sz="1600" dirty="0" smtClean="0"/>
              <a:t>-Index </a:t>
            </a:r>
            <a:r>
              <a:rPr lang="de-DE" sz="1600" dirty="0" err="1" smtClean="0"/>
              <a:t>of</a:t>
            </a:r>
            <a:r>
              <a:rPr lang="de-DE" sz="1600" dirty="0" smtClean="0"/>
              <a:t> </a:t>
            </a:r>
            <a:r>
              <a:rPr lang="de-DE" sz="1600" dirty="0" err="1" smtClean="0"/>
              <a:t>new</a:t>
            </a:r>
            <a:r>
              <a:rPr lang="de-DE" sz="1600" dirty="0" smtClean="0"/>
              <a:t> </a:t>
            </a:r>
            <a:r>
              <a:rPr lang="de-DE" sz="1600" dirty="0" err="1" smtClean="0"/>
              <a:t>tendered</a:t>
            </a:r>
            <a:r>
              <a:rPr lang="de-DE" sz="1600" baseline="0" dirty="0" smtClean="0"/>
              <a:t> </a:t>
            </a:r>
            <a:r>
              <a:rPr lang="de-DE" sz="1600" baseline="0" dirty="0" err="1" smtClean="0"/>
              <a:t>contracts</a:t>
            </a:r>
            <a:r>
              <a:rPr lang="de-DE" sz="1600" baseline="0" dirty="0" smtClean="0"/>
              <a:t>*</a:t>
            </a:r>
            <a:endParaRPr lang="de-DE" sz="1600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23281633830808923"/>
          <c:y val="0.21916246910912748"/>
          <c:w val="0.71329304459998277"/>
          <c:h val="0.51163053829018956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Operating costs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3">
                  <a:lumMod val="50000"/>
                </a:schemeClr>
              </a:solidFill>
            </c:spPr>
          </c:dPt>
          <c:dPt>
            <c:idx val="1"/>
            <c:invertIfNegative val="0"/>
            <c:bubble3D val="0"/>
            <c:spPr>
              <a:noFill/>
            </c:spPr>
          </c:dPt>
          <c:dLbls>
            <c:dLbl>
              <c:idx val="1"/>
              <c:delete val="1"/>
            </c:dLbl>
            <c:txPr>
              <a:bodyPr/>
              <a:lstStyle/>
              <a:p>
                <a:pPr>
                  <a:defRPr sz="900">
                    <a:solidFill>
                      <a:schemeClr val="bg1"/>
                    </a:solidFill>
                  </a:defRPr>
                </a:pPr>
                <a:endParaRPr lang="de-DE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Tabelle1!$A$2:$A$3</c:f>
              <c:strCache>
                <c:ptCount val="2"/>
                <c:pt idx="0">
                  <c:v>new tendered contracts</c:v>
                </c:pt>
                <c:pt idx="1">
                  <c:v>Kategorie 2</c:v>
                </c:pt>
              </c:strCache>
            </c:strRef>
          </c:cat>
          <c:val>
            <c:numRef>
              <c:f>Tabelle1!$B$2:$B$3</c:f>
              <c:numCache>
                <c:formatCode>0%</c:formatCode>
                <c:ptCount val="2"/>
                <c:pt idx="0">
                  <c:v>0.51633466135458195</c:v>
                </c:pt>
                <c:pt idx="1">
                  <c:v>0.73</c:v>
                </c:pt>
              </c:numCache>
            </c:numRef>
          </c:val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Infrastructure cost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Lbls>
            <c:dLbl>
              <c:idx val="0"/>
              <c:spPr/>
              <c:txPr>
                <a:bodyPr/>
                <a:lstStyle/>
                <a:p>
                  <a:pPr>
                    <a:defRPr sz="900">
                      <a:solidFill>
                        <a:schemeClr val="bg1"/>
                      </a:solidFill>
                    </a:defRPr>
                  </a:pPr>
                  <a:endParaRPr lang="de-D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900"/>
                </a:pPr>
                <a:endParaRPr lang="de-DE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Tabelle1!$A$2:$A$3</c:f>
              <c:strCache>
                <c:ptCount val="2"/>
                <c:pt idx="0">
                  <c:v>new tendered contracts</c:v>
                </c:pt>
                <c:pt idx="1">
                  <c:v>Kategorie 2</c:v>
                </c:pt>
              </c:strCache>
            </c:strRef>
          </c:cat>
          <c:val>
            <c:numRef>
              <c:f>Tabelle1!$C$2:$C$3</c:f>
              <c:numCache>
                <c:formatCode>0%</c:formatCode>
                <c:ptCount val="2"/>
                <c:pt idx="0">
                  <c:v>0.483665338645418</c:v>
                </c:pt>
                <c:pt idx="1">
                  <c:v>0.27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37232384"/>
        <c:axId val="137233920"/>
      </c:barChart>
      <c:catAx>
        <c:axId val="137232384"/>
        <c:scaling>
          <c:orientation val="minMax"/>
        </c:scaling>
        <c:delete val="1"/>
        <c:axPos val="b"/>
        <c:majorTickMark val="out"/>
        <c:minorTickMark val="none"/>
        <c:tickLblPos val="nextTo"/>
        <c:crossAx val="137233920"/>
        <c:crosses val="autoZero"/>
        <c:auto val="1"/>
        <c:lblAlgn val="ctr"/>
        <c:lblOffset val="100"/>
        <c:noMultiLvlLbl val="0"/>
      </c:catAx>
      <c:valAx>
        <c:axId val="137233920"/>
        <c:scaling>
          <c:orientation val="minMax"/>
          <c:max val="1"/>
        </c:scaling>
        <c:delete val="0"/>
        <c:axPos val="l"/>
        <c:majorGridlines/>
        <c:numFmt formatCode="0%" sourceLinked="0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de-DE"/>
          </a:p>
        </c:txPr>
        <c:crossAx val="13723238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de-DE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1"/>
            <a:ext cx="2946145" cy="493392"/>
          </a:xfrm>
          <a:prstGeom prst="rect">
            <a:avLst/>
          </a:prstGeom>
        </p:spPr>
        <p:txBody>
          <a:bodyPr vert="horz" lIns="91338" tIns="45670" rIns="91338" bIns="4567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912" y="1"/>
            <a:ext cx="2946143" cy="493392"/>
          </a:xfrm>
          <a:prstGeom prst="rect">
            <a:avLst/>
          </a:prstGeom>
        </p:spPr>
        <p:txBody>
          <a:bodyPr vert="horz" lIns="91338" tIns="45670" rIns="91338" bIns="45670" rtlCol="0"/>
          <a:lstStyle>
            <a:lvl1pPr algn="r">
              <a:defRPr sz="1200"/>
            </a:lvl1pPr>
          </a:lstStyle>
          <a:p>
            <a:fld id="{C88E399B-FCCB-4AC1-A9A5-40B209FBCCBB}" type="datetimeFigureOut">
              <a:rPr lang="de-DE" smtClean="0"/>
              <a:t>26.05.2015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" y="9361822"/>
            <a:ext cx="2946145" cy="493391"/>
          </a:xfrm>
          <a:prstGeom prst="rect">
            <a:avLst/>
          </a:prstGeom>
        </p:spPr>
        <p:txBody>
          <a:bodyPr vert="horz" lIns="91338" tIns="45670" rIns="91338" bIns="4567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912" y="9361822"/>
            <a:ext cx="2946143" cy="493391"/>
          </a:xfrm>
          <a:prstGeom prst="rect">
            <a:avLst/>
          </a:prstGeom>
        </p:spPr>
        <p:txBody>
          <a:bodyPr vert="horz" lIns="91338" tIns="45670" rIns="91338" bIns="45670" rtlCol="0" anchor="b"/>
          <a:lstStyle>
            <a:lvl1pPr algn="r">
              <a:defRPr sz="1200"/>
            </a:lvl1pPr>
          </a:lstStyle>
          <a:p>
            <a:fld id="{CCBADF9D-A054-4E30-BFCE-9856D5EE093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39567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2"/>
            <a:ext cx="2945659" cy="492839"/>
          </a:xfrm>
          <a:prstGeom prst="rect">
            <a:avLst/>
          </a:prstGeom>
        </p:spPr>
        <p:txBody>
          <a:bodyPr vert="horz" lIns="91338" tIns="45670" rIns="91338" bIns="4567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6" y="2"/>
            <a:ext cx="2945659" cy="492839"/>
          </a:xfrm>
          <a:prstGeom prst="rect">
            <a:avLst/>
          </a:prstGeom>
        </p:spPr>
        <p:txBody>
          <a:bodyPr vert="horz" lIns="91338" tIns="45670" rIns="91338" bIns="45670" rtlCol="0"/>
          <a:lstStyle>
            <a:lvl1pPr algn="r">
              <a:defRPr sz="1200"/>
            </a:lvl1pPr>
          </a:lstStyle>
          <a:p>
            <a:fld id="{A9296848-AA89-4F5E-8D87-1705ED98B5D6}" type="datetimeFigureOut">
              <a:rPr lang="de-DE" smtClean="0"/>
              <a:t>26.05.2015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30250" y="739775"/>
            <a:ext cx="5337175" cy="36957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38" tIns="45670" rIns="91338" bIns="4567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81975"/>
            <a:ext cx="5438140" cy="4435555"/>
          </a:xfrm>
          <a:prstGeom prst="rect">
            <a:avLst/>
          </a:prstGeom>
        </p:spPr>
        <p:txBody>
          <a:bodyPr vert="horz" lIns="91338" tIns="45670" rIns="91338" bIns="4567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" y="9362239"/>
            <a:ext cx="2945659" cy="492839"/>
          </a:xfrm>
          <a:prstGeom prst="rect">
            <a:avLst/>
          </a:prstGeom>
        </p:spPr>
        <p:txBody>
          <a:bodyPr vert="horz" lIns="91338" tIns="45670" rIns="91338" bIns="4567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6" y="9362239"/>
            <a:ext cx="2945659" cy="492839"/>
          </a:xfrm>
          <a:prstGeom prst="rect">
            <a:avLst/>
          </a:prstGeom>
        </p:spPr>
        <p:txBody>
          <a:bodyPr vert="horz" lIns="91338" tIns="45670" rIns="91338" bIns="45670" rtlCol="0" anchor="b"/>
          <a:lstStyle>
            <a:lvl1pPr algn="r">
              <a:defRPr sz="1200"/>
            </a:lvl1pPr>
          </a:lstStyle>
          <a:p>
            <a:fld id="{6DAD60CC-8A1B-4A0F-8C40-479105BA1DC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563418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8.xml"/><Relationship Id="rId7" Type="http://schemas.openxmlformats.org/officeDocument/2006/relationships/image" Target="../media/image1.emf"/><Relationship Id="rId2" Type="http://schemas.openxmlformats.org/officeDocument/2006/relationships/tags" Target="../tags/tag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tags" Target="../tags/tag37.xml"/><Relationship Id="rId7" Type="http://schemas.openxmlformats.org/officeDocument/2006/relationships/oleObject" Target="../embeddings/oleObject6.bin"/><Relationship Id="rId2" Type="http://schemas.openxmlformats.org/officeDocument/2006/relationships/tags" Target="../tags/tag36.xml"/><Relationship Id="rId1" Type="http://schemas.openxmlformats.org/officeDocument/2006/relationships/vmlDrawing" Target="../drawings/vmlDrawing6.v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39.xml"/><Relationship Id="rId4" Type="http://schemas.openxmlformats.org/officeDocument/2006/relationships/tags" Target="../tags/tag38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tags" Target="../tags/tag41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0.xml"/><Relationship Id="rId1" Type="http://schemas.openxmlformats.org/officeDocument/2006/relationships/vmlDrawing" Target="../drawings/vmlDrawing7.vml"/><Relationship Id="rId6" Type="http://schemas.openxmlformats.org/officeDocument/2006/relationships/tags" Target="../tags/tag44.xml"/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9" Type="http://schemas.openxmlformats.org/officeDocument/2006/relationships/image" Target="../media/image1.e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image" Target="../media/image1.emf"/><Relationship Id="rId2" Type="http://schemas.openxmlformats.org/officeDocument/2006/relationships/tags" Target="../tags/tag45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8.bin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7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tags" Target="../tags/tag49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8.xml"/><Relationship Id="rId1" Type="http://schemas.openxmlformats.org/officeDocument/2006/relationships/vmlDrawing" Target="../drawings/vmlDrawing9.vml"/><Relationship Id="rId6" Type="http://schemas.openxmlformats.org/officeDocument/2006/relationships/tags" Target="../tags/tag52.xml"/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9" Type="http://schemas.openxmlformats.org/officeDocument/2006/relationships/image" Target="../media/image1.emf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tags" Target="../tags/tag5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3.xml"/><Relationship Id="rId1" Type="http://schemas.openxmlformats.org/officeDocument/2006/relationships/vmlDrawing" Target="../drawings/vmlDrawing10.v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9" Type="http://schemas.openxmlformats.org/officeDocument/2006/relationships/image" Target="../media/image1.emf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59.xml"/><Relationship Id="rId7" Type="http://schemas.openxmlformats.org/officeDocument/2006/relationships/tags" Target="../tags/tag63.xml"/><Relationship Id="rId2" Type="http://schemas.openxmlformats.org/officeDocument/2006/relationships/tags" Target="../tags/tag58.xml"/><Relationship Id="rId1" Type="http://schemas.openxmlformats.org/officeDocument/2006/relationships/vmlDrawing" Target="../drawings/vmlDrawing11.vml"/><Relationship Id="rId6" Type="http://schemas.openxmlformats.org/officeDocument/2006/relationships/tags" Target="../tags/tag62.xml"/><Relationship Id="rId5" Type="http://schemas.openxmlformats.org/officeDocument/2006/relationships/tags" Target="../tags/tag61.xml"/><Relationship Id="rId10" Type="http://schemas.openxmlformats.org/officeDocument/2006/relationships/image" Target="../media/image1.emf"/><Relationship Id="rId4" Type="http://schemas.openxmlformats.org/officeDocument/2006/relationships/tags" Target="../tags/tag60.xml"/><Relationship Id="rId9" Type="http://schemas.openxmlformats.org/officeDocument/2006/relationships/oleObject" Target="../embeddings/oleObject11.bin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70.xml"/><Relationship Id="rId3" Type="http://schemas.openxmlformats.org/officeDocument/2006/relationships/tags" Target="../tags/tag65.xml"/><Relationship Id="rId7" Type="http://schemas.openxmlformats.org/officeDocument/2006/relationships/tags" Target="../tags/tag69.xml"/><Relationship Id="rId2" Type="http://schemas.openxmlformats.org/officeDocument/2006/relationships/tags" Target="../tags/tag64.xml"/><Relationship Id="rId1" Type="http://schemas.openxmlformats.org/officeDocument/2006/relationships/vmlDrawing" Target="../drawings/vmlDrawing12.vml"/><Relationship Id="rId6" Type="http://schemas.openxmlformats.org/officeDocument/2006/relationships/tags" Target="../tags/tag68.xml"/><Relationship Id="rId11" Type="http://schemas.openxmlformats.org/officeDocument/2006/relationships/image" Target="../media/image1.emf"/><Relationship Id="rId5" Type="http://schemas.openxmlformats.org/officeDocument/2006/relationships/tags" Target="../tags/tag67.xml"/><Relationship Id="rId10" Type="http://schemas.openxmlformats.org/officeDocument/2006/relationships/oleObject" Target="../embeddings/oleObject12.bin"/><Relationship Id="rId4" Type="http://schemas.openxmlformats.org/officeDocument/2006/relationships/tags" Target="../tags/tag66.xml"/><Relationship Id="rId9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72.xml"/><Relationship Id="rId7" Type="http://schemas.openxmlformats.org/officeDocument/2006/relationships/tags" Target="../tags/tag76.xml"/><Relationship Id="rId2" Type="http://schemas.openxmlformats.org/officeDocument/2006/relationships/tags" Target="../tags/tag71.xml"/><Relationship Id="rId1" Type="http://schemas.openxmlformats.org/officeDocument/2006/relationships/vmlDrawing" Target="../drawings/vmlDrawing13.v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10" Type="http://schemas.openxmlformats.org/officeDocument/2006/relationships/image" Target="../media/image1.emf"/><Relationship Id="rId4" Type="http://schemas.openxmlformats.org/officeDocument/2006/relationships/tags" Target="../tags/tag73.xml"/><Relationship Id="rId9" Type="http://schemas.openxmlformats.org/officeDocument/2006/relationships/oleObject" Target="../embeddings/oleObject13.bin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tags" Target="../tags/tag83.xml"/><Relationship Id="rId3" Type="http://schemas.openxmlformats.org/officeDocument/2006/relationships/tags" Target="../tags/tag78.xml"/><Relationship Id="rId7" Type="http://schemas.openxmlformats.org/officeDocument/2006/relationships/tags" Target="../tags/tag82.xml"/><Relationship Id="rId2" Type="http://schemas.openxmlformats.org/officeDocument/2006/relationships/tags" Target="../tags/tag77.xml"/><Relationship Id="rId1" Type="http://schemas.openxmlformats.org/officeDocument/2006/relationships/vmlDrawing" Target="../drawings/vmlDrawing14.vml"/><Relationship Id="rId6" Type="http://schemas.openxmlformats.org/officeDocument/2006/relationships/tags" Target="../tags/tag81.xml"/><Relationship Id="rId11" Type="http://schemas.openxmlformats.org/officeDocument/2006/relationships/image" Target="../media/image1.emf"/><Relationship Id="rId5" Type="http://schemas.openxmlformats.org/officeDocument/2006/relationships/tags" Target="../tags/tag80.xml"/><Relationship Id="rId10" Type="http://schemas.openxmlformats.org/officeDocument/2006/relationships/oleObject" Target="../embeddings/oleObject14.bin"/><Relationship Id="rId4" Type="http://schemas.openxmlformats.org/officeDocument/2006/relationships/tags" Target="../tags/tag79.xml"/><Relationship Id="rId9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7" Type="http://schemas.openxmlformats.org/officeDocument/2006/relationships/image" Target="../media/image7.png"/><Relationship Id="rId2" Type="http://schemas.openxmlformats.org/officeDocument/2006/relationships/tags" Target="../tags/tag1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7" Type="http://schemas.openxmlformats.org/officeDocument/2006/relationships/image" Target="../media/image8.png"/><Relationship Id="rId2" Type="http://schemas.openxmlformats.org/officeDocument/2006/relationships/tags" Target="../tags/tag16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4.bin"/><Relationship Id="rId4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20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image" Target="../media/image9.png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27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image" Target="../media/image9.png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1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tags" Target="../tags/tag33.xml"/><Relationship Id="rId7" Type="http://schemas.openxmlformats.org/officeDocument/2006/relationships/oleObject" Target="../embeddings/oleObject5.bin"/><Relationship Id="rId2" Type="http://schemas.openxmlformats.org/officeDocument/2006/relationships/tags" Target="../tags/tag32.xml"/><Relationship Id="rId1" Type="http://schemas.openxmlformats.org/officeDocument/2006/relationships/vmlDrawing" Target="../drawings/vmlDrawing5.v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9" Type="http://schemas.openxmlformats.org/officeDocument/2006/relationships/image" Target="../media/image9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ct 10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421090139"/>
              </p:ext>
            </p:ext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0"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231" descr="C:\Users\Conny\Desktop\1.png"/>
          <p:cNvPicPr>
            <a:picLocks noChangeAspect="1" noChangeArrowheads="1"/>
          </p:cNvPicPr>
          <p:nvPr userDrawn="1"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145433" y="2596653"/>
            <a:ext cx="5760567" cy="4261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>
            <a:spLocks noGrp="1"/>
          </p:cNvSpPr>
          <p:nvPr>
            <p:ph type="ctrTitle" hasCustomPrompt="1"/>
            <p:custDataLst>
              <p:tags r:id="rId3"/>
            </p:custDataLst>
          </p:nvPr>
        </p:nvSpPr>
        <p:spPr>
          <a:xfrm>
            <a:off x="488504" y="332657"/>
            <a:ext cx="9145016" cy="687341"/>
          </a:xfrm>
        </p:spPr>
        <p:txBody>
          <a:bodyPr vert="horz" lIns="72000" tIns="72000" rIns="72000" bIns="72000" rtlCol="0" anchor="t">
            <a:normAutofit/>
          </a:bodyPr>
          <a:lstStyle>
            <a:lvl1pPr>
              <a:defRPr lang="de-DE" sz="3000" b="1" cap="all" baseline="0">
                <a:solidFill>
                  <a:schemeClr val="tx2"/>
                </a:solidFill>
              </a:defRPr>
            </a:lvl1pPr>
          </a:lstStyle>
          <a:p>
            <a:pPr lvl="0" algn="l"/>
            <a:r>
              <a:rPr lang="de-DE" dirty="0" smtClean="0"/>
              <a:t>Titel</a:t>
            </a:r>
            <a:endParaRPr lang="de-DE" dirty="0"/>
          </a:p>
        </p:txBody>
      </p:sp>
      <p:sp>
        <p:nvSpPr>
          <p:cNvPr id="14" name="Subtitle 2"/>
          <p:cNvSpPr>
            <a:spLocks noGrp="1"/>
          </p:cNvSpPr>
          <p:nvPr>
            <p:ph type="subTitle" idx="1" hasCustomPrompt="1"/>
            <p:custDataLst>
              <p:tags r:id="rId4"/>
            </p:custDataLst>
          </p:nvPr>
        </p:nvSpPr>
        <p:spPr>
          <a:xfrm>
            <a:off x="488504" y="1196752"/>
            <a:ext cx="9145016" cy="504056"/>
          </a:xfrm>
        </p:spPr>
        <p:txBody>
          <a:bodyPr vert="horz" lIns="72000" tIns="72000" rIns="72000" bIns="72000"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lang="de-DE" sz="2000" b="1" baseline="0">
                <a:solidFill>
                  <a:schemeClr val="tx1"/>
                </a:solidFill>
              </a:defRPr>
            </a:lvl1pPr>
          </a:lstStyle>
          <a:p>
            <a:pPr marL="0" lvl="0" indent="0">
              <a:spcBef>
                <a:spcPts val="0"/>
              </a:spcBef>
              <a:buNone/>
            </a:pPr>
            <a:r>
              <a:rPr lang="de-DE" dirty="0" smtClean="0"/>
              <a:t>Untertitel Präsentation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88504" y="1916832"/>
            <a:ext cx="5185147" cy="1152128"/>
          </a:xfrm>
        </p:spPr>
        <p:txBody>
          <a:bodyPr bIns="72000" anchor="ctr">
            <a:normAutofit/>
          </a:bodyPr>
          <a:lstStyle>
            <a:lvl1pPr>
              <a:spcBef>
                <a:spcPts val="600"/>
              </a:spcBef>
              <a:defRPr lang="en-GB" sz="2000" b="0" i="0" u="none" strike="noStrike" baseline="0" smtClean="0"/>
            </a:lvl1pPr>
          </a:lstStyle>
          <a:p>
            <a:r>
              <a:rPr lang="de-DE" sz="2000" b="0" i="0" u="none" strike="noStrike" baseline="0" dirty="0" smtClean="0">
                <a:solidFill>
                  <a:srgbClr val="2B2825"/>
                </a:solidFill>
                <a:latin typeface="ArialMT"/>
              </a:rPr>
              <a:t>Veranstaltungsname</a:t>
            </a:r>
          </a:p>
          <a:p>
            <a:r>
              <a:rPr lang="de-DE" sz="2000" b="0" i="0" u="none" strike="noStrike" baseline="0" dirty="0" smtClean="0">
                <a:solidFill>
                  <a:srgbClr val="2B2825"/>
                </a:solidFill>
                <a:latin typeface="ArialMT"/>
              </a:rPr>
              <a:t>Veranstalter</a:t>
            </a:r>
          </a:p>
          <a:p>
            <a:r>
              <a:rPr lang="de-DE" sz="2000" b="0" i="0" u="none" strike="noStrike" baseline="0" dirty="0" smtClean="0">
                <a:solidFill>
                  <a:srgbClr val="2B2825"/>
                </a:solidFill>
                <a:latin typeface="ArialMT"/>
              </a:rPr>
              <a:t>Ort, Datum</a:t>
            </a:r>
            <a:endParaRPr lang="de-DE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488504" y="3140968"/>
            <a:ext cx="5185147" cy="1152128"/>
          </a:xfrm>
        </p:spPr>
        <p:txBody>
          <a:bodyPr bIns="72000" anchor="ctr">
            <a:normAutofit/>
          </a:bodyPr>
          <a:lstStyle>
            <a:lvl1pPr>
              <a:spcBef>
                <a:spcPts val="600"/>
              </a:spcBef>
              <a:defRPr sz="2000" baseline="0"/>
            </a:lvl1pPr>
          </a:lstStyle>
          <a:p>
            <a:pPr lvl="0"/>
            <a:r>
              <a:rPr lang="de-DE" dirty="0" smtClean="0"/>
              <a:t>Name Autor</a:t>
            </a:r>
          </a:p>
          <a:p>
            <a:pPr lvl="0"/>
            <a:r>
              <a:rPr lang="de-DE" dirty="0" smtClean="0"/>
              <a:t>Funktion</a:t>
            </a:r>
          </a:p>
          <a:p>
            <a:pPr lvl="0"/>
            <a:r>
              <a:rPr lang="de-DE" dirty="0" smtClean="0"/>
              <a:t>Bereich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81465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eutral Tite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01726449"/>
              </p:ext>
            </p:ext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804" name="think-cell Slide" r:id="rId7" imgW="270" imgH="270" progId="TCLayout.ActiveDocument.1">
                  <p:embed/>
                </p:oleObj>
              </mc:Choice>
              <mc:Fallback>
                <p:oleObj name="think-cell Slide" r:id="rId7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de-DE" dirty="0" smtClean="0"/>
              <a:t>Folientitel</a:t>
            </a:r>
            <a:endParaRPr lang="de-DE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2" hasCustomPrompt="1"/>
            <p:custDataLst>
              <p:tags r:id="rId4"/>
            </p:custDataLst>
          </p:nvPr>
        </p:nvSpPr>
        <p:spPr>
          <a:xfrm>
            <a:off x="488504" y="1628800"/>
            <a:ext cx="8928992" cy="4608512"/>
          </a:xfrm>
        </p:spPr>
        <p:txBody>
          <a:bodyPr/>
          <a:lstStyle>
            <a:lvl1pPr>
              <a:lnSpc>
                <a:spcPts val="2200"/>
              </a:lnSpc>
              <a:defRPr/>
            </a:lvl1pPr>
            <a:lvl2pPr>
              <a:lnSpc>
                <a:spcPts val="2200"/>
              </a:lnSpc>
              <a:defRPr/>
            </a:lvl2pPr>
            <a:lvl3pPr>
              <a:lnSpc>
                <a:spcPts val="2200"/>
              </a:lnSpc>
              <a:defRPr/>
            </a:lvl3pPr>
            <a:lvl4pPr>
              <a:lnSpc>
                <a:spcPts val="2200"/>
              </a:lnSpc>
              <a:defRPr/>
            </a:lvl4pPr>
            <a:lvl5pPr>
              <a:lnSpc>
                <a:spcPts val="2200"/>
              </a:lnSpc>
              <a:defRPr/>
            </a:lvl5pPr>
          </a:lstStyle>
          <a:p>
            <a:pPr lvl="0"/>
            <a:r>
              <a:rPr lang="de-DE" dirty="0" smtClean="0"/>
              <a:t>Text Level 1</a:t>
            </a:r>
          </a:p>
          <a:p>
            <a:pPr lvl="1"/>
            <a:r>
              <a:rPr lang="de-DE" dirty="0" smtClean="0"/>
              <a:t>Text Level 2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704528" y="6573789"/>
            <a:ext cx="576064" cy="260203"/>
          </a:xfrm>
          <a:prstGeom prst="rect">
            <a:avLst/>
          </a:prstGeom>
        </p:spPr>
        <p:txBody>
          <a:bodyPr vert="horz" lIns="72000" tIns="72000" rIns="0" bIns="72000" rtlCol="0" anchor="ctr"/>
          <a:lstStyle>
            <a:lvl1pPr algn="l">
              <a:defRPr lang="de-DE" sz="700" b="1" smtClean="0"/>
            </a:lvl1pPr>
          </a:lstStyle>
          <a:p>
            <a:r>
              <a:rPr lang="de-DE" dirty="0" smtClean="0"/>
              <a:t>Seite </a:t>
            </a:r>
            <a:fld id="{89C64AA3-442F-440E-B9C3-C9C9C0BB5C84}" type="slidenum">
              <a:rPr lang="de-DE" smtClean="0"/>
              <a:pPr/>
              <a:t>‹Nr.›</a:t>
            </a:fld>
            <a:r>
              <a:rPr lang="de-DE" dirty="0" smtClean="0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086245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eutral Titel, Unter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52573004"/>
              </p:ext>
            </p:ext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828" name="think-cell Slide" r:id="rId8" imgW="270" imgH="270" progId="TCLayout.ActiveDocument.1">
                  <p:embed/>
                </p:oleObj>
              </mc:Choice>
              <mc:Fallback>
                <p:oleObj name="think-cell Slide" r:id="rId8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Placeholder 5"/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488504" y="1448544"/>
            <a:ext cx="8928992" cy="360511"/>
          </a:xfrm>
        </p:spPr>
        <p:txBody>
          <a:bodyPr>
            <a:noAutofit/>
          </a:bodyPr>
          <a:lstStyle>
            <a:lvl1pPr>
              <a:defRPr sz="2000" b="1" i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noProof="0" dirty="0" smtClean="0"/>
              <a:t>Untertitel</a:t>
            </a:r>
            <a:endParaRPr lang="de-DE" noProof="0" dirty="0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488504" y="332656"/>
            <a:ext cx="8928992" cy="1080120"/>
          </a:xfrm>
        </p:spPr>
        <p:txBody>
          <a:bodyPr/>
          <a:lstStyle/>
          <a:p>
            <a:r>
              <a:rPr lang="de-DE" dirty="0" smtClean="0"/>
              <a:t>Folientitel</a:t>
            </a:r>
            <a:endParaRPr lang="de-DE" dirty="0"/>
          </a:p>
        </p:txBody>
      </p:sp>
      <p:sp>
        <p:nvSpPr>
          <p:cNvPr id="11" name="Content Placeholder 7"/>
          <p:cNvSpPr>
            <a:spLocks noGrp="1"/>
          </p:cNvSpPr>
          <p:nvPr>
            <p:ph sz="quarter" idx="12" hasCustomPrompt="1"/>
            <p:custDataLst>
              <p:tags r:id="rId5"/>
            </p:custDataLst>
          </p:nvPr>
        </p:nvSpPr>
        <p:spPr>
          <a:xfrm>
            <a:off x="488504" y="1844824"/>
            <a:ext cx="8928992" cy="4392488"/>
          </a:xfrm>
        </p:spPr>
        <p:txBody>
          <a:bodyPr/>
          <a:lstStyle>
            <a:lvl1pPr>
              <a:lnSpc>
                <a:spcPts val="2200"/>
              </a:lnSpc>
              <a:defRPr/>
            </a:lvl1pPr>
            <a:lvl2pPr>
              <a:lnSpc>
                <a:spcPts val="2200"/>
              </a:lnSpc>
              <a:defRPr/>
            </a:lvl2pPr>
            <a:lvl3pPr>
              <a:lnSpc>
                <a:spcPts val="2200"/>
              </a:lnSpc>
              <a:defRPr/>
            </a:lvl3pPr>
            <a:lvl4pPr>
              <a:lnSpc>
                <a:spcPts val="2200"/>
              </a:lnSpc>
              <a:defRPr/>
            </a:lvl4pPr>
            <a:lvl5pPr>
              <a:lnSpc>
                <a:spcPts val="2200"/>
              </a:lnSpc>
              <a:defRPr/>
            </a:lvl5pPr>
          </a:lstStyle>
          <a:p>
            <a:pPr lvl="0"/>
            <a:r>
              <a:rPr lang="de-DE" dirty="0" smtClean="0"/>
              <a:t>Text Level 1</a:t>
            </a:r>
          </a:p>
          <a:p>
            <a:pPr lvl="1"/>
            <a:r>
              <a:rPr lang="de-DE" dirty="0" smtClean="0"/>
              <a:t>Text Level 2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  <p:custDataLst>
              <p:tags r:id="rId6"/>
            </p:custDataLst>
          </p:nvPr>
        </p:nvSpPr>
        <p:spPr>
          <a:xfrm>
            <a:off x="704528" y="6573789"/>
            <a:ext cx="576064" cy="260203"/>
          </a:xfrm>
          <a:prstGeom prst="rect">
            <a:avLst/>
          </a:prstGeom>
        </p:spPr>
        <p:txBody>
          <a:bodyPr vert="horz" lIns="72000" tIns="72000" rIns="0" bIns="72000" rtlCol="0" anchor="ctr"/>
          <a:lstStyle>
            <a:lvl1pPr algn="l">
              <a:defRPr lang="de-DE" sz="700" b="1" smtClean="0"/>
            </a:lvl1pPr>
          </a:lstStyle>
          <a:p>
            <a:r>
              <a:rPr lang="de-DE" dirty="0" smtClean="0"/>
              <a:t>Seite </a:t>
            </a:r>
            <a:fld id="{89C64AA3-442F-440E-B9C3-C9C9C0BB5C84}" type="slidenum">
              <a:rPr lang="de-DE" smtClean="0"/>
              <a:pPr/>
              <a:t>‹Nr.›</a:t>
            </a:fld>
            <a:r>
              <a:rPr lang="de-DE" dirty="0" smtClean="0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882851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un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193025346"/>
              </p:ext>
            </p:ext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52"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itle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488504" y="332656"/>
            <a:ext cx="8928992" cy="1080120"/>
          </a:xfrm>
        </p:spPr>
        <p:txBody>
          <a:bodyPr/>
          <a:lstStyle/>
          <a:p>
            <a:r>
              <a:rPr lang="de-DE" dirty="0" smtClean="0"/>
              <a:t>Folientitel</a:t>
            </a:r>
            <a:endParaRPr lang="de-DE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704528" y="6573789"/>
            <a:ext cx="576064" cy="260203"/>
          </a:xfrm>
          <a:prstGeom prst="rect">
            <a:avLst/>
          </a:prstGeom>
        </p:spPr>
        <p:txBody>
          <a:bodyPr vert="horz" lIns="72000" tIns="72000" rIns="0" bIns="72000" rtlCol="0" anchor="ctr"/>
          <a:lstStyle>
            <a:lvl1pPr algn="l">
              <a:defRPr lang="de-DE" sz="700" b="1" smtClean="0"/>
            </a:lvl1pPr>
          </a:lstStyle>
          <a:p>
            <a:r>
              <a:rPr lang="de-DE" dirty="0" smtClean="0"/>
              <a:t>Seite </a:t>
            </a:r>
            <a:fld id="{89C64AA3-442F-440E-B9C3-C9C9C0BB5C84}" type="slidenum">
              <a:rPr lang="de-DE" smtClean="0"/>
              <a:pPr/>
              <a:t>‹Nr.›</a:t>
            </a:fld>
            <a:r>
              <a:rPr lang="de-DE" dirty="0" smtClean="0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906013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eutral Titel, Text mit Fussn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099154231"/>
              </p:ext>
            </p:ext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876" name="think-cell Slide" r:id="rId8" imgW="270" imgH="270" progId="TCLayout.ActiveDocument.1">
                  <p:embed/>
                </p:oleObj>
              </mc:Choice>
              <mc:Fallback>
                <p:oleObj name="think-cell Slide" r:id="rId8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 Placeholder 6"/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488504" y="5970588"/>
            <a:ext cx="8928100" cy="360362"/>
          </a:xfrm>
        </p:spPr>
        <p:txBody>
          <a:bodyPr lIns="72000" tIns="0" rIns="72000" bIns="0" anchor="b">
            <a:noAutofit/>
          </a:bodyPr>
          <a:lstStyle>
            <a:lvl1pPr>
              <a:lnSpc>
                <a:spcPct val="100000"/>
              </a:lnSpc>
              <a:defRPr sz="800" baseline="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de-DE" dirty="0" smtClean="0"/>
              <a:t>Quelle: </a:t>
            </a:r>
            <a:r>
              <a:rPr lang="de-DE" dirty="0" err="1" smtClean="0"/>
              <a:t>Xxx</a:t>
            </a:r>
            <a:endParaRPr lang="de-DE" dirty="0"/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488504" y="332656"/>
            <a:ext cx="8928992" cy="1080120"/>
          </a:xfrm>
        </p:spPr>
        <p:txBody>
          <a:bodyPr/>
          <a:lstStyle/>
          <a:p>
            <a:r>
              <a:rPr lang="de-DE" dirty="0" smtClean="0"/>
              <a:t>Folientitel</a:t>
            </a:r>
            <a:endParaRPr lang="de-DE" dirty="0"/>
          </a:p>
        </p:txBody>
      </p:sp>
      <p:sp>
        <p:nvSpPr>
          <p:cNvPr id="15" name="Content Placeholder 7"/>
          <p:cNvSpPr>
            <a:spLocks noGrp="1"/>
          </p:cNvSpPr>
          <p:nvPr>
            <p:ph sz="quarter" idx="12" hasCustomPrompt="1"/>
            <p:custDataLst>
              <p:tags r:id="rId5"/>
            </p:custDataLst>
          </p:nvPr>
        </p:nvSpPr>
        <p:spPr>
          <a:xfrm>
            <a:off x="488504" y="1628800"/>
            <a:ext cx="8928992" cy="4344161"/>
          </a:xfrm>
        </p:spPr>
        <p:txBody>
          <a:bodyPr/>
          <a:lstStyle>
            <a:lvl1pPr>
              <a:lnSpc>
                <a:spcPts val="2200"/>
              </a:lnSpc>
              <a:defRPr/>
            </a:lvl1pPr>
            <a:lvl2pPr>
              <a:lnSpc>
                <a:spcPts val="2200"/>
              </a:lnSpc>
              <a:defRPr/>
            </a:lvl2pPr>
            <a:lvl3pPr>
              <a:lnSpc>
                <a:spcPts val="2200"/>
              </a:lnSpc>
              <a:defRPr/>
            </a:lvl3pPr>
            <a:lvl4pPr>
              <a:lnSpc>
                <a:spcPts val="2200"/>
              </a:lnSpc>
              <a:defRPr/>
            </a:lvl4pPr>
            <a:lvl5pPr>
              <a:lnSpc>
                <a:spcPts val="2200"/>
              </a:lnSpc>
              <a:defRPr/>
            </a:lvl5pPr>
          </a:lstStyle>
          <a:p>
            <a:pPr lvl="0"/>
            <a:r>
              <a:rPr lang="de-DE" dirty="0" smtClean="0"/>
              <a:t>Text Level 1</a:t>
            </a:r>
          </a:p>
          <a:p>
            <a:pPr lvl="1"/>
            <a:r>
              <a:rPr lang="de-DE" dirty="0" smtClean="0"/>
              <a:t>Text Level 2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  <p:custDataLst>
              <p:tags r:id="rId6"/>
            </p:custDataLst>
          </p:nvPr>
        </p:nvSpPr>
        <p:spPr>
          <a:xfrm>
            <a:off x="704528" y="6573789"/>
            <a:ext cx="576064" cy="260203"/>
          </a:xfrm>
          <a:prstGeom prst="rect">
            <a:avLst/>
          </a:prstGeom>
        </p:spPr>
        <p:txBody>
          <a:bodyPr vert="horz" lIns="72000" tIns="72000" rIns="0" bIns="72000" rtlCol="0" anchor="ctr"/>
          <a:lstStyle>
            <a:lvl1pPr algn="l">
              <a:defRPr lang="de-DE" sz="700" b="1" smtClean="0"/>
            </a:lvl1pPr>
          </a:lstStyle>
          <a:p>
            <a:r>
              <a:rPr lang="de-DE" dirty="0" smtClean="0"/>
              <a:t>Seite </a:t>
            </a:r>
            <a:fld id="{89C64AA3-442F-440E-B9C3-C9C9C0BB5C84}" type="slidenum">
              <a:rPr lang="de-DE" smtClean="0"/>
              <a:pPr/>
              <a:t>‹Nr.›</a:t>
            </a:fld>
            <a:r>
              <a:rPr lang="de-DE" dirty="0" smtClean="0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705260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und Bild x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890745868"/>
              </p:ext>
            </p:ext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00" name="think-cell Slide" r:id="rId8" imgW="270" imgH="270" progId="TCLayout.ActiveDocument.1">
                  <p:embed/>
                </p:oleObj>
              </mc:Choice>
              <mc:Fallback>
                <p:oleObj name="think-cell Slide" r:id="rId8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itle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488504" y="332656"/>
            <a:ext cx="8928992" cy="1080120"/>
          </a:xfrm>
        </p:spPr>
        <p:txBody>
          <a:bodyPr/>
          <a:lstStyle/>
          <a:p>
            <a:r>
              <a:rPr lang="de-DE" dirty="0" smtClean="0"/>
              <a:t>Folientitel</a:t>
            </a:r>
            <a:endParaRPr lang="de-DE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2" hasCustomPrompt="1"/>
            <p:custDataLst>
              <p:tags r:id="rId4"/>
            </p:custDataLst>
          </p:nvPr>
        </p:nvSpPr>
        <p:spPr>
          <a:xfrm>
            <a:off x="488504" y="1628800"/>
            <a:ext cx="4502596" cy="4248472"/>
          </a:xfrm>
          <a:solidFill>
            <a:schemeClr val="bg1">
              <a:lumMod val="85000"/>
            </a:schemeClr>
          </a:solidFill>
          <a:ln w="3175">
            <a:solidFill>
              <a:schemeClr val="bg2"/>
            </a:solidFill>
          </a:ln>
        </p:spPr>
        <p:txBody>
          <a:bodyPr/>
          <a:lstStyle>
            <a:lvl1pPr>
              <a:lnSpc>
                <a:spcPts val="2200"/>
              </a:lnSpc>
              <a:defRPr/>
            </a:lvl1pPr>
            <a:lvl2pPr>
              <a:lnSpc>
                <a:spcPts val="2200"/>
              </a:lnSpc>
              <a:defRPr/>
            </a:lvl2pPr>
            <a:lvl3pPr>
              <a:lnSpc>
                <a:spcPts val="2200"/>
              </a:lnSpc>
              <a:defRPr/>
            </a:lvl3pPr>
            <a:lvl4pPr>
              <a:lnSpc>
                <a:spcPts val="2200"/>
              </a:lnSpc>
              <a:defRPr/>
            </a:lvl4pPr>
            <a:lvl5pPr>
              <a:lnSpc>
                <a:spcPts val="2200"/>
              </a:lnSpc>
              <a:defRPr/>
            </a:lvl5pPr>
          </a:lstStyle>
          <a:p>
            <a:pPr lvl="0"/>
            <a:r>
              <a:rPr lang="de-DE" dirty="0" smtClean="0"/>
              <a:t>Bildplatzhalter</a:t>
            </a:r>
            <a:endParaRPr lang="de-DE" dirty="0"/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  <p:custDataLst>
              <p:tags r:id="rId5"/>
            </p:custDataLst>
          </p:nvPr>
        </p:nvSpPr>
        <p:spPr>
          <a:xfrm>
            <a:off x="5097016" y="1628800"/>
            <a:ext cx="4320480" cy="4752528"/>
          </a:xfrm>
        </p:spPr>
        <p:txBody>
          <a:bodyPr/>
          <a:lstStyle>
            <a:lvl1pPr>
              <a:lnSpc>
                <a:spcPts val="2200"/>
              </a:lnSpc>
              <a:defRPr/>
            </a:lvl1pPr>
            <a:lvl2pPr>
              <a:lnSpc>
                <a:spcPts val="2200"/>
              </a:lnSpc>
              <a:defRPr/>
            </a:lvl2pPr>
            <a:lvl3pPr>
              <a:lnSpc>
                <a:spcPts val="2200"/>
              </a:lnSpc>
              <a:defRPr/>
            </a:lvl3pPr>
            <a:lvl4pPr>
              <a:lnSpc>
                <a:spcPts val="2200"/>
              </a:lnSpc>
              <a:defRPr/>
            </a:lvl4pPr>
            <a:lvl5pPr>
              <a:lnSpc>
                <a:spcPts val="2200"/>
              </a:lnSpc>
              <a:defRPr/>
            </a:lvl5pPr>
          </a:lstStyle>
          <a:p>
            <a:pPr lvl="0"/>
            <a:r>
              <a:rPr lang="de-DE" dirty="0" smtClean="0"/>
              <a:t>Text Level 1</a:t>
            </a:r>
          </a:p>
          <a:p>
            <a:pPr lvl="1"/>
            <a:r>
              <a:rPr lang="de-DE" dirty="0" smtClean="0"/>
              <a:t>Text Level 2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488950" y="5949950"/>
            <a:ext cx="2879725" cy="431378"/>
          </a:xfrm>
        </p:spPr>
        <p:txBody>
          <a:bodyPr>
            <a:noAutofit/>
          </a:bodyPr>
          <a:lstStyle>
            <a:lvl1pPr>
              <a:lnSpc>
                <a:spcPts val="1080"/>
              </a:lnSpc>
              <a:defRPr sz="900"/>
            </a:lvl1pPr>
          </a:lstStyle>
          <a:p>
            <a:pPr lvl="0"/>
            <a:r>
              <a:rPr lang="de-DE" dirty="0" smtClean="0"/>
              <a:t>Nam </a:t>
            </a:r>
            <a:r>
              <a:rPr lang="de-DE" dirty="0" err="1" smtClean="0"/>
              <a:t>etur</a:t>
            </a:r>
            <a:r>
              <a:rPr lang="de-DE" dirty="0" smtClean="0"/>
              <a:t>? </a:t>
            </a:r>
            <a:r>
              <a:rPr lang="de-DE" dirty="0" err="1" smtClean="0"/>
              <a:t>Qui</a:t>
            </a:r>
            <a:r>
              <a:rPr lang="de-DE" dirty="0" smtClean="0"/>
              <a:t> </a:t>
            </a:r>
            <a:r>
              <a:rPr lang="de-DE" dirty="0" err="1" smtClean="0"/>
              <a:t>beate</a:t>
            </a:r>
            <a:r>
              <a:rPr lang="de-DE" dirty="0" smtClean="0"/>
              <a:t> </a:t>
            </a:r>
            <a:r>
              <a:rPr lang="de-DE" dirty="0" err="1" smtClean="0"/>
              <a:t>essitis</a:t>
            </a:r>
            <a:r>
              <a:rPr lang="de-DE" dirty="0" smtClean="0"/>
              <a:t> </a:t>
            </a:r>
            <a:r>
              <a:rPr lang="de-DE" dirty="0" err="1" smtClean="0"/>
              <a:t>quiamus</a:t>
            </a:r>
            <a:endParaRPr lang="de-DE" dirty="0" smtClean="0"/>
          </a:p>
          <a:p>
            <a:pPr lvl="0"/>
            <a:r>
              <a:rPr lang="de-DE" dirty="0" smtClean="0"/>
              <a:t>(9pt, 10,8 Zeilenabstand)</a:t>
            </a:r>
            <a:endParaRPr lang="de-DE" dirty="0"/>
          </a:p>
        </p:txBody>
      </p:sp>
      <p:sp>
        <p:nvSpPr>
          <p:cNvPr id="18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3512840" y="5949950"/>
            <a:ext cx="1511573" cy="431378"/>
          </a:xfrm>
        </p:spPr>
        <p:txBody>
          <a:bodyPr>
            <a:noAutofit/>
          </a:bodyPr>
          <a:lstStyle>
            <a:lvl1pPr algn="r">
              <a:lnSpc>
                <a:spcPts val="1080"/>
              </a:lnSpc>
              <a:defRPr sz="900">
                <a:solidFill>
                  <a:schemeClr val="bg2"/>
                </a:solidFill>
              </a:defRPr>
            </a:lvl1pPr>
          </a:lstStyle>
          <a:p>
            <a:pPr lvl="0"/>
            <a:r>
              <a:rPr lang="de-DE" dirty="0" smtClean="0"/>
              <a:t>© Bildquelle</a:t>
            </a:r>
            <a:endParaRPr lang="de-DE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  <p:custDataLst>
              <p:tags r:id="rId6"/>
            </p:custDataLst>
          </p:nvPr>
        </p:nvSpPr>
        <p:spPr>
          <a:xfrm>
            <a:off x="704528" y="6573789"/>
            <a:ext cx="576064" cy="260203"/>
          </a:xfrm>
          <a:prstGeom prst="rect">
            <a:avLst/>
          </a:prstGeom>
        </p:spPr>
        <p:txBody>
          <a:bodyPr vert="horz" lIns="72000" tIns="72000" rIns="0" bIns="72000" rtlCol="0" anchor="ctr"/>
          <a:lstStyle>
            <a:lvl1pPr algn="l">
              <a:defRPr lang="de-DE" sz="700" b="1" smtClean="0"/>
            </a:lvl1pPr>
          </a:lstStyle>
          <a:p>
            <a:r>
              <a:rPr lang="de-DE" dirty="0" smtClean="0"/>
              <a:t>Seite </a:t>
            </a:r>
            <a:fld id="{89C64AA3-442F-440E-B9C3-C9C9C0BB5C84}" type="slidenum">
              <a:rPr lang="de-DE" smtClean="0"/>
              <a:pPr/>
              <a:t>‹Nr.›</a:t>
            </a:fld>
            <a:r>
              <a:rPr lang="de-DE" dirty="0" smtClean="0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878679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 und Bild x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498902258"/>
              </p:ext>
            </p:ext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26" name="think-cell Slide" r:id="rId9" imgW="270" imgH="270" progId="TCLayout.ActiveDocument.1">
                  <p:embed/>
                </p:oleObj>
              </mc:Choice>
              <mc:Fallback>
                <p:oleObj name="think-cell Slide" r:id="rId9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itle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488504" y="332656"/>
            <a:ext cx="8928992" cy="1080120"/>
          </a:xfrm>
        </p:spPr>
        <p:txBody>
          <a:bodyPr/>
          <a:lstStyle/>
          <a:p>
            <a:r>
              <a:rPr lang="de-DE" dirty="0" smtClean="0"/>
              <a:t>Folientitel</a:t>
            </a:r>
            <a:endParaRPr lang="de-DE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2" hasCustomPrompt="1"/>
            <p:custDataLst>
              <p:tags r:id="rId4"/>
            </p:custDataLst>
          </p:nvPr>
        </p:nvSpPr>
        <p:spPr>
          <a:xfrm>
            <a:off x="488504" y="1628800"/>
            <a:ext cx="3456385" cy="2088232"/>
          </a:xfrm>
          <a:solidFill>
            <a:schemeClr val="bg1">
              <a:lumMod val="85000"/>
            </a:schemeClr>
          </a:solidFill>
          <a:ln w="3175">
            <a:solidFill>
              <a:schemeClr val="bg2"/>
            </a:solidFill>
          </a:ln>
        </p:spPr>
        <p:txBody>
          <a:bodyPr/>
          <a:lstStyle>
            <a:lvl1pPr algn="l">
              <a:lnSpc>
                <a:spcPts val="2200"/>
              </a:lnSpc>
              <a:defRPr/>
            </a:lvl1pPr>
            <a:lvl2pPr>
              <a:lnSpc>
                <a:spcPts val="2200"/>
              </a:lnSpc>
              <a:defRPr/>
            </a:lvl2pPr>
            <a:lvl3pPr>
              <a:lnSpc>
                <a:spcPts val="2200"/>
              </a:lnSpc>
              <a:defRPr/>
            </a:lvl3pPr>
            <a:lvl4pPr>
              <a:lnSpc>
                <a:spcPts val="2200"/>
              </a:lnSpc>
              <a:defRPr/>
            </a:lvl4pPr>
            <a:lvl5pPr>
              <a:lnSpc>
                <a:spcPts val="2200"/>
              </a:lnSpc>
              <a:defRPr/>
            </a:lvl5pPr>
          </a:lstStyle>
          <a:p>
            <a:pPr lvl="0"/>
            <a:r>
              <a:rPr lang="de-DE" dirty="0" smtClean="0"/>
              <a:t>Bildplatzhalter</a:t>
            </a:r>
            <a:endParaRPr lang="de-DE" dirty="0"/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  <p:custDataLst>
              <p:tags r:id="rId5"/>
            </p:custDataLst>
          </p:nvPr>
        </p:nvSpPr>
        <p:spPr>
          <a:xfrm>
            <a:off x="4088904" y="1628800"/>
            <a:ext cx="5328592" cy="4752528"/>
          </a:xfrm>
        </p:spPr>
        <p:txBody>
          <a:bodyPr/>
          <a:lstStyle>
            <a:lvl1pPr>
              <a:lnSpc>
                <a:spcPts val="2200"/>
              </a:lnSpc>
              <a:defRPr/>
            </a:lvl1pPr>
            <a:lvl2pPr>
              <a:lnSpc>
                <a:spcPts val="2200"/>
              </a:lnSpc>
              <a:defRPr/>
            </a:lvl2pPr>
            <a:lvl3pPr>
              <a:lnSpc>
                <a:spcPts val="2200"/>
              </a:lnSpc>
              <a:defRPr/>
            </a:lvl3pPr>
            <a:lvl4pPr>
              <a:lnSpc>
                <a:spcPts val="2200"/>
              </a:lnSpc>
              <a:defRPr/>
            </a:lvl4pPr>
            <a:lvl5pPr>
              <a:lnSpc>
                <a:spcPts val="2200"/>
              </a:lnSpc>
              <a:defRPr/>
            </a:lvl5pPr>
          </a:lstStyle>
          <a:p>
            <a:pPr lvl="0"/>
            <a:r>
              <a:rPr lang="de-DE" dirty="0" smtClean="0"/>
              <a:t>Text Level 1</a:t>
            </a:r>
          </a:p>
          <a:p>
            <a:pPr lvl="1"/>
            <a:r>
              <a:rPr lang="de-DE" dirty="0" smtClean="0"/>
              <a:t>Text Level 2</a:t>
            </a:r>
          </a:p>
        </p:txBody>
      </p:sp>
      <p:sp>
        <p:nvSpPr>
          <p:cNvPr id="18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488503" y="3717032"/>
            <a:ext cx="3456385" cy="288032"/>
          </a:xfrm>
        </p:spPr>
        <p:txBody>
          <a:bodyPr anchor="b">
            <a:noAutofit/>
          </a:bodyPr>
          <a:lstStyle>
            <a:lvl1pPr algn="l">
              <a:lnSpc>
                <a:spcPts val="1080"/>
              </a:lnSpc>
              <a:defRPr sz="900">
                <a:solidFill>
                  <a:schemeClr val="bg2"/>
                </a:solidFill>
              </a:defRPr>
            </a:lvl1pPr>
          </a:lstStyle>
          <a:p>
            <a:pPr lvl="0"/>
            <a:r>
              <a:rPr lang="de-DE" dirty="0" smtClean="0"/>
              <a:t>© Bildquelle</a:t>
            </a:r>
            <a:endParaRPr lang="de-DE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  <p:custDataLst>
              <p:tags r:id="rId6"/>
            </p:custDataLst>
          </p:nvPr>
        </p:nvSpPr>
        <p:spPr>
          <a:xfrm>
            <a:off x="704528" y="6573789"/>
            <a:ext cx="576064" cy="260203"/>
          </a:xfrm>
          <a:prstGeom prst="rect">
            <a:avLst/>
          </a:prstGeom>
        </p:spPr>
        <p:txBody>
          <a:bodyPr vert="horz" lIns="72000" tIns="72000" rIns="0" bIns="72000" rtlCol="0" anchor="ctr"/>
          <a:lstStyle>
            <a:lvl1pPr algn="l">
              <a:defRPr lang="de-DE" sz="700" b="1" smtClean="0"/>
            </a:lvl1pPr>
          </a:lstStyle>
          <a:p>
            <a:r>
              <a:rPr lang="de-DE" dirty="0" smtClean="0"/>
              <a:t>Seite </a:t>
            </a:r>
            <a:fld id="{89C64AA3-442F-440E-B9C3-C9C9C0BB5C84}" type="slidenum">
              <a:rPr lang="de-DE" smtClean="0"/>
              <a:pPr/>
              <a:t>‹Nr.›</a:t>
            </a:fld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14" name="Content Placeholder 7"/>
          <p:cNvSpPr>
            <a:spLocks noGrp="1"/>
          </p:cNvSpPr>
          <p:nvPr>
            <p:ph sz="quarter" idx="16" hasCustomPrompt="1"/>
            <p:custDataLst>
              <p:tags r:id="rId7"/>
            </p:custDataLst>
          </p:nvPr>
        </p:nvSpPr>
        <p:spPr>
          <a:xfrm>
            <a:off x="488504" y="4005064"/>
            <a:ext cx="3456385" cy="2088232"/>
          </a:xfrm>
          <a:solidFill>
            <a:schemeClr val="bg1">
              <a:lumMod val="85000"/>
            </a:schemeClr>
          </a:solidFill>
          <a:ln w="3175">
            <a:solidFill>
              <a:schemeClr val="bg2"/>
            </a:solidFill>
          </a:ln>
        </p:spPr>
        <p:txBody>
          <a:bodyPr/>
          <a:lstStyle>
            <a:lvl1pPr algn="l">
              <a:lnSpc>
                <a:spcPts val="2200"/>
              </a:lnSpc>
              <a:defRPr/>
            </a:lvl1pPr>
            <a:lvl2pPr>
              <a:lnSpc>
                <a:spcPts val="2200"/>
              </a:lnSpc>
              <a:defRPr/>
            </a:lvl2pPr>
            <a:lvl3pPr>
              <a:lnSpc>
                <a:spcPts val="2200"/>
              </a:lnSpc>
              <a:defRPr/>
            </a:lvl3pPr>
            <a:lvl4pPr>
              <a:lnSpc>
                <a:spcPts val="2200"/>
              </a:lnSpc>
              <a:defRPr/>
            </a:lvl4pPr>
            <a:lvl5pPr>
              <a:lnSpc>
                <a:spcPts val="2200"/>
              </a:lnSpc>
              <a:defRPr/>
            </a:lvl5pPr>
          </a:lstStyle>
          <a:p>
            <a:pPr lvl="0"/>
            <a:r>
              <a:rPr lang="de-DE" dirty="0" smtClean="0"/>
              <a:t>Bildplatzhalter</a:t>
            </a:r>
            <a:endParaRPr lang="de-DE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quarter" idx="17" hasCustomPrompt="1"/>
          </p:nvPr>
        </p:nvSpPr>
        <p:spPr>
          <a:xfrm>
            <a:off x="488504" y="6093296"/>
            <a:ext cx="3456385" cy="288032"/>
          </a:xfrm>
        </p:spPr>
        <p:txBody>
          <a:bodyPr anchor="b">
            <a:noAutofit/>
          </a:bodyPr>
          <a:lstStyle>
            <a:lvl1pPr algn="l">
              <a:lnSpc>
                <a:spcPts val="1080"/>
              </a:lnSpc>
              <a:defRPr sz="900">
                <a:solidFill>
                  <a:schemeClr val="bg2"/>
                </a:solidFill>
              </a:defRPr>
            </a:lvl1pPr>
          </a:lstStyle>
          <a:p>
            <a:pPr lvl="0"/>
            <a:r>
              <a:rPr lang="de-DE" dirty="0" smtClean="0"/>
              <a:t>© Bildquelle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701374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und Bild x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942707684"/>
              </p:ext>
            </p:ext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924" name="think-cell Slide" r:id="rId10" imgW="270" imgH="270" progId="TCLayout.ActiveDocument.1">
                  <p:embed/>
                </p:oleObj>
              </mc:Choice>
              <mc:Fallback>
                <p:oleObj name="think-cell Slide" r:id="rId10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itle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488504" y="332656"/>
            <a:ext cx="8928992" cy="1080120"/>
          </a:xfrm>
        </p:spPr>
        <p:txBody>
          <a:bodyPr/>
          <a:lstStyle/>
          <a:p>
            <a:r>
              <a:rPr lang="de-DE" dirty="0" smtClean="0"/>
              <a:t>Folientitel</a:t>
            </a:r>
            <a:endParaRPr lang="de-DE" dirty="0"/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  <p:custDataLst>
              <p:tags r:id="rId4"/>
            </p:custDataLst>
          </p:nvPr>
        </p:nvSpPr>
        <p:spPr>
          <a:xfrm>
            <a:off x="488504" y="4457700"/>
            <a:ext cx="8928992" cy="1779612"/>
          </a:xfrm>
        </p:spPr>
        <p:txBody>
          <a:bodyPr/>
          <a:lstStyle>
            <a:lvl1pPr>
              <a:lnSpc>
                <a:spcPts val="2200"/>
              </a:lnSpc>
              <a:defRPr/>
            </a:lvl1pPr>
            <a:lvl2pPr>
              <a:lnSpc>
                <a:spcPts val="2200"/>
              </a:lnSpc>
              <a:defRPr/>
            </a:lvl2pPr>
            <a:lvl3pPr>
              <a:lnSpc>
                <a:spcPts val="2200"/>
              </a:lnSpc>
              <a:defRPr/>
            </a:lvl3pPr>
            <a:lvl4pPr>
              <a:lnSpc>
                <a:spcPts val="2200"/>
              </a:lnSpc>
              <a:defRPr/>
            </a:lvl4pPr>
            <a:lvl5pPr>
              <a:lnSpc>
                <a:spcPts val="2200"/>
              </a:lnSpc>
              <a:defRPr/>
            </a:lvl5pPr>
          </a:lstStyle>
          <a:p>
            <a:pPr lvl="0"/>
            <a:r>
              <a:rPr lang="de-DE" dirty="0" smtClean="0"/>
              <a:t>Text Level 1</a:t>
            </a:r>
          </a:p>
          <a:p>
            <a:pPr lvl="1"/>
            <a:r>
              <a:rPr lang="de-DE" dirty="0" smtClean="0"/>
              <a:t>Text Level 2</a:t>
            </a:r>
          </a:p>
        </p:txBody>
      </p:sp>
      <p:sp>
        <p:nvSpPr>
          <p:cNvPr id="12" name="Content Placeholder 7"/>
          <p:cNvSpPr>
            <a:spLocks noGrp="1"/>
          </p:cNvSpPr>
          <p:nvPr>
            <p:ph sz="quarter" idx="12" hasCustomPrompt="1"/>
            <p:custDataLst>
              <p:tags r:id="rId5"/>
            </p:custDataLst>
          </p:nvPr>
        </p:nvSpPr>
        <p:spPr>
          <a:xfrm>
            <a:off x="488504" y="1844824"/>
            <a:ext cx="2902396" cy="1944216"/>
          </a:xfrm>
          <a:solidFill>
            <a:schemeClr val="bg1">
              <a:lumMod val="85000"/>
            </a:schemeClr>
          </a:solidFill>
          <a:ln>
            <a:solidFill>
              <a:schemeClr val="bg2"/>
            </a:solidFill>
          </a:ln>
        </p:spPr>
        <p:txBody>
          <a:bodyPr/>
          <a:lstStyle>
            <a:lvl1pPr>
              <a:lnSpc>
                <a:spcPts val="2200"/>
              </a:lnSpc>
              <a:defRPr/>
            </a:lvl1pPr>
            <a:lvl2pPr>
              <a:lnSpc>
                <a:spcPts val="2200"/>
              </a:lnSpc>
              <a:defRPr/>
            </a:lvl2pPr>
            <a:lvl3pPr>
              <a:lnSpc>
                <a:spcPts val="2200"/>
              </a:lnSpc>
              <a:defRPr/>
            </a:lvl3pPr>
            <a:lvl4pPr>
              <a:lnSpc>
                <a:spcPts val="2200"/>
              </a:lnSpc>
              <a:defRPr/>
            </a:lvl4pPr>
            <a:lvl5pPr>
              <a:lnSpc>
                <a:spcPts val="2200"/>
              </a:lnSpc>
              <a:defRPr/>
            </a:lvl5pPr>
          </a:lstStyle>
          <a:p>
            <a:pPr lvl="0"/>
            <a:r>
              <a:rPr lang="de-DE" dirty="0" smtClean="0"/>
              <a:t>Bildplatzhalter</a:t>
            </a:r>
            <a:endParaRPr lang="de-DE" dirty="0"/>
          </a:p>
        </p:txBody>
      </p:sp>
      <p:sp>
        <p:nvSpPr>
          <p:cNvPr id="13" name="Content Placeholder 7"/>
          <p:cNvSpPr>
            <a:spLocks noGrp="1"/>
          </p:cNvSpPr>
          <p:nvPr>
            <p:ph sz="quarter" idx="14" hasCustomPrompt="1"/>
            <p:custDataLst>
              <p:tags r:id="rId6"/>
            </p:custDataLst>
          </p:nvPr>
        </p:nvSpPr>
        <p:spPr>
          <a:xfrm>
            <a:off x="3501802" y="1844824"/>
            <a:ext cx="2902396" cy="1944216"/>
          </a:xfrm>
          <a:solidFill>
            <a:schemeClr val="bg1">
              <a:lumMod val="85000"/>
            </a:schemeClr>
          </a:solidFill>
          <a:ln>
            <a:solidFill>
              <a:schemeClr val="bg2"/>
            </a:solidFill>
          </a:ln>
        </p:spPr>
        <p:txBody>
          <a:bodyPr/>
          <a:lstStyle>
            <a:lvl1pPr>
              <a:lnSpc>
                <a:spcPts val="2200"/>
              </a:lnSpc>
              <a:defRPr/>
            </a:lvl1pPr>
            <a:lvl2pPr>
              <a:lnSpc>
                <a:spcPts val="2200"/>
              </a:lnSpc>
              <a:defRPr/>
            </a:lvl2pPr>
            <a:lvl3pPr>
              <a:lnSpc>
                <a:spcPts val="2200"/>
              </a:lnSpc>
              <a:defRPr/>
            </a:lvl3pPr>
            <a:lvl4pPr>
              <a:lnSpc>
                <a:spcPts val="2200"/>
              </a:lnSpc>
              <a:defRPr/>
            </a:lvl4pPr>
            <a:lvl5pPr>
              <a:lnSpc>
                <a:spcPts val="2200"/>
              </a:lnSpc>
              <a:defRPr/>
            </a:lvl5pPr>
          </a:lstStyle>
          <a:p>
            <a:pPr lvl="0"/>
            <a:r>
              <a:rPr lang="de-DE" dirty="0" smtClean="0"/>
              <a:t>Bildplatzhalter</a:t>
            </a:r>
            <a:endParaRPr lang="de-DE" dirty="0"/>
          </a:p>
        </p:txBody>
      </p:sp>
      <p:sp>
        <p:nvSpPr>
          <p:cNvPr id="16" name="Content Placeholder 7"/>
          <p:cNvSpPr>
            <a:spLocks noGrp="1"/>
          </p:cNvSpPr>
          <p:nvPr>
            <p:ph sz="quarter" idx="15" hasCustomPrompt="1"/>
            <p:custDataLst>
              <p:tags r:id="rId7"/>
            </p:custDataLst>
          </p:nvPr>
        </p:nvSpPr>
        <p:spPr>
          <a:xfrm>
            <a:off x="6515100" y="1844824"/>
            <a:ext cx="2902396" cy="1944216"/>
          </a:xfrm>
          <a:solidFill>
            <a:schemeClr val="bg1">
              <a:lumMod val="85000"/>
            </a:schemeClr>
          </a:solidFill>
          <a:ln>
            <a:solidFill>
              <a:schemeClr val="bg2"/>
            </a:solidFill>
          </a:ln>
        </p:spPr>
        <p:txBody>
          <a:bodyPr/>
          <a:lstStyle>
            <a:lvl1pPr>
              <a:lnSpc>
                <a:spcPts val="2200"/>
              </a:lnSpc>
              <a:defRPr/>
            </a:lvl1pPr>
            <a:lvl2pPr>
              <a:lnSpc>
                <a:spcPts val="2200"/>
              </a:lnSpc>
              <a:defRPr/>
            </a:lvl2pPr>
            <a:lvl3pPr>
              <a:lnSpc>
                <a:spcPts val="2200"/>
              </a:lnSpc>
              <a:defRPr/>
            </a:lvl3pPr>
            <a:lvl4pPr>
              <a:lnSpc>
                <a:spcPts val="2200"/>
              </a:lnSpc>
              <a:defRPr/>
            </a:lvl4pPr>
            <a:lvl5pPr>
              <a:lnSpc>
                <a:spcPts val="2200"/>
              </a:lnSpc>
              <a:defRPr/>
            </a:lvl5pPr>
          </a:lstStyle>
          <a:p>
            <a:pPr lvl="0"/>
            <a:r>
              <a:rPr lang="de-DE" dirty="0" smtClean="0"/>
              <a:t>Bildplatzhalter</a:t>
            </a:r>
            <a:endParaRPr lang="de-DE" dirty="0"/>
          </a:p>
        </p:txBody>
      </p:sp>
      <p:sp>
        <p:nvSpPr>
          <p:cNvPr id="17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488504" y="3789040"/>
            <a:ext cx="2902396" cy="216024"/>
          </a:xfrm>
        </p:spPr>
        <p:txBody>
          <a:bodyPr>
            <a:noAutofit/>
          </a:bodyPr>
          <a:lstStyle>
            <a:lvl1pPr algn="l">
              <a:lnSpc>
                <a:spcPts val="1080"/>
              </a:lnSpc>
              <a:defRPr sz="800">
                <a:solidFill>
                  <a:schemeClr val="bg2"/>
                </a:solidFill>
              </a:defRPr>
            </a:lvl1pPr>
          </a:lstStyle>
          <a:p>
            <a:pPr lvl="0"/>
            <a:r>
              <a:rPr lang="de-DE" dirty="0" smtClean="0"/>
              <a:t>© Bildquelle</a:t>
            </a:r>
            <a:endParaRPr lang="de-DE" dirty="0"/>
          </a:p>
        </p:txBody>
      </p:sp>
      <p:sp>
        <p:nvSpPr>
          <p:cNvPr id="18" name="Text Placeholder 3"/>
          <p:cNvSpPr>
            <a:spLocks noGrp="1"/>
          </p:cNvSpPr>
          <p:nvPr>
            <p:ph type="body" sz="quarter" idx="17" hasCustomPrompt="1"/>
          </p:nvPr>
        </p:nvSpPr>
        <p:spPr>
          <a:xfrm>
            <a:off x="3501802" y="3789040"/>
            <a:ext cx="2902396" cy="216024"/>
          </a:xfrm>
        </p:spPr>
        <p:txBody>
          <a:bodyPr>
            <a:noAutofit/>
          </a:bodyPr>
          <a:lstStyle>
            <a:lvl1pPr algn="l">
              <a:lnSpc>
                <a:spcPts val="1080"/>
              </a:lnSpc>
              <a:defRPr sz="800">
                <a:solidFill>
                  <a:schemeClr val="bg2"/>
                </a:solidFill>
              </a:defRPr>
            </a:lvl1pPr>
          </a:lstStyle>
          <a:p>
            <a:pPr lvl="0"/>
            <a:r>
              <a:rPr lang="de-DE" dirty="0" smtClean="0"/>
              <a:t>© Bildquelle</a:t>
            </a:r>
            <a:endParaRPr lang="de-DE" dirty="0"/>
          </a:p>
        </p:txBody>
      </p:sp>
      <p:sp>
        <p:nvSpPr>
          <p:cNvPr id="19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6515100" y="3789040"/>
            <a:ext cx="2902396" cy="216024"/>
          </a:xfrm>
        </p:spPr>
        <p:txBody>
          <a:bodyPr>
            <a:noAutofit/>
          </a:bodyPr>
          <a:lstStyle>
            <a:lvl1pPr algn="l">
              <a:lnSpc>
                <a:spcPts val="1080"/>
              </a:lnSpc>
              <a:defRPr sz="800">
                <a:solidFill>
                  <a:schemeClr val="bg2"/>
                </a:solidFill>
              </a:defRPr>
            </a:lvl1pPr>
          </a:lstStyle>
          <a:p>
            <a:pPr lvl="0"/>
            <a:r>
              <a:rPr lang="de-DE" dirty="0" smtClean="0"/>
              <a:t>© Bildquelle</a:t>
            </a:r>
            <a:endParaRPr lang="de-DE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  <p:custDataLst>
              <p:tags r:id="rId8"/>
            </p:custDataLst>
          </p:nvPr>
        </p:nvSpPr>
        <p:spPr>
          <a:xfrm>
            <a:off x="704528" y="6573789"/>
            <a:ext cx="576064" cy="260203"/>
          </a:xfrm>
          <a:prstGeom prst="rect">
            <a:avLst/>
          </a:prstGeom>
        </p:spPr>
        <p:txBody>
          <a:bodyPr vert="horz" lIns="72000" tIns="72000" rIns="0" bIns="72000" rtlCol="0" anchor="ctr"/>
          <a:lstStyle>
            <a:lvl1pPr algn="l">
              <a:defRPr lang="de-DE" sz="700" b="1" smtClean="0"/>
            </a:lvl1pPr>
          </a:lstStyle>
          <a:p>
            <a:r>
              <a:rPr lang="de-DE" dirty="0" smtClean="0"/>
              <a:t>Seite </a:t>
            </a:r>
            <a:fld id="{89C64AA3-442F-440E-B9C3-C9C9C0BB5C84}" type="slidenum">
              <a:rPr lang="de-DE" smtClean="0"/>
              <a:pPr/>
              <a:t>‹Nr.›</a:t>
            </a:fld>
            <a:r>
              <a:rPr lang="de-DE" dirty="0" smtClean="0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135747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 x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167758497"/>
              </p:ext>
            </p:ext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948" name="think-cell Slide" r:id="rId9" imgW="270" imgH="270" progId="TCLayout.ActiveDocument.1">
                  <p:embed/>
                </p:oleObj>
              </mc:Choice>
              <mc:Fallback>
                <p:oleObj name="think-cell Slide" r:id="rId9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itle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488504" y="332656"/>
            <a:ext cx="8928992" cy="1080120"/>
          </a:xfrm>
        </p:spPr>
        <p:txBody>
          <a:bodyPr/>
          <a:lstStyle/>
          <a:p>
            <a:r>
              <a:rPr lang="de-DE" dirty="0" smtClean="0"/>
              <a:t>Folientitel</a:t>
            </a:r>
            <a:endParaRPr lang="de-DE" dirty="0"/>
          </a:p>
        </p:txBody>
      </p:sp>
      <p:sp>
        <p:nvSpPr>
          <p:cNvPr id="15" name="Content Placeholder 7"/>
          <p:cNvSpPr>
            <a:spLocks noGrp="1"/>
          </p:cNvSpPr>
          <p:nvPr>
            <p:ph sz="quarter" idx="15" hasCustomPrompt="1"/>
            <p:custDataLst>
              <p:tags r:id="rId4"/>
            </p:custDataLst>
          </p:nvPr>
        </p:nvSpPr>
        <p:spPr>
          <a:xfrm>
            <a:off x="6502400" y="1628800"/>
            <a:ext cx="2915096" cy="4176464"/>
          </a:xfrm>
          <a:solidFill>
            <a:schemeClr val="bg1">
              <a:lumMod val="85000"/>
            </a:schemeClr>
          </a:solidFill>
          <a:ln>
            <a:solidFill>
              <a:schemeClr val="bg2"/>
            </a:solidFill>
          </a:ln>
        </p:spPr>
        <p:txBody>
          <a:bodyPr/>
          <a:lstStyle>
            <a:lvl1pPr>
              <a:lnSpc>
                <a:spcPts val="2200"/>
              </a:lnSpc>
              <a:defRPr/>
            </a:lvl1pPr>
            <a:lvl2pPr>
              <a:lnSpc>
                <a:spcPts val="2200"/>
              </a:lnSpc>
              <a:defRPr/>
            </a:lvl2pPr>
            <a:lvl3pPr>
              <a:lnSpc>
                <a:spcPts val="2200"/>
              </a:lnSpc>
              <a:defRPr/>
            </a:lvl3pPr>
            <a:lvl4pPr>
              <a:lnSpc>
                <a:spcPts val="2200"/>
              </a:lnSpc>
              <a:defRPr/>
            </a:lvl4pPr>
            <a:lvl5pPr>
              <a:lnSpc>
                <a:spcPts val="2200"/>
              </a:lnSpc>
              <a:defRPr/>
            </a:lvl5pPr>
          </a:lstStyle>
          <a:p>
            <a:pPr lvl="0"/>
            <a:r>
              <a:rPr lang="de-DE" dirty="0" smtClean="0"/>
              <a:t>Bildplatzhalter</a:t>
            </a:r>
            <a:endParaRPr lang="de-DE" dirty="0"/>
          </a:p>
        </p:txBody>
      </p:sp>
      <p:sp>
        <p:nvSpPr>
          <p:cNvPr id="13" name="Content Placeholder 7"/>
          <p:cNvSpPr>
            <a:spLocks noGrp="1"/>
          </p:cNvSpPr>
          <p:nvPr>
            <p:ph sz="quarter" idx="12" hasCustomPrompt="1"/>
            <p:custDataLst>
              <p:tags r:id="rId5"/>
            </p:custDataLst>
          </p:nvPr>
        </p:nvSpPr>
        <p:spPr>
          <a:xfrm>
            <a:off x="488504" y="1628800"/>
            <a:ext cx="2902396" cy="4176464"/>
          </a:xfrm>
          <a:solidFill>
            <a:schemeClr val="bg1">
              <a:lumMod val="85000"/>
            </a:schemeClr>
          </a:solidFill>
          <a:ln>
            <a:solidFill>
              <a:schemeClr val="bg2"/>
            </a:solidFill>
          </a:ln>
        </p:spPr>
        <p:txBody>
          <a:bodyPr/>
          <a:lstStyle>
            <a:lvl1pPr>
              <a:lnSpc>
                <a:spcPts val="2200"/>
              </a:lnSpc>
              <a:defRPr/>
            </a:lvl1pPr>
            <a:lvl2pPr>
              <a:lnSpc>
                <a:spcPts val="2200"/>
              </a:lnSpc>
              <a:defRPr/>
            </a:lvl2pPr>
            <a:lvl3pPr>
              <a:lnSpc>
                <a:spcPts val="2200"/>
              </a:lnSpc>
              <a:defRPr/>
            </a:lvl3pPr>
            <a:lvl4pPr>
              <a:lnSpc>
                <a:spcPts val="2200"/>
              </a:lnSpc>
              <a:defRPr/>
            </a:lvl4pPr>
            <a:lvl5pPr>
              <a:lnSpc>
                <a:spcPts val="2200"/>
              </a:lnSpc>
              <a:defRPr/>
            </a:lvl5pPr>
          </a:lstStyle>
          <a:p>
            <a:pPr lvl="0"/>
            <a:r>
              <a:rPr lang="de-DE" dirty="0" smtClean="0"/>
              <a:t>Bildplatzhalter</a:t>
            </a:r>
            <a:endParaRPr lang="de-DE" dirty="0"/>
          </a:p>
        </p:txBody>
      </p:sp>
      <p:sp>
        <p:nvSpPr>
          <p:cNvPr id="16" name="Content Placeholder 7"/>
          <p:cNvSpPr>
            <a:spLocks noGrp="1"/>
          </p:cNvSpPr>
          <p:nvPr>
            <p:ph sz="quarter" idx="14" hasCustomPrompt="1"/>
            <p:custDataLst>
              <p:tags r:id="rId6"/>
            </p:custDataLst>
          </p:nvPr>
        </p:nvSpPr>
        <p:spPr>
          <a:xfrm>
            <a:off x="3501802" y="1628800"/>
            <a:ext cx="2902396" cy="4176464"/>
          </a:xfrm>
          <a:solidFill>
            <a:schemeClr val="bg1">
              <a:lumMod val="85000"/>
            </a:schemeClr>
          </a:solidFill>
          <a:ln>
            <a:solidFill>
              <a:schemeClr val="bg2"/>
            </a:solidFill>
          </a:ln>
        </p:spPr>
        <p:txBody>
          <a:bodyPr/>
          <a:lstStyle>
            <a:lvl1pPr>
              <a:lnSpc>
                <a:spcPts val="2200"/>
              </a:lnSpc>
              <a:defRPr/>
            </a:lvl1pPr>
            <a:lvl2pPr>
              <a:lnSpc>
                <a:spcPts val="2200"/>
              </a:lnSpc>
              <a:defRPr/>
            </a:lvl2pPr>
            <a:lvl3pPr>
              <a:lnSpc>
                <a:spcPts val="2200"/>
              </a:lnSpc>
              <a:defRPr/>
            </a:lvl3pPr>
            <a:lvl4pPr>
              <a:lnSpc>
                <a:spcPts val="2200"/>
              </a:lnSpc>
              <a:defRPr/>
            </a:lvl4pPr>
            <a:lvl5pPr>
              <a:lnSpc>
                <a:spcPts val="2200"/>
              </a:lnSpc>
              <a:defRPr/>
            </a:lvl5pPr>
          </a:lstStyle>
          <a:p>
            <a:pPr lvl="0"/>
            <a:r>
              <a:rPr lang="de-DE" dirty="0" smtClean="0"/>
              <a:t>Bildplatzhalter</a:t>
            </a:r>
            <a:endParaRPr lang="de-DE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488504" y="5805264"/>
            <a:ext cx="2902396" cy="216024"/>
          </a:xfrm>
        </p:spPr>
        <p:txBody>
          <a:bodyPr>
            <a:noAutofit/>
          </a:bodyPr>
          <a:lstStyle>
            <a:lvl1pPr algn="l">
              <a:lnSpc>
                <a:spcPts val="1080"/>
              </a:lnSpc>
              <a:defRPr sz="800">
                <a:solidFill>
                  <a:schemeClr val="bg2"/>
                </a:solidFill>
              </a:defRPr>
            </a:lvl1pPr>
          </a:lstStyle>
          <a:p>
            <a:pPr lvl="0"/>
            <a:r>
              <a:rPr lang="de-DE" dirty="0" smtClean="0"/>
              <a:t>© Bildquelle</a:t>
            </a:r>
            <a:endParaRPr lang="de-DE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7" hasCustomPrompt="1"/>
          </p:nvPr>
        </p:nvSpPr>
        <p:spPr>
          <a:xfrm>
            <a:off x="3501802" y="5805264"/>
            <a:ext cx="2902396" cy="216024"/>
          </a:xfrm>
        </p:spPr>
        <p:txBody>
          <a:bodyPr>
            <a:noAutofit/>
          </a:bodyPr>
          <a:lstStyle>
            <a:lvl1pPr algn="l">
              <a:lnSpc>
                <a:spcPts val="1080"/>
              </a:lnSpc>
              <a:defRPr sz="800">
                <a:solidFill>
                  <a:schemeClr val="bg2"/>
                </a:solidFill>
              </a:defRPr>
            </a:lvl1pPr>
          </a:lstStyle>
          <a:p>
            <a:pPr lvl="0"/>
            <a:r>
              <a:rPr lang="de-DE" dirty="0" smtClean="0"/>
              <a:t>© Bildquelle</a:t>
            </a:r>
            <a:endParaRPr lang="de-DE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6502400" y="5805264"/>
            <a:ext cx="2902396" cy="216024"/>
          </a:xfrm>
        </p:spPr>
        <p:txBody>
          <a:bodyPr>
            <a:noAutofit/>
          </a:bodyPr>
          <a:lstStyle>
            <a:lvl1pPr algn="l">
              <a:lnSpc>
                <a:spcPts val="1080"/>
              </a:lnSpc>
              <a:defRPr sz="800">
                <a:solidFill>
                  <a:schemeClr val="bg2"/>
                </a:solidFill>
              </a:defRPr>
            </a:lvl1pPr>
          </a:lstStyle>
          <a:p>
            <a:pPr lvl="0"/>
            <a:r>
              <a:rPr lang="de-DE" dirty="0" smtClean="0"/>
              <a:t>© Bildquelle</a:t>
            </a:r>
            <a:endParaRPr lang="de-DE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  <p:custDataLst>
              <p:tags r:id="rId7"/>
            </p:custDataLst>
          </p:nvPr>
        </p:nvSpPr>
        <p:spPr>
          <a:xfrm>
            <a:off x="704528" y="6573789"/>
            <a:ext cx="576064" cy="260203"/>
          </a:xfrm>
          <a:prstGeom prst="rect">
            <a:avLst/>
          </a:prstGeom>
        </p:spPr>
        <p:txBody>
          <a:bodyPr vert="horz" lIns="72000" tIns="72000" rIns="0" bIns="72000" rtlCol="0" anchor="ctr"/>
          <a:lstStyle>
            <a:lvl1pPr algn="l">
              <a:defRPr lang="de-DE" sz="700" b="1" smtClean="0"/>
            </a:lvl1pPr>
          </a:lstStyle>
          <a:p>
            <a:r>
              <a:rPr lang="de-DE" dirty="0" smtClean="0"/>
              <a:t>Seite </a:t>
            </a:r>
            <a:fld id="{89C64AA3-442F-440E-B9C3-C9C9C0BB5C84}" type="slidenum">
              <a:rPr lang="de-DE" smtClean="0"/>
              <a:pPr/>
              <a:t>‹Nr.›</a:t>
            </a:fld>
            <a:r>
              <a:rPr lang="de-DE" dirty="0" smtClean="0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935291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 x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782699348"/>
              </p:ext>
            </p:ext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972" name="think-cell Slide" r:id="rId10" imgW="270" imgH="270" progId="TCLayout.ActiveDocument.1">
                  <p:embed/>
                </p:oleObj>
              </mc:Choice>
              <mc:Fallback>
                <p:oleObj name="think-cell Slide" r:id="rId10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Content Placeholder 7"/>
          <p:cNvSpPr>
            <a:spLocks noGrp="1"/>
          </p:cNvSpPr>
          <p:nvPr>
            <p:ph sz="quarter" idx="12" hasCustomPrompt="1"/>
            <p:custDataLst>
              <p:tags r:id="rId3"/>
            </p:custDataLst>
          </p:nvPr>
        </p:nvSpPr>
        <p:spPr>
          <a:xfrm>
            <a:off x="488504" y="1628800"/>
            <a:ext cx="2160240" cy="4176464"/>
          </a:xfrm>
          <a:solidFill>
            <a:schemeClr val="bg1">
              <a:lumMod val="85000"/>
            </a:schemeClr>
          </a:solidFill>
          <a:ln>
            <a:solidFill>
              <a:schemeClr val="bg2"/>
            </a:solidFill>
          </a:ln>
        </p:spPr>
        <p:txBody>
          <a:bodyPr/>
          <a:lstStyle>
            <a:lvl1pPr>
              <a:lnSpc>
                <a:spcPts val="2200"/>
              </a:lnSpc>
              <a:defRPr/>
            </a:lvl1pPr>
            <a:lvl2pPr>
              <a:lnSpc>
                <a:spcPts val="2200"/>
              </a:lnSpc>
              <a:defRPr/>
            </a:lvl2pPr>
            <a:lvl3pPr>
              <a:lnSpc>
                <a:spcPts val="2200"/>
              </a:lnSpc>
              <a:defRPr/>
            </a:lvl3pPr>
            <a:lvl4pPr>
              <a:lnSpc>
                <a:spcPts val="2200"/>
              </a:lnSpc>
              <a:defRPr/>
            </a:lvl4pPr>
            <a:lvl5pPr>
              <a:lnSpc>
                <a:spcPts val="2200"/>
              </a:lnSpc>
              <a:defRPr/>
            </a:lvl5pPr>
          </a:lstStyle>
          <a:p>
            <a:pPr lvl="0"/>
            <a:r>
              <a:rPr lang="de-DE" dirty="0" smtClean="0"/>
              <a:t>Bildplatzhalter</a:t>
            </a:r>
            <a:endParaRPr lang="de-DE" dirty="0"/>
          </a:p>
        </p:txBody>
      </p:sp>
      <p:sp>
        <p:nvSpPr>
          <p:cNvPr id="11" name="Content Placeholder 7"/>
          <p:cNvSpPr>
            <a:spLocks noGrp="1"/>
          </p:cNvSpPr>
          <p:nvPr>
            <p:ph sz="quarter" idx="16" hasCustomPrompt="1"/>
            <p:custDataLst>
              <p:tags r:id="rId4"/>
            </p:custDataLst>
          </p:nvPr>
        </p:nvSpPr>
        <p:spPr>
          <a:xfrm>
            <a:off x="2748988" y="1628800"/>
            <a:ext cx="2160240" cy="4176464"/>
          </a:xfrm>
          <a:solidFill>
            <a:schemeClr val="bg1">
              <a:lumMod val="85000"/>
            </a:schemeClr>
          </a:solidFill>
          <a:ln>
            <a:solidFill>
              <a:schemeClr val="bg2"/>
            </a:solidFill>
          </a:ln>
        </p:spPr>
        <p:txBody>
          <a:bodyPr/>
          <a:lstStyle>
            <a:lvl1pPr>
              <a:lnSpc>
                <a:spcPts val="2200"/>
              </a:lnSpc>
              <a:defRPr/>
            </a:lvl1pPr>
            <a:lvl2pPr>
              <a:lnSpc>
                <a:spcPts val="2200"/>
              </a:lnSpc>
              <a:defRPr/>
            </a:lvl2pPr>
            <a:lvl3pPr>
              <a:lnSpc>
                <a:spcPts val="2200"/>
              </a:lnSpc>
              <a:defRPr/>
            </a:lvl3pPr>
            <a:lvl4pPr>
              <a:lnSpc>
                <a:spcPts val="2200"/>
              </a:lnSpc>
              <a:defRPr/>
            </a:lvl4pPr>
            <a:lvl5pPr>
              <a:lnSpc>
                <a:spcPts val="2200"/>
              </a:lnSpc>
              <a:defRPr/>
            </a:lvl5pPr>
          </a:lstStyle>
          <a:p>
            <a:pPr lvl="0"/>
            <a:r>
              <a:rPr lang="de-DE" dirty="0" smtClean="0"/>
              <a:t>Bildplatzhalter</a:t>
            </a:r>
            <a:endParaRPr lang="de-DE" dirty="0"/>
          </a:p>
        </p:txBody>
      </p:sp>
      <p:sp>
        <p:nvSpPr>
          <p:cNvPr id="12" name="Content Placeholder 7"/>
          <p:cNvSpPr>
            <a:spLocks noGrp="1"/>
          </p:cNvSpPr>
          <p:nvPr>
            <p:ph sz="quarter" idx="17" hasCustomPrompt="1"/>
            <p:custDataLst>
              <p:tags r:id="rId5"/>
            </p:custDataLst>
          </p:nvPr>
        </p:nvSpPr>
        <p:spPr>
          <a:xfrm>
            <a:off x="5009472" y="1628800"/>
            <a:ext cx="2160240" cy="4176464"/>
          </a:xfrm>
          <a:solidFill>
            <a:schemeClr val="bg1">
              <a:lumMod val="85000"/>
            </a:schemeClr>
          </a:solidFill>
          <a:ln>
            <a:solidFill>
              <a:schemeClr val="bg2"/>
            </a:solidFill>
          </a:ln>
        </p:spPr>
        <p:txBody>
          <a:bodyPr/>
          <a:lstStyle>
            <a:lvl1pPr>
              <a:lnSpc>
                <a:spcPts val="2200"/>
              </a:lnSpc>
              <a:defRPr/>
            </a:lvl1pPr>
            <a:lvl2pPr>
              <a:lnSpc>
                <a:spcPts val="2200"/>
              </a:lnSpc>
              <a:defRPr/>
            </a:lvl2pPr>
            <a:lvl3pPr>
              <a:lnSpc>
                <a:spcPts val="2200"/>
              </a:lnSpc>
              <a:defRPr/>
            </a:lvl3pPr>
            <a:lvl4pPr>
              <a:lnSpc>
                <a:spcPts val="2200"/>
              </a:lnSpc>
              <a:defRPr/>
            </a:lvl4pPr>
            <a:lvl5pPr>
              <a:lnSpc>
                <a:spcPts val="2200"/>
              </a:lnSpc>
              <a:defRPr/>
            </a:lvl5pPr>
          </a:lstStyle>
          <a:p>
            <a:pPr lvl="0"/>
            <a:r>
              <a:rPr lang="de-DE" dirty="0" smtClean="0"/>
              <a:t>Bildplatzhalter</a:t>
            </a:r>
            <a:endParaRPr lang="de-DE" dirty="0"/>
          </a:p>
        </p:txBody>
      </p:sp>
      <p:sp>
        <p:nvSpPr>
          <p:cNvPr id="13" name="Content Placeholder 7"/>
          <p:cNvSpPr>
            <a:spLocks noGrp="1"/>
          </p:cNvSpPr>
          <p:nvPr>
            <p:ph sz="quarter" idx="18" hasCustomPrompt="1"/>
            <p:custDataLst>
              <p:tags r:id="rId6"/>
            </p:custDataLst>
          </p:nvPr>
        </p:nvSpPr>
        <p:spPr>
          <a:xfrm>
            <a:off x="7269956" y="1628800"/>
            <a:ext cx="2160240" cy="4176464"/>
          </a:xfrm>
          <a:solidFill>
            <a:schemeClr val="bg1">
              <a:lumMod val="85000"/>
            </a:schemeClr>
          </a:solidFill>
          <a:ln>
            <a:solidFill>
              <a:schemeClr val="bg2"/>
            </a:solidFill>
          </a:ln>
        </p:spPr>
        <p:txBody>
          <a:bodyPr/>
          <a:lstStyle>
            <a:lvl1pPr>
              <a:lnSpc>
                <a:spcPts val="2200"/>
              </a:lnSpc>
              <a:defRPr/>
            </a:lvl1pPr>
            <a:lvl2pPr>
              <a:lnSpc>
                <a:spcPts val="2200"/>
              </a:lnSpc>
              <a:defRPr/>
            </a:lvl2pPr>
            <a:lvl3pPr>
              <a:lnSpc>
                <a:spcPts val="2200"/>
              </a:lnSpc>
              <a:defRPr/>
            </a:lvl3pPr>
            <a:lvl4pPr>
              <a:lnSpc>
                <a:spcPts val="2200"/>
              </a:lnSpc>
              <a:defRPr/>
            </a:lvl4pPr>
            <a:lvl5pPr>
              <a:lnSpc>
                <a:spcPts val="2200"/>
              </a:lnSpc>
              <a:defRPr/>
            </a:lvl5pPr>
          </a:lstStyle>
          <a:p>
            <a:pPr lvl="0"/>
            <a:r>
              <a:rPr lang="de-DE" dirty="0" smtClean="0"/>
              <a:t>Bildplatzhalter</a:t>
            </a:r>
            <a:endParaRPr lang="de-DE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9" hasCustomPrompt="1"/>
          </p:nvPr>
        </p:nvSpPr>
        <p:spPr>
          <a:xfrm>
            <a:off x="488504" y="5805264"/>
            <a:ext cx="2160240" cy="216024"/>
          </a:xfrm>
        </p:spPr>
        <p:txBody>
          <a:bodyPr>
            <a:noAutofit/>
          </a:bodyPr>
          <a:lstStyle>
            <a:lvl1pPr algn="l">
              <a:lnSpc>
                <a:spcPts val="1080"/>
              </a:lnSpc>
              <a:defRPr sz="800">
                <a:solidFill>
                  <a:schemeClr val="bg2"/>
                </a:solidFill>
              </a:defRPr>
            </a:lvl1pPr>
          </a:lstStyle>
          <a:p>
            <a:pPr lvl="0"/>
            <a:r>
              <a:rPr lang="de-DE" dirty="0" smtClean="0"/>
              <a:t>© Bildquelle</a:t>
            </a:r>
            <a:endParaRPr lang="de-DE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quarter" idx="20" hasCustomPrompt="1"/>
          </p:nvPr>
        </p:nvSpPr>
        <p:spPr>
          <a:xfrm>
            <a:off x="2748988" y="5805264"/>
            <a:ext cx="2160240" cy="216024"/>
          </a:xfrm>
        </p:spPr>
        <p:txBody>
          <a:bodyPr>
            <a:noAutofit/>
          </a:bodyPr>
          <a:lstStyle>
            <a:lvl1pPr algn="l">
              <a:lnSpc>
                <a:spcPts val="1080"/>
              </a:lnSpc>
              <a:defRPr sz="800">
                <a:solidFill>
                  <a:schemeClr val="bg2"/>
                </a:solidFill>
              </a:defRPr>
            </a:lvl1pPr>
          </a:lstStyle>
          <a:p>
            <a:pPr lvl="0"/>
            <a:r>
              <a:rPr lang="de-DE" dirty="0" smtClean="0"/>
              <a:t>© Bildquelle</a:t>
            </a:r>
            <a:endParaRPr lang="de-DE" dirty="0"/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21" hasCustomPrompt="1"/>
          </p:nvPr>
        </p:nvSpPr>
        <p:spPr>
          <a:xfrm>
            <a:off x="4996772" y="5805264"/>
            <a:ext cx="2160240" cy="216024"/>
          </a:xfrm>
        </p:spPr>
        <p:txBody>
          <a:bodyPr>
            <a:noAutofit/>
          </a:bodyPr>
          <a:lstStyle>
            <a:lvl1pPr algn="l">
              <a:lnSpc>
                <a:spcPts val="1080"/>
              </a:lnSpc>
              <a:defRPr sz="800">
                <a:solidFill>
                  <a:schemeClr val="bg2"/>
                </a:solidFill>
              </a:defRPr>
            </a:lvl1pPr>
          </a:lstStyle>
          <a:p>
            <a:pPr lvl="0"/>
            <a:r>
              <a:rPr lang="de-DE" dirty="0" smtClean="0"/>
              <a:t>© Bildquelle</a:t>
            </a:r>
            <a:endParaRPr lang="de-DE" dirty="0"/>
          </a:p>
        </p:txBody>
      </p:sp>
      <p:sp>
        <p:nvSpPr>
          <p:cNvPr id="17" name="Text Placeholder 3"/>
          <p:cNvSpPr>
            <a:spLocks noGrp="1"/>
          </p:cNvSpPr>
          <p:nvPr>
            <p:ph type="body" sz="quarter" idx="22" hasCustomPrompt="1"/>
          </p:nvPr>
        </p:nvSpPr>
        <p:spPr>
          <a:xfrm>
            <a:off x="7269956" y="5805264"/>
            <a:ext cx="2160240" cy="216024"/>
          </a:xfrm>
        </p:spPr>
        <p:txBody>
          <a:bodyPr>
            <a:noAutofit/>
          </a:bodyPr>
          <a:lstStyle>
            <a:lvl1pPr algn="l">
              <a:lnSpc>
                <a:spcPts val="1080"/>
              </a:lnSpc>
              <a:defRPr sz="800">
                <a:solidFill>
                  <a:schemeClr val="bg2"/>
                </a:solidFill>
              </a:defRPr>
            </a:lvl1pPr>
          </a:lstStyle>
          <a:p>
            <a:pPr lvl="0"/>
            <a:r>
              <a:rPr lang="de-DE" dirty="0" smtClean="0"/>
              <a:t>© Bildquelle</a:t>
            </a:r>
            <a:endParaRPr lang="de-DE" dirty="0"/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  <p:custDataLst>
              <p:tags r:id="rId7"/>
            </p:custDataLst>
          </p:nvPr>
        </p:nvSpPr>
        <p:spPr>
          <a:xfrm>
            <a:off x="704528" y="6573789"/>
            <a:ext cx="576064" cy="260203"/>
          </a:xfrm>
          <a:prstGeom prst="rect">
            <a:avLst/>
          </a:prstGeom>
        </p:spPr>
        <p:txBody>
          <a:bodyPr vert="horz" lIns="72000" tIns="72000" rIns="0" bIns="72000" rtlCol="0" anchor="ctr"/>
          <a:lstStyle>
            <a:lvl1pPr algn="l">
              <a:defRPr lang="de-DE" sz="700" b="1" smtClean="0"/>
            </a:lvl1pPr>
          </a:lstStyle>
          <a:p>
            <a:r>
              <a:rPr lang="de-DE" dirty="0" smtClean="0"/>
              <a:t>Seite </a:t>
            </a:r>
            <a:fld id="{89C64AA3-442F-440E-B9C3-C9C9C0BB5C84}" type="slidenum">
              <a:rPr lang="de-DE" smtClean="0"/>
              <a:pPr/>
              <a:t>‹Nr.›</a:t>
            </a:fld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19" name="Title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488504" y="332656"/>
            <a:ext cx="8928992" cy="1080120"/>
          </a:xfrm>
        </p:spPr>
        <p:txBody>
          <a:bodyPr/>
          <a:lstStyle/>
          <a:p>
            <a:r>
              <a:rPr lang="de-DE" dirty="0" smtClean="0"/>
              <a:t>Folientitel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178177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Conny\Desktop\Titel5.1.png"/>
          <p:cNvPicPr>
            <a:picLocks noChangeAspect="1" noChangeArrowheads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175426" y="2694968"/>
            <a:ext cx="5730574" cy="4163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488504" y="332657"/>
            <a:ext cx="9145016" cy="687341"/>
          </a:xfrm>
        </p:spPr>
        <p:txBody>
          <a:bodyPr vert="horz" lIns="72000" tIns="72000" rIns="72000" bIns="72000" rtlCol="0" anchor="t">
            <a:normAutofit/>
          </a:bodyPr>
          <a:lstStyle>
            <a:lvl1pPr>
              <a:defRPr lang="de-DE" sz="3000" b="1" cap="all" baseline="0">
                <a:solidFill>
                  <a:schemeClr val="tx2"/>
                </a:solidFill>
              </a:defRPr>
            </a:lvl1pPr>
          </a:lstStyle>
          <a:p>
            <a:pPr lvl="0" algn="l"/>
            <a:r>
              <a:rPr lang="de-DE" dirty="0" smtClean="0"/>
              <a:t>Titel</a:t>
            </a:r>
            <a:endParaRPr lang="de-DE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488504" y="1196752"/>
            <a:ext cx="9145016" cy="504056"/>
          </a:xfrm>
        </p:spPr>
        <p:txBody>
          <a:bodyPr vert="horz" lIns="72000" tIns="72000" rIns="72000" bIns="72000"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lang="de-DE" sz="2000" b="1" baseline="0">
                <a:solidFill>
                  <a:schemeClr val="tx1"/>
                </a:solidFill>
              </a:defRPr>
            </a:lvl1pPr>
          </a:lstStyle>
          <a:p>
            <a:pPr marL="0" lvl="0" indent="0">
              <a:spcBef>
                <a:spcPts val="0"/>
              </a:spcBef>
              <a:buNone/>
            </a:pPr>
            <a:r>
              <a:rPr lang="de-DE" dirty="0" smtClean="0"/>
              <a:t>Untertitel Präsentation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88504" y="1916832"/>
            <a:ext cx="5185147" cy="1152128"/>
          </a:xfrm>
        </p:spPr>
        <p:txBody>
          <a:bodyPr bIns="72000" anchor="ctr">
            <a:normAutofit/>
          </a:bodyPr>
          <a:lstStyle>
            <a:lvl1pPr>
              <a:spcBef>
                <a:spcPts val="600"/>
              </a:spcBef>
              <a:defRPr lang="en-GB" sz="2000" b="0" i="0" u="none" strike="noStrike" baseline="0" smtClean="0"/>
            </a:lvl1pPr>
          </a:lstStyle>
          <a:p>
            <a:r>
              <a:rPr lang="de-DE" sz="2000" b="0" i="0" u="none" strike="noStrike" baseline="0" dirty="0" smtClean="0">
                <a:solidFill>
                  <a:srgbClr val="2B2825"/>
                </a:solidFill>
                <a:latin typeface="ArialMT"/>
              </a:rPr>
              <a:t>Veranstaltungsname</a:t>
            </a:r>
          </a:p>
          <a:p>
            <a:r>
              <a:rPr lang="de-DE" sz="2000" b="0" i="0" u="none" strike="noStrike" baseline="0" dirty="0" smtClean="0">
                <a:solidFill>
                  <a:srgbClr val="2B2825"/>
                </a:solidFill>
                <a:latin typeface="ArialMT"/>
              </a:rPr>
              <a:t>Veranstalter</a:t>
            </a:r>
          </a:p>
          <a:p>
            <a:r>
              <a:rPr lang="de-DE" sz="2000" b="0" i="0" u="none" strike="noStrike" baseline="0" dirty="0" smtClean="0">
                <a:solidFill>
                  <a:srgbClr val="2B2825"/>
                </a:solidFill>
                <a:latin typeface="ArialMT"/>
              </a:rPr>
              <a:t>Ort, Datum</a:t>
            </a:r>
            <a:endParaRPr lang="de-DE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488504" y="3140968"/>
            <a:ext cx="5185147" cy="1152128"/>
          </a:xfrm>
        </p:spPr>
        <p:txBody>
          <a:bodyPr bIns="72000" anchor="ctr">
            <a:normAutofit/>
          </a:bodyPr>
          <a:lstStyle>
            <a:lvl1pPr>
              <a:spcBef>
                <a:spcPts val="600"/>
              </a:spcBef>
              <a:defRPr sz="2000" baseline="0"/>
            </a:lvl1pPr>
          </a:lstStyle>
          <a:p>
            <a:pPr lvl="0"/>
            <a:r>
              <a:rPr lang="de-DE" dirty="0" smtClean="0"/>
              <a:t>Name Autor</a:t>
            </a:r>
          </a:p>
          <a:p>
            <a:pPr lvl="0"/>
            <a:r>
              <a:rPr lang="de-DE" dirty="0" smtClean="0"/>
              <a:t>Funktion</a:t>
            </a:r>
          </a:p>
          <a:p>
            <a:pPr lvl="0"/>
            <a:r>
              <a:rPr lang="de-DE" dirty="0" smtClean="0"/>
              <a:t>Bereich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16220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Kap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488504" y="332657"/>
            <a:ext cx="9145016" cy="687341"/>
          </a:xfrm>
        </p:spPr>
        <p:txBody>
          <a:bodyPr vert="horz" lIns="72000" tIns="72000" rIns="72000" bIns="72000" rtlCol="0" anchor="t">
            <a:normAutofit/>
          </a:bodyPr>
          <a:lstStyle>
            <a:lvl1pPr>
              <a:defRPr lang="de-DE" sz="3000" b="1" cap="all" baseline="0">
                <a:solidFill>
                  <a:schemeClr val="tx2"/>
                </a:solidFill>
              </a:defRPr>
            </a:lvl1pPr>
          </a:lstStyle>
          <a:p>
            <a:pPr lvl="0" algn="l"/>
            <a:r>
              <a:rPr lang="de-DE" dirty="0" smtClean="0"/>
              <a:t>Titel</a:t>
            </a:r>
            <a:endParaRPr lang="de-DE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488504" y="1196752"/>
            <a:ext cx="9145016" cy="504056"/>
          </a:xfrm>
        </p:spPr>
        <p:txBody>
          <a:bodyPr vert="horz" lIns="72000" tIns="72000" rIns="72000" bIns="72000"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lang="de-DE" sz="2000" b="1" baseline="0">
                <a:solidFill>
                  <a:schemeClr val="tx1"/>
                </a:solidFill>
              </a:defRPr>
            </a:lvl1pPr>
          </a:lstStyle>
          <a:p>
            <a:pPr marL="0" lvl="0" indent="0">
              <a:spcBef>
                <a:spcPts val="0"/>
              </a:spcBef>
              <a:buNone/>
            </a:pPr>
            <a:r>
              <a:rPr lang="de-DE" dirty="0" smtClean="0"/>
              <a:t>Untertitel Präsentation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88504" y="1916832"/>
            <a:ext cx="5185147" cy="1008112"/>
          </a:xfrm>
        </p:spPr>
        <p:txBody>
          <a:bodyPr bIns="72000" anchor="ctr">
            <a:normAutofit/>
          </a:bodyPr>
          <a:lstStyle>
            <a:lvl1pPr>
              <a:spcBef>
                <a:spcPts val="600"/>
              </a:spcBef>
              <a:defRPr lang="en-GB" sz="2000" b="0" i="0" u="none" strike="noStrike" baseline="0" smtClean="0"/>
            </a:lvl1pPr>
          </a:lstStyle>
          <a:p>
            <a:pPr lvl="0"/>
            <a:r>
              <a:rPr lang="de-DE" dirty="0" smtClean="0"/>
              <a:t>Organisation und Aufgaben Blindtext</a:t>
            </a:r>
          </a:p>
          <a:p>
            <a:pPr lvl="0"/>
            <a:r>
              <a:rPr lang="de-DE" dirty="0" smtClean="0"/>
              <a:t>N.N. Bereich VBB GmbH</a:t>
            </a:r>
            <a:endParaRPr lang="de-DE" dirty="0"/>
          </a:p>
        </p:txBody>
      </p:sp>
      <p:pic>
        <p:nvPicPr>
          <p:cNvPr id="6" name="Picture 2" descr="C:\Users\Conny\Desktop\kapitel.png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37" b="59812"/>
          <a:stretch/>
        </p:blipFill>
        <p:spPr bwMode="auto">
          <a:xfrm>
            <a:off x="4160913" y="3573016"/>
            <a:ext cx="5745088" cy="328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8793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wischenbild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ct 10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90622351"/>
              </p:ext>
            </p:ext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97" name="think-cell Slide" r:id="rId5" imgW="270" imgH="270" progId="TCLayout.ActiveDocument.1">
                  <p:embed/>
                </p:oleObj>
              </mc:Choice>
              <mc:Fallback>
                <p:oleObj name="think-cell Slide" r:id="rId5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152" descr="C:\Users\Conny\Desktop\Untitled-3.png"/>
          <p:cNvPicPr>
            <a:picLocks noChangeAspect="1" noChangeArrowheads="1"/>
          </p:cNvPicPr>
          <p:nvPr userDrawn="1"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>
            <a:spLocks noGrp="1"/>
          </p:cNvSpPr>
          <p:nvPr>
            <p:ph type="ctrTitle" hasCustomPrompt="1"/>
            <p:custDataLst>
              <p:tags r:id="rId3"/>
            </p:custDataLst>
          </p:nvPr>
        </p:nvSpPr>
        <p:spPr>
          <a:xfrm>
            <a:off x="488504" y="332657"/>
            <a:ext cx="5904656" cy="1623445"/>
          </a:xfrm>
        </p:spPr>
        <p:txBody>
          <a:bodyPr vert="horz" lIns="72000" tIns="72000" rIns="72000" bIns="72000" rtlCol="0" anchor="t">
            <a:normAutofit/>
          </a:bodyPr>
          <a:lstStyle>
            <a:lvl1pPr>
              <a:defRPr lang="de-DE" sz="3000" b="1" cap="all" baseline="0">
                <a:solidFill>
                  <a:schemeClr val="tx2"/>
                </a:solidFill>
              </a:defRPr>
            </a:lvl1pPr>
          </a:lstStyle>
          <a:p>
            <a:pPr lvl="0" algn="l"/>
            <a:r>
              <a:rPr lang="de-DE" dirty="0" err="1" smtClean="0"/>
              <a:t>zWISCHENBILD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679220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wischenbild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ct 10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65956556"/>
              </p:ext>
            </p:ext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113" name="think-cell Slide" r:id="rId5" imgW="270" imgH="270" progId="TCLayout.ActiveDocument.1">
                  <p:embed/>
                </p:oleObj>
              </mc:Choice>
              <mc:Fallback>
                <p:oleObj name="think-cell Slide" r:id="rId5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155" descr="C:\Users\Conny\Desktop\Untitled-2.png"/>
          <p:cNvPicPr>
            <a:picLocks noChangeAspect="1" noChangeArrowheads="1"/>
          </p:cNvPicPr>
          <p:nvPr userDrawn="1"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41" t="5939" b="-204"/>
          <a:stretch/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/>
          <p:cNvSpPr>
            <a:spLocks noGrp="1"/>
          </p:cNvSpPr>
          <p:nvPr>
            <p:ph type="ctrTitle" hasCustomPrompt="1"/>
            <p:custDataLst>
              <p:tags r:id="rId3"/>
            </p:custDataLst>
          </p:nvPr>
        </p:nvSpPr>
        <p:spPr>
          <a:xfrm>
            <a:off x="488504" y="332657"/>
            <a:ext cx="5904656" cy="1623445"/>
          </a:xfrm>
        </p:spPr>
        <p:txBody>
          <a:bodyPr vert="horz" lIns="72000" tIns="72000" rIns="72000" bIns="72000" rtlCol="0" anchor="t">
            <a:normAutofit/>
          </a:bodyPr>
          <a:lstStyle>
            <a:lvl1pPr>
              <a:defRPr lang="de-DE" sz="3000" b="1" cap="all" baseline="0">
                <a:solidFill>
                  <a:schemeClr val="tx2"/>
                </a:solidFill>
              </a:defRPr>
            </a:lvl1pPr>
          </a:lstStyle>
          <a:p>
            <a:pPr lvl="0" algn="l"/>
            <a:r>
              <a:rPr lang="de-DE" dirty="0" err="1" smtClean="0"/>
              <a:t>zWISCHENBILD</a:t>
            </a:r>
            <a:endParaRPr lang="de-DE" dirty="0"/>
          </a:p>
        </p:txBody>
      </p:sp>
      <p:sp>
        <p:nvSpPr>
          <p:cNvPr id="6" name="Textfeld 5"/>
          <p:cNvSpPr txBox="1"/>
          <p:nvPr userDrawn="1"/>
        </p:nvSpPr>
        <p:spPr>
          <a:xfrm>
            <a:off x="7905328" y="0"/>
            <a:ext cx="2016224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b="1" dirty="0" err="1" smtClean="0">
                <a:solidFill>
                  <a:schemeClr val="bg1"/>
                </a:solidFill>
              </a:rPr>
              <a:t>Draft</a:t>
            </a:r>
            <a:endParaRPr lang="de-DE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11321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" descr="C:\Users\Conny\Desktop\Schluss5.png"/>
          <p:cNvPicPr>
            <a:picLocks noChangeAspect="1" noChangeArrowheads="1"/>
          </p:cNvPicPr>
          <p:nvPr userDrawn="1">
            <p:custDataLst>
              <p:tags r:id="rId1"/>
            </p:custDataLst>
          </p:nvPr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07024" y="5683349"/>
            <a:ext cx="4011613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Content Placeholder 7"/>
          <p:cNvSpPr>
            <a:spLocks noGrp="1"/>
          </p:cNvSpPr>
          <p:nvPr>
            <p:ph sz="quarter" idx="12" hasCustomPrompt="1"/>
            <p:custDataLst>
              <p:tags r:id="rId2"/>
            </p:custDataLst>
          </p:nvPr>
        </p:nvSpPr>
        <p:spPr>
          <a:xfrm>
            <a:off x="486069" y="2204864"/>
            <a:ext cx="2902396" cy="1584176"/>
          </a:xfrm>
          <a:solidFill>
            <a:schemeClr val="bg1">
              <a:lumMod val="85000"/>
            </a:schemeClr>
          </a:solidFill>
          <a:ln>
            <a:solidFill>
              <a:schemeClr val="bg2"/>
            </a:solidFill>
          </a:ln>
        </p:spPr>
        <p:txBody>
          <a:bodyPr/>
          <a:lstStyle>
            <a:lvl1pPr>
              <a:lnSpc>
                <a:spcPts val="2200"/>
              </a:lnSpc>
              <a:defRPr/>
            </a:lvl1pPr>
            <a:lvl2pPr>
              <a:lnSpc>
                <a:spcPts val="2200"/>
              </a:lnSpc>
              <a:defRPr/>
            </a:lvl2pPr>
            <a:lvl3pPr>
              <a:lnSpc>
                <a:spcPts val="2200"/>
              </a:lnSpc>
              <a:defRPr/>
            </a:lvl3pPr>
            <a:lvl4pPr>
              <a:lnSpc>
                <a:spcPts val="2200"/>
              </a:lnSpc>
              <a:defRPr/>
            </a:lvl4pPr>
            <a:lvl5pPr>
              <a:lnSpc>
                <a:spcPts val="2200"/>
              </a:lnSpc>
              <a:defRPr/>
            </a:lvl5pPr>
          </a:lstStyle>
          <a:p>
            <a:pPr lvl="0"/>
            <a:r>
              <a:rPr lang="de-DE" dirty="0" smtClean="0"/>
              <a:t>Bildplatzhalter</a:t>
            </a:r>
            <a:endParaRPr lang="de-DE" dirty="0"/>
          </a:p>
        </p:txBody>
      </p:sp>
      <p:sp>
        <p:nvSpPr>
          <p:cNvPr id="13" name="Content Placeholder 7"/>
          <p:cNvSpPr>
            <a:spLocks noGrp="1"/>
          </p:cNvSpPr>
          <p:nvPr>
            <p:ph sz="quarter" idx="14" hasCustomPrompt="1"/>
            <p:custDataLst>
              <p:tags r:id="rId3"/>
            </p:custDataLst>
          </p:nvPr>
        </p:nvSpPr>
        <p:spPr>
          <a:xfrm>
            <a:off x="3571375" y="2204864"/>
            <a:ext cx="2902396" cy="1584176"/>
          </a:xfrm>
          <a:solidFill>
            <a:schemeClr val="bg1">
              <a:lumMod val="85000"/>
            </a:schemeClr>
          </a:solidFill>
          <a:ln>
            <a:solidFill>
              <a:schemeClr val="bg2"/>
            </a:solidFill>
          </a:ln>
        </p:spPr>
        <p:txBody>
          <a:bodyPr/>
          <a:lstStyle>
            <a:lvl1pPr>
              <a:lnSpc>
                <a:spcPts val="2200"/>
              </a:lnSpc>
              <a:defRPr/>
            </a:lvl1pPr>
            <a:lvl2pPr>
              <a:lnSpc>
                <a:spcPts val="2200"/>
              </a:lnSpc>
              <a:defRPr/>
            </a:lvl2pPr>
            <a:lvl3pPr>
              <a:lnSpc>
                <a:spcPts val="2200"/>
              </a:lnSpc>
              <a:defRPr/>
            </a:lvl3pPr>
            <a:lvl4pPr>
              <a:lnSpc>
                <a:spcPts val="2200"/>
              </a:lnSpc>
              <a:defRPr/>
            </a:lvl4pPr>
            <a:lvl5pPr>
              <a:lnSpc>
                <a:spcPts val="2200"/>
              </a:lnSpc>
              <a:defRPr/>
            </a:lvl5pPr>
          </a:lstStyle>
          <a:p>
            <a:pPr lvl="0"/>
            <a:r>
              <a:rPr lang="de-DE" dirty="0" smtClean="0"/>
              <a:t>Bildplatzhalter</a:t>
            </a:r>
            <a:endParaRPr lang="de-DE" dirty="0"/>
          </a:p>
        </p:txBody>
      </p:sp>
      <p:sp>
        <p:nvSpPr>
          <p:cNvPr id="14" name="Content Placeholder 7"/>
          <p:cNvSpPr>
            <a:spLocks noGrp="1"/>
          </p:cNvSpPr>
          <p:nvPr>
            <p:ph sz="quarter" idx="15" hasCustomPrompt="1"/>
            <p:custDataLst>
              <p:tags r:id="rId4"/>
            </p:custDataLst>
          </p:nvPr>
        </p:nvSpPr>
        <p:spPr>
          <a:xfrm>
            <a:off x="6731715" y="2204864"/>
            <a:ext cx="2902396" cy="1584176"/>
          </a:xfrm>
          <a:solidFill>
            <a:schemeClr val="bg1">
              <a:lumMod val="85000"/>
            </a:schemeClr>
          </a:solidFill>
          <a:ln>
            <a:solidFill>
              <a:schemeClr val="bg2"/>
            </a:solidFill>
          </a:ln>
        </p:spPr>
        <p:txBody>
          <a:bodyPr/>
          <a:lstStyle>
            <a:lvl1pPr>
              <a:lnSpc>
                <a:spcPts val="2200"/>
              </a:lnSpc>
              <a:defRPr/>
            </a:lvl1pPr>
            <a:lvl2pPr>
              <a:lnSpc>
                <a:spcPts val="2200"/>
              </a:lnSpc>
              <a:defRPr/>
            </a:lvl2pPr>
            <a:lvl3pPr>
              <a:lnSpc>
                <a:spcPts val="2200"/>
              </a:lnSpc>
              <a:defRPr/>
            </a:lvl3pPr>
            <a:lvl4pPr>
              <a:lnSpc>
                <a:spcPts val="2200"/>
              </a:lnSpc>
              <a:defRPr/>
            </a:lvl4pPr>
            <a:lvl5pPr>
              <a:lnSpc>
                <a:spcPts val="2200"/>
              </a:lnSpc>
              <a:defRPr/>
            </a:lvl5pPr>
          </a:lstStyle>
          <a:p>
            <a:pPr lvl="0"/>
            <a:r>
              <a:rPr lang="de-DE" dirty="0" smtClean="0"/>
              <a:t>Bildplatzhalter</a:t>
            </a:r>
            <a:endParaRPr lang="de-DE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486070" y="3789040"/>
            <a:ext cx="2902396" cy="216024"/>
          </a:xfrm>
        </p:spPr>
        <p:txBody>
          <a:bodyPr>
            <a:noAutofit/>
          </a:bodyPr>
          <a:lstStyle>
            <a:lvl1pPr algn="l">
              <a:lnSpc>
                <a:spcPts val="1080"/>
              </a:lnSpc>
              <a:defRPr sz="800">
                <a:solidFill>
                  <a:schemeClr val="bg2"/>
                </a:solidFill>
              </a:defRPr>
            </a:lvl1pPr>
          </a:lstStyle>
          <a:p>
            <a:pPr lvl="0"/>
            <a:r>
              <a:rPr lang="de-DE" dirty="0" smtClean="0"/>
              <a:t>© Bildquelle</a:t>
            </a:r>
            <a:endParaRPr lang="de-DE" dirty="0"/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7" hasCustomPrompt="1"/>
          </p:nvPr>
        </p:nvSpPr>
        <p:spPr>
          <a:xfrm>
            <a:off x="3571375" y="3789040"/>
            <a:ext cx="2902396" cy="216024"/>
          </a:xfrm>
        </p:spPr>
        <p:txBody>
          <a:bodyPr>
            <a:noAutofit/>
          </a:bodyPr>
          <a:lstStyle>
            <a:lvl1pPr algn="l">
              <a:lnSpc>
                <a:spcPts val="1080"/>
              </a:lnSpc>
              <a:defRPr sz="800">
                <a:solidFill>
                  <a:schemeClr val="bg2"/>
                </a:solidFill>
              </a:defRPr>
            </a:lvl1pPr>
          </a:lstStyle>
          <a:p>
            <a:pPr lvl="0"/>
            <a:r>
              <a:rPr lang="de-DE" dirty="0" smtClean="0"/>
              <a:t>© Bildquelle</a:t>
            </a:r>
            <a:endParaRPr lang="de-DE" dirty="0"/>
          </a:p>
        </p:txBody>
      </p:sp>
      <p:sp>
        <p:nvSpPr>
          <p:cNvPr id="17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6731715" y="3789040"/>
            <a:ext cx="2902396" cy="216024"/>
          </a:xfrm>
        </p:spPr>
        <p:txBody>
          <a:bodyPr>
            <a:noAutofit/>
          </a:bodyPr>
          <a:lstStyle>
            <a:lvl1pPr algn="l">
              <a:lnSpc>
                <a:spcPts val="1080"/>
              </a:lnSpc>
              <a:defRPr sz="800">
                <a:solidFill>
                  <a:schemeClr val="bg2"/>
                </a:solidFill>
              </a:defRPr>
            </a:lvl1pPr>
          </a:lstStyle>
          <a:p>
            <a:pPr lvl="0"/>
            <a:r>
              <a:rPr lang="de-DE" dirty="0" smtClean="0"/>
              <a:t>© Bildquelle</a:t>
            </a:r>
            <a:endParaRPr lang="de-DE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" hasCustomPrompt="1"/>
            <p:custDataLst>
              <p:tags r:id="rId5"/>
            </p:custDataLst>
          </p:nvPr>
        </p:nvSpPr>
        <p:spPr>
          <a:xfrm>
            <a:off x="488504" y="1196752"/>
            <a:ext cx="9145016" cy="936104"/>
          </a:xfrm>
        </p:spPr>
        <p:txBody>
          <a:bodyPr vert="horz" lIns="72000" tIns="72000" rIns="72000" bIns="72000" rtlCol="0"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de-DE" sz="3000" b="1" baseline="0">
                <a:solidFill>
                  <a:schemeClr val="tx1"/>
                </a:solidFill>
              </a:defRPr>
            </a:lvl1pPr>
          </a:lstStyle>
          <a:p>
            <a:pPr marL="0" lvl="0" indent="0">
              <a:spcBef>
                <a:spcPts val="0"/>
              </a:spcBef>
              <a:buNone/>
            </a:pPr>
            <a:r>
              <a:rPr lang="de-DE" dirty="0" smtClean="0"/>
              <a:t>Untertitel Back Cover</a:t>
            </a:r>
          </a:p>
          <a:p>
            <a:pPr marL="0" lvl="0" indent="0">
              <a:spcBef>
                <a:spcPts val="0"/>
              </a:spcBef>
              <a:buNone/>
            </a:pPr>
            <a:endParaRPr lang="de-DE" dirty="0" smtClean="0"/>
          </a:p>
          <a:p>
            <a:pPr marL="0" lvl="0" indent="0">
              <a:spcBef>
                <a:spcPts val="0"/>
              </a:spcBef>
              <a:buNone/>
            </a:pPr>
            <a:endParaRPr lang="de-DE" dirty="0" smtClean="0"/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488504" y="4077072"/>
            <a:ext cx="9145016" cy="1656184"/>
          </a:xfrm>
        </p:spPr>
        <p:txBody>
          <a:bodyPr/>
          <a:lstStyle/>
          <a:p>
            <a:pPr lvl="0"/>
            <a:r>
              <a:rPr lang="de-DE" dirty="0" smtClean="0"/>
              <a:t>Text Level 1</a:t>
            </a:r>
          </a:p>
          <a:p>
            <a:pPr lvl="1"/>
            <a:r>
              <a:rPr lang="de-DE" dirty="0" smtClean="0"/>
              <a:t>Text Level 2</a:t>
            </a:r>
          </a:p>
        </p:txBody>
      </p:sp>
      <p:sp>
        <p:nvSpPr>
          <p:cNvPr id="20" name="Title 1"/>
          <p:cNvSpPr>
            <a:spLocks noGrp="1"/>
          </p:cNvSpPr>
          <p:nvPr>
            <p:ph type="ctrTitle" hasCustomPrompt="1"/>
            <p:custDataLst>
              <p:tags r:id="rId6"/>
            </p:custDataLst>
          </p:nvPr>
        </p:nvSpPr>
        <p:spPr>
          <a:xfrm>
            <a:off x="488504" y="332657"/>
            <a:ext cx="9145016" cy="687341"/>
          </a:xfrm>
        </p:spPr>
        <p:txBody>
          <a:bodyPr vert="horz" lIns="72000" tIns="72000" rIns="72000" bIns="72000" rtlCol="0" anchor="t">
            <a:normAutofit/>
          </a:bodyPr>
          <a:lstStyle>
            <a:lvl1pPr>
              <a:defRPr lang="de-DE" sz="3000" b="1" cap="all" baseline="0">
                <a:solidFill>
                  <a:schemeClr val="tx2"/>
                </a:solidFill>
              </a:defRPr>
            </a:lvl1pPr>
          </a:lstStyle>
          <a:p>
            <a:pPr lvl="0" algn="l"/>
            <a:r>
              <a:rPr lang="de-DE" dirty="0" smtClean="0"/>
              <a:t>Titel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19775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C:\Users\Conny\Desktop\Schluss5.png"/>
          <p:cNvPicPr>
            <a:picLocks noChangeAspect="1" noChangeArrowheads="1"/>
          </p:cNvPicPr>
          <p:nvPr userDrawn="1">
            <p:custDataLst>
              <p:tags r:id="rId1"/>
            </p:custDataLst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07024" y="5683349"/>
            <a:ext cx="4011613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ontent Placeholder 7"/>
          <p:cNvSpPr>
            <a:spLocks noGrp="1"/>
          </p:cNvSpPr>
          <p:nvPr>
            <p:ph sz="quarter" idx="12" hasCustomPrompt="1"/>
            <p:custDataLst>
              <p:tags r:id="rId2"/>
            </p:custDataLst>
          </p:nvPr>
        </p:nvSpPr>
        <p:spPr>
          <a:xfrm>
            <a:off x="488504" y="2204864"/>
            <a:ext cx="3960440" cy="2520280"/>
          </a:xfrm>
          <a:solidFill>
            <a:schemeClr val="bg2">
              <a:lumMod val="40000"/>
              <a:lumOff val="60000"/>
            </a:schemeClr>
          </a:solidFill>
          <a:ln>
            <a:solidFill>
              <a:schemeClr val="bg2"/>
            </a:solidFill>
          </a:ln>
        </p:spPr>
        <p:txBody>
          <a:bodyPr/>
          <a:lstStyle>
            <a:lvl1pPr>
              <a:lnSpc>
                <a:spcPts val="2200"/>
              </a:lnSpc>
              <a:defRPr/>
            </a:lvl1pPr>
            <a:lvl2pPr>
              <a:lnSpc>
                <a:spcPts val="2200"/>
              </a:lnSpc>
              <a:defRPr/>
            </a:lvl2pPr>
            <a:lvl3pPr>
              <a:lnSpc>
                <a:spcPts val="2200"/>
              </a:lnSpc>
              <a:defRPr/>
            </a:lvl3pPr>
            <a:lvl4pPr>
              <a:lnSpc>
                <a:spcPts val="2200"/>
              </a:lnSpc>
              <a:defRPr/>
            </a:lvl4pPr>
            <a:lvl5pPr>
              <a:lnSpc>
                <a:spcPts val="2200"/>
              </a:lnSpc>
              <a:defRPr/>
            </a:lvl5pPr>
          </a:lstStyle>
          <a:p>
            <a:pPr lvl="0"/>
            <a:r>
              <a:rPr lang="de-DE" dirty="0" smtClean="0"/>
              <a:t>Bildplatzhalter</a:t>
            </a:r>
            <a:endParaRPr lang="de-DE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488504" y="4725144"/>
            <a:ext cx="2902396" cy="216024"/>
          </a:xfrm>
        </p:spPr>
        <p:txBody>
          <a:bodyPr>
            <a:noAutofit/>
          </a:bodyPr>
          <a:lstStyle>
            <a:lvl1pPr algn="l">
              <a:lnSpc>
                <a:spcPts val="1080"/>
              </a:lnSpc>
              <a:defRPr sz="800">
                <a:solidFill>
                  <a:schemeClr val="bg2"/>
                </a:solidFill>
              </a:defRPr>
            </a:lvl1pPr>
          </a:lstStyle>
          <a:p>
            <a:pPr lvl="0"/>
            <a:r>
              <a:rPr lang="de-DE" dirty="0" smtClean="0"/>
              <a:t>© Bildquelle</a:t>
            </a:r>
            <a:endParaRPr lang="de-DE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808985" y="2204864"/>
            <a:ext cx="4824535" cy="2730303"/>
          </a:xfrm>
        </p:spPr>
        <p:txBody>
          <a:bodyPr anchor="t"/>
          <a:lstStyle/>
          <a:p>
            <a:pPr lvl="0"/>
            <a:r>
              <a:rPr lang="de-DE" dirty="0" smtClean="0"/>
              <a:t>Text Level 1</a:t>
            </a:r>
          </a:p>
          <a:p>
            <a:pPr lvl="1"/>
            <a:r>
              <a:rPr lang="de-DE" dirty="0" smtClean="0"/>
              <a:t>Text Level 2</a:t>
            </a:r>
          </a:p>
        </p:txBody>
      </p:sp>
      <p:sp>
        <p:nvSpPr>
          <p:cNvPr id="14" name="Subtitle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488504" y="1196752"/>
            <a:ext cx="9145016" cy="936104"/>
          </a:xfrm>
        </p:spPr>
        <p:txBody>
          <a:bodyPr vert="horz" lIns="72000" tIns="72000" rIns="72000" bIns="72000" rtlCol="0"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de-DE" sz="3000" b="1" baseline="0">
                <a:solidFill>
                  <a:schemeClr val="tx1"/>
                </a:solidFill>
              </a:defRPr>
            </a:lvl1pPr>
          </a:lstStyle>
          <a:p>
            <a:pPr marL="0" lvl="0" indent="0">
              <a:spcBef>
                <a:spcPts val="0"/>
              </a:spcBef>
              <a:buNone/>
            </a:pPr>
            <a:r>
              <a:rPr lang="de-DE" dirty="0" smtClean="0"/>
              <a:t>Untertitel Back Cover</a:t>
            </a:r>
          </a:p>
          <a:p>
            <a:pPr marL="0" lvl="0" indent="0">
              <a:spcBef>
                <a:spcPts val="0"/>
              </a:spcBef>
              <a:buNone/>
            </a:pPr>
            <a:endParaRPr lang="de-DE" dirty="0" smtClean="0"/>
          </a:p>
          <a:p>
            <a:pPr marL="0" lvl="0" indent="0">
              <a:spcBef>
                <a:spcPts val="0"/>
              </a:spcBef>
              <a:buNone/>
            </a:pPr>
            <a:endParaRPr lang="de-DE" dirty="0" smtClean="0"/>
          </a:p>
        </p:txBody>
      </p:sp>
      <p:sp>
        <p:nvSpPr>
          <p:cNvPr id="15" name="Title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488504" y="332657"/>
            <a:ext cx="9145016" cy="687341"/>
          </a:xfrm>
        </p:spPr>
        <p:txBody>
          <a:bodyPr vert="horz" lIns="72000" tIns="72000" rIns="72000" bIns="72000" rtlCol="0" anchor="t">
            <a:normAutofit/>
          </a:bodyPr>
          <a:lstStyle>
            <a:lvl1pPr>
              <a:defRPr lang="de-DE" sz="3000" b="1" cap="all" baseline="0">
                <a:solidFill>
                  <a:schemeClr val="tx2"/>
                </a:solidFill>
              </a:defRPr>
            </a:lvl1pPr>
          </a:lstStyle>
          <a:p>
            <a:pPr lvl="0" algn="l"/>
            <a:r>
              <a:rPr lang="de-DE" dirty="0" smtClean="0"/>
              <a:t>Titel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28070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Conny\Desktop\Schluss5.png"/>
          <p:cNvPicPr>
            <a:picLocks noChangeAspect="1" noChangeArrowheads="1"/>
          </p:cNvPicPr>
          <p:nvPr userDrawn="1">
            <p:custDataLst>
              <p:tags r:id="rId1"/>
            </p:custDataLst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07024" y="5683349"/>
            <a:ext cx="4011613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7"/>
          <p:cNvSpPr>
            <a:spLocks noGrp="1"/>
          </p:cNvSpPr>
          <p:nvPr>
            <p:ph sz="quarter" idx="12" hasCustomPrompt="1"/>
            <p:custDataLst>
              <p:tags r:id="rId2"/>
            </p:custDataLst>
          </p:nvPr>
        </p:nvSpPr>
        <p:spPr>
          <a:xfrm>
            <a:off x="488504" y="2204864"/>
            <a:ext cx="9145016" cy="3096344"/>
          </a:xfrm>
          <a:solidFill>
            <a:schemeClr val="bg2">
              <a:lumMod val="40000"/>
              <a:lumOff val="60000"/>
            </a:schemeClr>
          </a:solidFill>
          <a:ln>
            <a:solidFill>
              <a:schemeClr val="bg2"/>
            </a:solidFill>
          </a:ln>
        </p:spPr>
        <p:txBody>
          <a:bodyPr/>
          <a:lstStyle>
            <a:lvl1pPr>
              <a:lnSpc>
                <a:spcPts val="2200"/>
              </a:lnSpc>
              <a:defRPr/>
            </a:lvl1pPr>
            <a:lvl2pPr>
              <a:lnSpc>
                <a:spcPts val="2200"/>
              </a:lnSpc>
              <a:defRPr/>
            </a:lvl2pPr>
            <a:lvl3pPr>
              <a:lnSpc>
                <a:spcPts val="2200"/>
              </a:lnSpc>
              <a:defRPr/>
            </a:lvl3pPr>
            <a:lvl4pPr>
              <a:lnSpc>
                <a:spcPts val="2200"/>
              </a:lnSpc>
              <a:defRPr/>
            </a:lvl4pPr>
            <a:lvl5pPr>
              <a:lnSpc>
                <a:spcPts val="2200"/>
              </a:lnSpc>
              <a:defRPr/>
            </a:lvl5pPr>
          </a:lstStyle>
          <a:p>
            <a:pPr lvl="0"/>
            <a:r>
              <a:rPr lang="de-DE" dirty="0" smtClean="0"/>
              <a:t>Bildplatzhalter</a:t>
            </a:r>
            <a:endParaRPr lang="de-DE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488504" y="5301208"/>
            <a:ext cx="9145016" cy="216024"/>
          </a:xfrm>
        </p:spPr>
        <p:txBody>
          <a:bodyPr>
            <a:noAutofit/>
          </a:bodyPr>
          <a:lstStyle>
            <a:lvl1pPr algn="l">
              <a:lnSpc>
                <a:spcPts val="1080"/>
              </a:lnSpc>
              <a:defRPr sz="800">
                <a:solidFill>
                  <a:schemeClr val="bg2"/>
                </a:solidFill>
              </a:defRPr>
            </a:lvl1pPr>
          </a:lstStyle>
          <a:p>
            <a:pPr lvl="0"/>
            <a:r>
              <a:rPr lang="de-DE" dirty="0" smtClean="0"/>
              <a:t>© Bildquelle</a:t>
            </a:r>
            <a:endParaRPr lang="de-DE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488504" y="1196752"/>
            <a:ext cx="9145016" cy="936104"/>
          </a:xfrm>
        </p:spPr>
        <p:txBody>
          <a:bodyPr vert="horz" lIns="72000" tIns="72000" rIns="72000" bIns="72000" rtlCol="0"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de-DE" sz="3000" b="1" baseline="0">
                <a:solidFill>
                  <a:schemeClr val="tx1"/>
                </a:solidFill>
              </a:defRPr>
            </a:lvl1pPr>
          </a:lstStyle>
          <a:p>
            <a:pPr marL="0" lvl="0" indent="0">
              <a:spcBef>
                <a:spcPts val="0"/>
              </a:spcBef>
              <a:buNone/>
            </a:pPr>
            <a:r>
              <a:rPr lang="de-DE" dirty="0" smtClean="0"/>
              <a:t>Untertitel Back Cover</a:t>
            </a:r>
          </a:p>
          <a:p>
            <a:pPr marL="0" lvl="0" indent="0">
              <a:spcBef>
                <a:spcPts val="0"/>
              </a:spcBef>
              <a:buNone/>
            </a:pPr>
            <a:endParaRPr lang="de-DE" dirty="0" smtClean="0"/>
          </a:p>
          <a:p>
            <a:pPr marL="0" lvl="0" indent="0">
              <a:spcBef>
                <a:spcPts val="0"/>
              </a:spcBef>
              <a:buNone/>
            </a:pPr>
            <a:endParaRPr lang="de-DE" dirty="0" smtClean="0"/>
          </a:p>
        </p:txBody>
      </p:sp>
      <p:sp>
        <p:nvSpPr>
          <p:cNvPr id="12" name="Title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488504" y="332657"/>
            <a:ext cx="9145016" cy="687341"/>
          </a:xfrm>
        </p:spPr>
        <p:txBody>
          <a:bodyPr vert="horz" lIns="72000" tIns="72000" rIns="72000" bIns="72000" rtlCol="0" anchor="t">
            <a:normAutofit/>
          </a:bodyPr>
          <a:lstStyle>
            <a:lvl1pPr>
              <a:defRPr lang="de-DE" sz="3000" b="1" cap="all" baseline="0">
                <a:solidFill>
                  <a:schemeClr val="tx2"/>
                </a:solidFill>
              </a:defRPr>
            </a:lvl1pPr>
          </a:lstStyle>
          <a:p>
            <a:pPr lvl="0" algn="l"/>
            <a:r>
              <a:rPr lang="de-DE" dirty="0" smtClean="0"/>
              <a:t>Titel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01849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ack-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ct 10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738199722"/>
              </p:ext>
            </p:ext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56" name="think-cell Slide" r:id="rId7" imgW="270" imgH="270" progId="TCLayout.ActiveDocument.1">
                  <p:embed/>
                </p:oleObj>
              </mc:Choice>
              <mc:Fallback>
                <p:oleObj name="think-cell Slide" r:id="rId7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2" descr="C:\Users\Conny\Desktop\Schluss5.png"/>
          <p:cNvPicPr>
            <a:picLocks noChangeAspect="1" noChangeArrowheads="1"/>
          </p:cNvPicPr>
          <p:nvPr userDrawn="1">
            <p:custDataLst>
              <p:tags r:id="rId3"/>
            </p:custDataLst>
          </p:nvPr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07024" y="5683349"/>
            <a:ext cx="4011613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488504" y="332657"/>
            <a:ext cx="9145016" cy="687341"/>
          </a:xfrm>
        </p:spPr>
        <p:txBody>
          <a:bodyPr vert="horz" lIns="72000" tIns="72000" rIns="72000" bIns="72000" rtlCol="0" anchor="t">
            <a:normAutofit/>
          </a:bodyPr>
          <a:lstStyle>
            <a:lvl1pPr>
              <a:defRPr lang="de-DE" sz="3000" b="1" cap="all" baseline="0">
                <a:solidFill>
                  <a:schemeClr val="tx2"/>
                </a:solidFill>
              </a:defRPr>
            </a:lvl1pPr>
          </a:lstStyle>
          <a:p>
            <a:pPr lvl="0" algn="l"/>
            <a:r>
              <a:rPr lang="de-DE" dirty="0" smtClean="0"/>
              <a:t>Titel</a:t>
            </a:r>
            <a:endParaRPr lang="de-DE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488504" y="2221756"/>
            <a:ext cx="9145016" cy="2808312"/>
          </a:xfrm>
        </p:spPr>
        <p:txBody>
          <a:bodyPr anchor="t"/>
          <a:lstStyle/>
          <a:p>
            <a:pPr lvl="0"/>
            <a:r>
              <a:rPr lang="de-DE" dirty="0" smtClean="0"/>
              <a:t>Text Level 1</a:t>
            </a:r>
          </a:p>
          <a:p>
            <a:pPr lvl="1"/>
            <a:r>
              <a:rPr lang="de-DE" dirty="0" smtClean="0"/>
              <a:t>Text Level 2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  <p:custDataLst>
              <p:tags r:id="rId5"/>
            </p:custDataLst>
          </p:nvPr>
        </p:nvSpPr>
        <p:spPr>
          <a:xfrm>
            <a:off x="488504" y="1196752"/>
            <a:ext cx="9145016" cy="936104"/>
          </a:xfrm>
        </p:spPr>
        <p:txBody>
          <a:bodyPr vert="horz" lIns="72000" tIns="72000" rIns="72000" bIns="72000" rtlCol="0"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de-DE" sz="3000" b="1" baseline="0">
                <a:solidFill>
                  <a:schemeClr val="tx1"/>
                </a:solidFill>
              </a:defRPr>
            </a:lvl1pPr>
          </a:lstStyle>
          <a:p>
            <a:pPr marL="0" lvl="0" indent="0">
              <a:spcBef>
                <a:spcPts val="0"/>
              </a:spcBef>
              <a:buNone/>
            </a:pPr>
            <a:r>
              <a:rPr lang="de-DE" dirty="0" smtClean="0"/>
              <a:t>Untertitel Back Cover</a:t>
            </a:r>
          </a:p>
          <a:p>
            <a:pPr marL="0" lvl="0" indent="0">
              <a:spcBef>
                <a:spcPts val="0"/>
              </a:spcBef>
              <a:buNone/>
            </a:pPr>
            <a:endParaRPr lang="de-DE" dirty="0" smtClean="0"/>
          </a:p>
          <a:p>
            <a:pPr marL="0" lvl="0" indent="0">
              <a:spcBef>
                <a:spcPts val="0"/>
              </a:spcBef>
              <a:buNone/>
            </a:pPr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2810240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oleObject" Target="../embeddings/oleObject1.bin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vmlDrawing" Target="../drawings/vmlDrawing1.vml"/><Relationship Id="rId29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ags" Target="../tags/tag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ags" Target="../tags/tag4.xml"/><Relationship Id="rId28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ags" Target="../tags/tag3.xml"/><Relationship Id="rId27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>
            <p:custDataLst>
              <p:tags r:id="rId21"/>
            </p:custDataLst>
            <p:extLst>
              <p:ext uri="{D42A27DB-BD31-4B8C-83A1-F6EECF244321}">
                <p14:modId xmlns:p14="http://schemas.microsoft.com/office/powerpoint/2010/main" val="1904395588"/>
              </p:ext>
            </p:ext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6" name="think-cell Slide" r:id="rId26" imgW="270" imgH="270" progId="TCLayout.ActiveDocument.1">
                  <p:embed/>
                </p:oleObj>
              </mc:Choice>
              <mc:Fallback>
                <p:oleObj name="think-cell Slide" r:id="rId26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/>
          <p:nvPr>
            <p:custDataLst>
              <p:tags r:id="rId22"/>
            </p:custDataLst>
          </p:nvPr>
        </p:nvSpPr>
        <p:spPr>
          <a:xfrm>
            <a:off x="0" y="6541256"/>
            <a:ext cx="9906000" cy="3204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200" dirty="0" err="1" smtClean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23"/>
            </p:custDataLst>
          </p:nvPr>
        </p:nvSpPr>
        <p:spPr>
          <a:xfrm>
            <a:off x="488504" y="332656"/>
            <a:ext cx="8928992" cy="1080120"/>
          </a:xfrm>
          <a:prstGeom prst="rect">
            <a:avLst/>
          </a:prstGeom>
        </p:spPr>
        <p:txBody>
          <a:bodyPr vert="horz" lIns="72000" tIns="72000" rIns="72000" bIns="72000" rtlCol="0" anchor="t">
            <a:normAutofit/>
          </a:bodyPr>
          <a:lstStyle/>
          <a:p>
            <a:r>
              <a:rPr lang="de-DE" dirty="0" smtClean="0"/>
              <a:t>Folientitel</a:t>
            </a:r>
            <a:endParaRPr lang="de-D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24"/>
            </p:custDataLst>
          </p:nvPr>
        </p:nvSpPr>
        <p:spPr>
          <a:xfrm>
            <a:off x="488504" y="1628800"/>
            <a:ext cx="8928992" cy="4608512"/>
          </a:xfrm>
          <a:prstGeom prst="rect">
            <a:avLst/>
          </a:prstGeom>
        </p:spPr>
        <p:txBody>
          <a:bodyPr vert="horz" lIns="72000" tIns="72000" rIns="72000" bIns="72000" rtlCol="0">
            <a:normAutofit/>
          </a:bodyPr>
          <a:lstStyle/>
          <a:p>
            <a:pPr lvl="0"/>
            <a:r>
              <a:rPr lang="de-DE" dirty="0" smtClean="0"/>
              <a:t>Text Level 1</a:t>
            </a:r>
          </a:p>
          <a:p>
            <a:pPr lvl="1"/>
            <a:r>
              <a:rPr lang="de-DE" dirty="0" smtClean="0"/>
              <a:t>Text Level 2</a:t>
            </a:r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704528" y="6573789"/>
            <a:ext cx="576064" cy="260203"/>
          </a:xfrm>
          <a:prstGeom prst="rect">
            <a:avLst/>
          </a:prstGeom>
        </p:spPr>
        <p:txBody>
          <a:bodyPr vert="horz" lIns="72000" tIns="72000" rIns="0" bIns="72000" rtlCol="0" anchor="ctr"/>
          <a:lstStyle>
            <a:lvl1pPr algn="l">
              <a:defRPr lang="de-DE" sz="700" b="1" smtClean="0"/>
            </a:lvl1pPr>
          </a:lstStyle>
          <a:p>
            <a:r>
              <a:rPr lang="de-DE" dirty="0" smtClean="0"/>
              <a:t>Seite </a:t>
            </a:r>
            <a:fld id="{89C64AA3-442F-440E-B9C3-C9C9C0BB5C84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14" name="Picture 281" descr="C:\Users\Conny\Desktop\logo.png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513" y="6592556"/>
            <a:ext cx="208162" cy="22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77" descr="C:\Users\Conny\Desktop\VBB_Piktogramme_150123_Reihe_Final.png"/>
          <p:cNvPicPr>
            <a:picLocks noChangeAspect="1" noChangeArrowheads="1"/>
          </p:cNvPicPr>
          <p:nvPr/>
        </p:nvPicPr>
        <p:blipFill>
          <a:blip r:embed="rId29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22018" y="6341857"/>
            <a:ext cx="4921200" cy="205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8627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903" r:id="rId2"/>
    <p:sldLayoutId id="2147483887" r:id="rId3"/>
    <p:sldLayoutId id="2147483899" r:id="rId4"/>
    <p:sldLayoutId id="2147483871" r:id="rId5"/>
    <p:sldLayoutId id="2147483904" r:id="rId6"/>
    <p:sldLayoutId id="2147483905" r:id="rId7"/>
    <p:sldLayoutId id="2147483906" r:id="rId8"/>
    <p:sldLayoutId id="2147483907" r:id="rId9"/>
    <p:sldLayoutId id="2147483908" r:id="rId10"/>
    <p:sldLayoutId id="2147483909" r:id="rId11"/>
    <p:sldLayoutId id="2147483910" r:id="rId12"/>
    <p:sldLayoutId id="2147483911" r:id="rId13"/>
    <p:sldLayoutId id="2147483912" r:id="rId14"/>
    <p:sldLayoutId id="2147483916" r:id="rId15"/>
    <p:sldLayoutId id="2147483913" r:id="rId16"/>
    <p:sldLayoutId id="2147483914" r:id="rId17"/>
    <p:sldLayoutId id="2147483915" r:id="rId18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ts val="2200"/>
        </a:lnSpc>
        <a:spcBef>
          <a:spcPts val="0"/>
        </a:spcBef>
        <a:buFont typeface="Arial" panose="020B0604020202020204" pitchFamily="34" charset="0"/>
        <a:buNone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180000" algn="l" defTabSz="914400" rtl="0" eaLnBrk="1" latinLnBrk="0" hangingPunct="1">
        <a:lnSpc>
          <a:spcPts val="22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48000" indent="-180000" algn="l" defTabSz="914400" rtl="0" eaLnBrk="1" latinLnBrk="0" hangingPunct="1">
        <a:lnSpc>
          <a:spcPts val="2200"/>
        </a:lnSpc>
        <a:spcBef>
          <a:spcPts val="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72000" indent="-180000" algn="l" defTabSz="914400" rtl="0" eaLnBrk="1" latinLnBrk="0" hangingPunct="1">
        <a:lnSpc>
          <a:spcPts val="2200"/>
        </a:lnSpc>
        <a:spcBef>
          <a:spcPts val="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ts val="22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b="1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01.xml"/><Relationship Id="rId7" Type="http://schemas.openxmlformats.org/officeDocument/2006/relationships/slideLayout" Target="../slideLayouts/slideLayout13.xml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6" Type="http://schemas.openxmlformats.org/officeDocument/2006/relationships/tags" Target="../tags/tag104.xml"/><Relationship Id="rId5" Type="http://schemas.openxmlformats.org/officeDocument/2006/relationships/tags" Target="../tags/tag103.xml"/><Relationship Id="rId4" Type="http://schemas.openxmlformats.org/officeDocument/2006/relationships/tags" Target="../tags/tag10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0.xml"/><Relationship Id="rId4" Type="http://schemas.openxmlformats.org/officeDocument/2006/relationships/chart" Target="../charts/char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6" Type="http://schemas.openxmlformats.org/officeDocument/2006/relationships/image" Target="../media/image28.pn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0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tags" Target="../tags/tag109.xml"/><Relationship Id="rId5" Type="http://schemas.openxmlformats.org/officeDocument/2006/relationships/image" Target="../media/image41.jpeg"/><Relationship Id="rId4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13.xml"/><Relationship Id="rId1" Type="http://schemas.openxmlformats.org/officeDocument/2006/relationships/tags" Target="../tags/tag11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52.png"/><Relationship Id="rId3" Type="http://schemas.openxmlformats.org/officeDocument/2006/relationships/image" Target="../media/image42.jpeg"/><Relationship Id="rId7" Type="http://schemas.openxmlformats.org/officeDocument/2006/relationships/image" Target="../media/image46.png"/><Relationship Id="rId12" Type="http://schemas.openxmlformats.org/officeDocument/2006/relationships/image" Target="../media/image51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55.png"/><Relationship Id="rId1" Type="http://schemas.openxmlformats.org/officeDocument/2006/relationships/tags" Target="../tags/tag114.xml"/><Relationship Id="rId6" Type="http://schemas.openxmlformats.org/officeDocument/2006/relationships/image" Target="../media/image45.png"/><Relationship Id="rId11" Type="http://schemas.openxmlformats.org/officeDocument/2006/relationships/image" Target="../media/image50.png"/><Relationship Id="rId5" Type="http://schemas.openxmlformats.org/officeDocument/2006/relationships/image" Target="../media/image44.png"/><Relationship Id="rId15" Type="http://schemas.openxmlformats.org/officeDocument/2006/relationships/image" Target="../media/image54.png"/><Relationship Id="rId10" Type="http://schemas.openxmlformats.org/officeDocument/2006/relationships/image" Target="../media/image49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Relationship Id="rId14" Type="http://schemas.openxmlformats.org/officeDocument/2006/relationships/image" Target="../media/image5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59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15.xml"/><Relationship Id="rId6" Type="http://schemas.openxmlformats.org/officeDocument/2006/relationships/image" Target="../media/image58.jpeg"/><Relationship Id="rId5" Type="http://schemas.openxmlformats.org/officeDocument/2006/relationships/image" Target="../media/image57.png"/><Relationship Id="rId4" Type="http://schemas.openxmlformats.org/officeDocument/2006/relationships/image" Target="../media/image5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86.xml"/><Relationship Id="rId7" Type="http://schemas.openxmlformats.org/officeDocument/2006/relationships/slideLayout" Target="../slideLayouts/slideLayout13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16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118.xml"/><Relationship Id="rId1" Type="http://schemas.openxmlformats.org/officeDocument/2006/relationships/tags" Target="../tags/tag117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126.xml"/><Relationship Id="rId13" Type="http://schemas.openxmlformats.org/officeDocument/2006/relationships/tags" Target="../tags/tag131.xml"/><Relationship Id="rId3" Type="http://schemas.openxmlformats.org/officeDocument/2006/relationships/tags" Target="../tags/tag121.xml"/><Relationship Id="rId7" Type="http://schemas.openxmlformats.org/officeDocument/2006/relationships/tags" Target="../tags/tag125.xml"/><Relationship Id="rId12" Type="http://schemas.openxmlformats.org/officeDocument/2006/relationships/tags" Target="../tags/tag130.xml"/><Relationship Id="rId2" Type="http://schemas.openxmlformats.org/officeDocument/2006/relationships/tags" Target="../tags/tag120.xml"/><Relationship Id="rId1" Type="http://schemas.openxmlformats.org/officeDocument/2006/relationships/tags" Target="../tags/tag119.xml"/><Relationship Id="rId6" Type="http://schemas.openxmlformats.org/officeDocument/2006/relationships/tags" Target="../tags/tag124.xml"/><Relationship Id="rId11" Type="http://schemas.openxmlformats.org/officeDocument/2006/relationships/tags" Target="../tags/tag129.xml"/><Relationship Id="rId5" Type="http://schemas.openxmlformats.org/officeDocument/2006/relationships/tags" Target="../tags/tag123.xml"/><Relationship Id="rId15" Type="http://schemas.openxmlformats.org/officeDocument/2006/relationships/slideLayout" Target="../slideLayouts/slideLayout10.xml"/><Relationship Id="rId10" Type="http://schemas.openxmlformats.org/officeDocument/2006/relationships/tags" Target="../tags/tag128.xml"/><Relationship Id="rId4" Type="http://schemas.openxmlformats.org/officeDocument/2006/relationships/tags" Target="../tags/tag122.xml"/><Relationship Id="rId9" Type="http://schemas.openxmlformats.org/officeDocument/2006/relationships/tags" Target="../tags/tag127.xml"/><Relationship Id="rId14" Type="http://schemas.openxmlformats.org/officeDocument/2006/relationships/tags" Target="../tags/tag13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tags" Target="../tags/tag92.xml"/><Relationship Id="rId7" Type="http://schemas.openxmlformats.org/officeDocument/2006/relationships/image" Target="../media/image11.png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6" Type="http://schemas.openxmlformats.org/officeDocument/2006/relationships/image" Target="../media/image10.pn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93.xml"/><Relationship Id="rId9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95.xml"/><Relationship Id="rId1" Type="http://schemas.openxmlformats.org/officeDocument/2006/relationships/tags" Target="../tags/tag94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97.xml"/><Relationship Id="rId1" Type="http://schemas.openxmlformats.org/officeDocument/2006/relationships/tags" Target="../tags/tag96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88504" y="332657"/>
            <a:ext cx="9145016" cy="687341"/>
          </a:xfrm>
        </p:spPr>
        <p:txBody>
          <a:bodyPr rIns="36000">
            <a:noAutofit/>
          </a:bodyPr>
          <a:lstStyle/>
          <a:p>
            <a:r>
              <a:rPr lang="en-US" dirty="0">
                <a:latin typeface="+mn-lt"/>
              </a:rPr>
              <a:t>Regional rail transport in a competitive </a:t>
            </a:r>
            <a:r>
              <a:rPr lang="en-US" dirty="0" smtClean="0">
                <a:latin typeface="+mn-lt"/>
              </a:rPr>
              <a:t>market -  Berlin and Brandenburg</a:t>
            </a:r>
            <a:endParaRPr lang="de-DE" dirty="0">
              <a:latin typeface="+mn-lt"/>
            </a:endParaRP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0"/>
          </p:nvPr>
        </p:nvSpPr>
        <p:spPr>
          <a:xfrm>
            <a:off x="488504" y="1412776"/>
            <a:ext cx="5185147" cy="1152128"/>
          </a:xfrm>
        </p:spPr>
        <p:txBody>
          <a:bodyPr anchor="t">
            <a:noAutofit/>
          </a:bodyPr>
          <a:lstStyle/>
          <a:p>
            <a:pPr>
              <a:spcBef>
                <a:spcPts val="0"/>
              </a:spcBef>
            </a:pPr>
            <a:r>
              <a:rPr lang="en-GB" b="1" dirty="0" smtClean="0"/>
              <a:t>JASPERS Networking Platform</a:t>
            </a:r>
          </a:p>
          <a:p>
            <a:pPr>
              <a:spcBef>
                <a:spcPts val="0"/>
              </a:spcBef>
            </a:pPr>
            <a:endParaRPr lang="en-GB" b="1" dirty="0" smtClean="0"/>
          </a:p>
          <a:p>
            <a:pPr>
              <a:spcBef>
                <a:spcPts val="0"/>
              </a:spcBef>
            </a:pPr>
            <a:r>
              <a:rPr lang="en-GB" b="1" dirty="0" smtClean="0"/>
              <a:t>Workshop: Organisational </a:t>
            </a:r>
            <a:r>
              <a:rPr lang="en-GB" b="1" dirty="0"/>
              <a:t>and Contractual Structures for EU funded Public Transport</a:t>
            </a:r>
            <a:endParaRPr lang="de-DE" b="1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1"/>
          </p:nvPr>
        </p:nvSpPr>
        <p:spPr>
          <a:xfrm>
            <a:off x="488504" y="2996952"/>
            <a:ext cx="5185147" cy="1152128"/>
          </a:xfrm>
        </p:spPr>
        <p:txBody>
          <a:bodyPr>
            <a:normAutofit fontScale="85000" lnSpcReduction="10000"/>
          </a:bodyPr>
          <a:lstStyle/>
          <a:p>
            <a:r>
              <a:rPr lang="de-DE" dirty="0"/>
              <a:t>Dr. Alexander West, </a:t>
            </a:r>
            <a:r>
              <a:rPr lang="en-GB" dirty="0" smtClean="0"/>
              <a:t>Head </a:t>
            </a:r>
            <a:r>
              <a:rPr lang="en-GB" dirty="0"/>
              <a:t>of contract controlling</a:t>
            </a:r>
            <a:r>
              <a:rPr lang="de-DE" dirty="0"/>
              <a:t> 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>VBB </a:t>
            </a:r>
            <a:r>
              <a:rPr lang="de-DE" dirty="0"/>
              <a:t>Verkehrsverbund Berlin-Brandenburg GmbH</a:t>
            </a:r>
          </a:p>
          <a:p>
            <a:r>
              <a:rPr lang="de-DE" dirty="0" smtClean="0"/>
              <a:t>28/05/2015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95244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21"/>
          <p:cNvSpPr>
            <a:spLocks/>
          </p:cNvSpPr>
          <p:nvPr>
            <p:custDataLst>
              <p:tags r:id="rId1"/>
            </p:custDataLst>
          </p:nvPr>
        </p:nvSpPr>
        <p:spPr>
          <a:xfrm>
            <a:off x="488182" y="2132856"/>
            <a:ext cx="9000000" cy="104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2000" tIns="72000" rIns="720000" bIns="72000" rtlCol="0" anchor="t"/>
          <a:lstStyle/>
          <a:p>
            <a:pPr marL="180975" lvl="1" indent="-180975">
              <a:spcBef>
                <a:spcPts val="300"/>
              </a:spcBef>
              <a:buClr>
                <a:srgbClr val="2E3358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400" kern="0" dirty="0" smtClean="0">
                <a:solidFill>
                  <a:schemeClr val="tx1"/>
                </a:solidFill>
                <a:latin typeface="+mj-lt"/>
              </a:rPr>
              <a:t>Contracts </a:t>
            </a:r>
            <a:r>
              <a:rPr lang="en-US" sz="1400" kern="0" dirty="0">
                <a:solidFill>
                  <a:schemeClr val="tx1"/>
                </a:solidFill>
                <a:latin typeface="+mj-lt"/>
              </a:rPr>
              <a:t>are awarded by competitive tendering (rule) or negotiation (exception) in accordance with Art. 5 No. 5 Regulation EC 1370/2007</a:t>
            </a:r>
          </a:p>
        </p:txBody>
      </p:sp>
      <p:sp>
        <p:nvSpPr>
          <p:cNvPr id="8" name="Rechteck 21"/>
          <p:cNvSpPr>
            <a:spLocks/>
          </p:cNvSpPr>
          <p:nvPr>
            <p:custDataLst>
              <p:tags r:id="rId2"/>
            </p:custDataLst>
          </p:nvPr>
        </p:nvSpPr>
        <p:spPr>
          <a:xfrm>
            <a:off x="488182" y="3645096"/>
            <a:ext cx="9000000" cy="104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2000" tIns="72000" rIns="720000" bIns="72000" rtlCol="0" anchor="t"/>
          <a:lstStyle/>
          <a:p>
            <a:pPr marL="180975" lvl="1" indent="-180975">
              <a:spcBef>
                <a:spcPts val="300"/>
              </a:spcBef>
              <a:buClr>
                <a:srgbClr val="2E3358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400" kern="0" dirty="0" smtClean="0">
                <a:solidFill>
                  <a:schemeClr val="tx1"/>
                </a:solidFill>
                <a:latin typeface="+mj-lt"/>
              </a:rPr>
              <a:t>All </a:t>
            </a:r>
            <a:r>
              <a:rPr lang="en-US" sz="1400" kern="0" dirty="0">
                <a:solidFill>
                  <a:schemeClr val="tx1"/>
                </a:solidFill>
                <a:latin typeface="+mj-lt"/>
              </a:rPr>
              <a:t>fare revenues are destined to the public authorities</a:t>
            </a:r>
          </a:p>
        </p:txBody>
      </p:sp>
      <p:sp>
        <p:nvSpPr>
          <p:cNvPr id="9" name="Rechteck 21"/>
          <p:cNvSpPr>
            <a:spLocks/>
          </p:cNvSpPr>
          <p:nvPr>
            <p:custDataLst>
              <p:tags r:id="rId3"/>
            </p:custDataLst>
          </p:nvPr>
        </p:nvSpPr>
        <p:spPr>
          <a:xfrm>
            <a:off x="488182" y="5157192"/>
            <a:ext cx="9000000" cy="104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2000" tIns="72000" rIns="720000" bIns="72000" rtlCol="0" anchor="t"/>
          <a:lstStyle/>
          <a:p>
            <a:pPr marL="180975" lvl="1" indent="-180975">
              <a:spcBef>
                <a:spcPts val="300"/>
              </a:spcBef>
              <a:buClr>
                <a:srgbClr val="2E3358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400" kern="0" dirty="0" smtClean="0">
                <a:solidFill>
                  <a:schemeClr val="tx1"/>
                </a:solidFill>
                <a:latin typeface="+mj-lt"/>
              </a:rPr>
              <a:t>Payments </a:t>
            </a:r>
            <a:r>
              <a:rPr lang="en-US" sz="1400" kern="0" dirty="0">
                <a:solidFill>
                  <a:schemeClr val="tx1"/>
                </a:solidFill>
                <a:latin typeface="+mj-lt"/>
              </a:rPr>
              <a:t>depend on incentive schemes and performance </a:t>
            </a:r>
            <a:r>
              <a:rPr lang="en-US" sz="1400" kern="0" dirty="0" smtClean="0">
                <a:solidFill>
                  <a:schemeClr val="tx1"/>
                </a:solidFill>
                <a:latin typeface="+mj-lt"/>
              </a:rPr>
              <a:t>monitoring</a:t>
            </a:r>
            <a:endParaRPr lang="en-US" sz="1400" kern="0" dirty="0">
              <a:solidFill>
                <a:schemeClr val="tx1"/>
              </a:solidFill>
              <a:latin typeface="+mj-lt"/>
            </a:endParaRPr>
          </a:p>
          <a:p>
            <a:pPr marL="638175" lvl="2" indent="-180975">
              <a:spcBef>
                <a:spcPts val="300"/>
              </a:spcBef>
              <a:buClr>
                <a:srgbClr val="2E3358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400" kern="0" dirty="0">
                <a:solidFill>
                  <a:schemeClr val="tx1"/>
                </a:solidFill>
                <a:latin typeface="+mj-lt"/>
              </a:rPr>
              <a:t>Ridership </a:t>
            </a:r>
            <a:r>
              <a:rPr lang="en-US" sz="1400" kern="0" dirty="0" smtClean="0">
                <a:solidFill>
                  <a:schemeClr val="tx1"/>
                </a:solidFill>
                <a:latin typeface="+mj-lt"/>
              </a:rPr>
              <a:t>incentive</a:t>
            </a:r>
            <a:endParaRPr lang="en-US" sz="1400" kern="0" dirty="0">
              <a:solidFill>
                <a:schemeClr val="tx1"/>
              </a:solidFill>
              <a:latin typeface="+mj-lt"/>
            </a:endParaRPr>
          </a:p>
          <a:p>
            <a:pPr marL="638175" lvl="2" indent="-180975">
              <a:spcBef>
                <a:spcPts val="300"/>
              </a:spcBef>
              <a:buClr>
                <a:srgbClr val="2E3358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400" kern="0" dirty="0">
                <a:solidFill>
                  <a:schemeClr val="tx1"/>
                </a:solidFill>
                <a:latin typeface="+mj-lt"/>
              </a:rPr>
              <a:t>Sales incentives</a:t>
            </a:r>
          </a:p>
          <a:p>
            <a:pPr marL="638175" lvl="2" indent="-180975">
              <a:spcBef>
                <a:spcPts val="300"/>
              </a:spcBef>
              <a:buClr>
                <a:srgbClr val="2E3358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400" kern="0" dirty="0" smtClean="0">
                <a:solidFill>
                  <a:schemeClr val="tx1"/>
                </a:solidFill>
                <a:latin typeface="+mj-lt"/>
              </a:rPr>
              <a:t>Customer </a:t>
            </a:r>
            <a:r>
              <a:rPr lang="en-US" sz="1400" kern="0" dirty="0">
                <a:solidFill>
                  <a:schemeClr val="tx1"/>
                </a:solidFill>
                <a:latin typeface="+mj-lt"/>
              </a:rPr>
              <a:t>satisfaction </a:t>
            </a:r>
            <a:r>
              <a:rPr lang="en-US" sz="1400" kern="0" dirty="0" smtClean="0">
                <a:solidFill>
                  <a:schemeClr val="tx1"/>
                </a:solidFill>
                <a:latin typeface="+mj-lt"/>
              </a:rPr>
              <a:t>incentive</a:t>
            </a:r>
            <a:endParaRPr lang="en-US" sz="1400" kern="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Awarding Gross Cost Incentive Contracts in Regional Rail Transport</a:t>
            </a:r>
            <a:endParaRPr lang="en-GB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Seite </a:t>
            </a:r>
            <a:fld id="{89C64AA3-442F-440E-B9C3-C9C9C0BB5C84}" type="slidenum">
              <a:rPr lang="de-DE" smtClean="0"/>
              <a:pPr/>
              <a:t>9</a:t>
            </a:fld>
            <a:r>
              <a:rPr lang="de-DE" smtClean="0"/>
              <a:t> </a:t>
            </a:r>
            <a:endParaRPr lang="de-DE" dirty="0"/>
          </a:p>
        </p:txBody>
      </p:sp>
      <p:sp>
        <p:nvSpPr>
          <p:cNvPr id="10" name="Rechteck 19"/>
          <p:cNvSpPr>
            <a:spLocks/>
          </p:cNvSpPr>
          <p:nvPr>
            <p:custDataLst>
              <p:tags r:id="rId4"/>
            </p:custDataLst>
          </p:nvPr>
        </p:nvSpPr>
        <p:spPr>
          <a:xfrm>
            <a:off x="488182" y="1772816"/>
            <a:ext cx="9000000" cy="28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r>
              <a:rPr lang="de-DE" sz="1400" b="1" dirty="0" smtClean="0"/>
              <a:t>Award </a:t>
            </a:r>
            <a:r>
              <a:rPr lang="de-DE" sz="1400" b="1" dirty="0" err="1" smtClean="0"/>
              <a:t>Methods</a:t>
            </a:r>
            <a:endParaRPr lang="de-DE" sz="1400" b="1" dirty="0"/>
          </a:p>
        </p:txBody>
      </p:sp>
      <p:sp>
        <p:nvSpPr>
          <p:cNvPr id="11" name="Rechteck 19"/>
          <p:cNvSpPr>
            <a:spLocks/>
          </p:cNvSpPr>
          <p:nvPr>
            <p:custDataLst>
              <p:tags r:id="rId5"/>
            </p:custDataLst>
          </p:nvPr>
        </p:nvSpPr>
        <p:spPr>
          <a:xfrm>
            <a:off x="488182" y="3284984"/>
            <a:ext cx="9000000" cy="28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r>
              <a:rPr lang="de-DE" sz="1400" b="1" dirty="0" err="1" smtClean="0"/>
              <a:t>Gross</a:t>
            </a:r>
            <a:r>
              <a:rPr lang="de-DE" sz="1400" b="1" dirty="0" smtClean="0"/>
              <a:t> </a:t>
            </a:r>
            <a:r>
              <a:rPr lang="de-DE" sz="1400" b="1" dirty="0" err="1" smtClean="0"/>
              <a:t>Cost</a:t>
            </a:r>
            <a:endParaRPr lang="de-DE" sz="1400" b="1" dirty="0"/>
          </a:p>
        </p:txBody>
      </p:sp>
      <p:sp>
        <p:nvSpPr>
          <p:cNvPr id="12" name="Rechteck 19"/>
          <p:cNvSpPr>
            <a:spLocks/>
          </p:cNvSpPr>
          <p:nvPr>
            <p:custDataLst>
              <p:tags r:id="rId6"/>
            </p:custDataLst>
          </p:nvPr>
        </p:nvSpPr>
        <p:spPr>
          <a:xfrm>
            <a:off x="488182" y="4797192"/>
            <a:ext cx="9000000" cy="28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r>
              <a:rPr lang="de-DE" sz="1400" b="1" dirty="0" smtClean="0"/>
              <a:t>Incentives</a:t>
            </a:r>
            <a:endParaRPr lang="de-DE" sz="1400" b="1" dirty="0"/>
          </a:p>
        </p:txBody>
      </p:sp>
    </p:spTree>
    <p:extLst>
      <p:ext uri="{BB962C8B-B14F-4D97-AF65-F5344CB8AC3E}">
        <p14:creationId xmlns:p14="http://schemas.microsoft.com/office/powerpoint/2010/main" val="2797408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bgerundetes Rechteck 9"/>
          <p:cNvSpPr/>
          <p:nvPr/>
        </p:nvSpPr>
        <p:spPr>
          <a:xfrm>
            <a:off x="502166" y="1340768"/>
            <a:ext cx="4230618" cy="3606151"/>
          </a:xfrm>
          <a:prstGeom prst="roundRect">
            <a:avLst>
              <a:gd name="adj" fmla="val 7469"/>
            </a:avLst>
          </a:prstGeom>
          <a:solidFill>
            <a:schemeClr val="bg1">
              <a:lumMod val="85000"/>
            </a:schemeClr>
          </a:solidFill>
          <a:ln w="19050">
            <a:solidFill>
              <a:srgbClr val="DA25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dirty="0"/>
          </a:p>
        </p:txBody>
      </p:sp>
      <p:graphicFrame>
        <p:nvGraphicFramePr>
          <p:cNvPr id="11" name="Diagramm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80821742"/>
              </p:ext>
            </p:extLst>
          </p:nvPr>
        </p:nvGraphicFramePr>
        <p:xfrm>
          <a:off x="638009" y="3137189"/>
          <a:ext cx="4012465" cy="218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788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93"/>
          <a:stretch/>
        </p:blipFill>
        <p:spPr bwMode="auto">
          <a:xfrm>
            <a:off x="4759417" y="911536"/>
            <a:ext cx="4833780" cy="543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 smtClean="0">
                <a:latin typeface="Arial" charset="0"/>
                <a:cs typeface="Arial" charset="0"/>
              </a:rPr>
              <a:t>VBB: </a:t>
            </a:r>
            <a:r>
              <a:rPr lang="de-DE" dirty="0" err="1" smtClean="0">
                <a:latin typeface="Arial" charset="0"/>
                <a:cs typeface="Arial" charset="0"/>
              </a:rPr>
              <a:t>Competiton</a:t>
            </a:r>
            <a:r>
              <a:rPr lang="de-DE" dirty="0" smtClean="0">
                <a:latin typeface="Arial" charset="0"/>
                <a:cs typeface="Arial" charset="0"/>
              </a:rPr>
              <a:t> in Regional </a:t>
            </a:r>
            <a:r>
              <a:rPr lang="de-DE" dirty="0" err="1" smtClean="0">
                <a:latin typeface="Arial" charset="0"/>
                <a:cs typeface="Arial" charset="0"/>
              </a:rPr>
              <a:t>Rail</a:t>
            </a:r>
            <a:r>
              <a:rPr lang="de-DE" dirty="0" smtClean="0">
                <a:latin typeface="Arial" charset="0"/>
                <a:cs typeface="Arial" charset="0"/>
              </a:rPr>
              <a:t> Transport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Seite </a:t>
            </a:r>
            <a:fld id="{89C64AA3-442F-440E-B9C3-C9C9C0BB5C84}" type="slidenum">
              <a:rPr lang="de-DE" smtClean="0"/>
              <a:pPr/>
              <a:t>10</a:t>
            </a:fld>
            <a:r>
              <a:rPr lang="de-DE" smtClean="0"/>
              <a:t> </a:t>
            </a:r>
            <a:endParaRPr lang="de-DE" dirty="0"/>
          </a:p>
        </p:txBody>
      </p:sp>
      <p:sp>
        <p:nvSpPr>
          <p:cNvPr id="7" name="Rechteck 6"/>
          <p:cNvSpPr/>
          <p:nvPr/>
        </p:nvSpPr>
        <p:spPr>
          <a:xfrm>
            <a:off x="4831894" y="5541902"/>
            <a:ext cx="1576489" cy="6902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aphicFrame>
        <p:nvGraphicFramePr>
          <p:cNvPr id="8" name="Diagramm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5541728"/>
              </p:ext>
            </p:extLst>
          </p:nvPr>
        </p:nvGraphicFramePr>
        <p:xfrm>
          <a:off x="590357" y="1199253"/>
          <a:ext cx="4170975" cy="21882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Textfeld 14"/>
          <p:cNvSpPr txBox="1"/>
          <p:nvPr/>
        </p:nvSpPr>
        <p:spPr>
          <a:xfrm>
            <a:off x="488504" y="5164564"/>
            <a:ext cx="4244280" cy="954107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de-DE" sz="1400" dirty="0" smtClean="0">
                <a:solidFill>
                  <a:schemeClr val="bg1"/>
                </a:solidFill>
              </a:rPr>
              <a:t>99% </a:t>
            </a:r>
            <a:r>
              <a:rPr lang="de-DE" sz="1400" dirty="0" err="1" smtClean="0">
                <a:solidFill>
                  <a:schemeClr val="bg1"/>
                </a:solidFill>
              </a:rPr>
              <a:t>awarded</a:t>
            </a:r>
            <a:r>
              <a:rPr lang="de-DE" sz="1400" dirty="0" smtClean="0">
                <a:solidFill>
                  <a:schemeClr val="bg1"/>
                </a:solidFill>
              </a:rPr>
              <a:t> </a:t>
            </a:r>
            <a:r>
              <a:rPr lang="de-DE" sz="1400" dirty="0" err="1" smtClean="0">
                <a:solidFill>
                  <a:schemeClr val="bg1"/>
                </a:solidFill>
              </a:rPr>
              <a:t>by</a:t>
            </a:r>
            <a:r>
              <a:rPr lang="de-DE" sz="1400" dirty="0" smtClean="0">
                <a:solidFill>
                  <a:schemeClr val="bg1"/>
                </a:solidFill>
              </a:rPr>
              <a:t> </a:t>
            </a:r>
            <a:r>
              <a:rPr lang="de-DE" sz="1400" dirty="0" err="1" smtClean="0">
                <a:solidFill>
                  <a:schemeClr val="bg1"/>
                </a:solidFill>
              </a:rPr>
              <a:t>competion</a:t>
            </a:r>
            <a:r>
              <a:rPr lang="de-DE" sz="1400" dirty="0" smtClean="0">
                <a:solidFill>
                  <a:schemeClr val="bg1"/>
                </a:solidFill>
              </a:rPr>
              <a:t> at least </a:t>
            </a:r>
            <a:r>
              <a:rPr lang="de-DE" sz="1400" dirty="0" err="1" smtClean="0">
                <a:solidFill>
                  <a:schemeClr val="bg1"/>
                </a:solidFill>
              </a:rPr>
              <a:t>once</a:t>
            </a:r>
            <a:r>
              <a:rPr lang="de-DE" sz="1400" dirty="0" smtClean="0">
                <a:solidFill>
                  <a:schemeClr val="bg1"/>
                </a:solidFill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 err="1" smtClean="0">
                <a:solidFill>
                  <a:schemeClr val="bg1"/>
                </a:solidFill>
              </a:rPr>
              <a:t>Better</a:t>
            </a:r>
            <a:r>
              <a:rPr lang="de-DE" sz="1400" dirty="0" smtClean="0">
                <a:solidFill>
                  <a:schemeClr val="bg1"/>
                </a:solidFill>
              </a:rPr>
              <a:t> Quality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 smtClean="0">
                <a:solidFill>
                  <a:schemeClr val="bg1"/>
                </a:solidFill>
              </a:rPr>
              <a:t>Market Prices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 err="1" smtClean="0">
                <a:solidFill>
                  <a:schemeClr val="bg1"/>
                </a:solidFill>
              </a:rPr>
              <a:t>Savings</a:t>
            </a:r>
            <a:r>
              <a:rPr lang="de-DE" sz="1400" dirty="0" smtClean="0">
                <a:solidFill>
                  <a:schemeClr val="bg1"/>
                </a:solidFill>
              </a:rPr>
              <a:t> </a:t>
            </a:r>
            <a:r>
              <a:rPr lang="de-DE" sz="1400" dirty="0" err="1" smtClean="0">
                <a:solidFill>
                  <a:schemeClr val="bg1"/>
                </a:solidFill>
              </a:rPr>
              <a:t>used</a:t>
            </a:r>
            <a:r>
              <a:rPr lang="de-DE" sz="1400" dirty="0" smtClean="0">
                <a:solidFill>
                  <a:schemeClr val="bg1"/>
                </a:solidFill>
              </a:rPr>
              <a:t> </a:t>
            </a:r>
            <a:r>
              <a:rPr lang="de-DE" sz="1400" dirty="0" err="1" smtClean="0">
                <a:solidFill>
                  <a:schemeClr val="bg1"/>
                </a:solidFill>
              </a:rPr>
              <a:t>for</a:t>
            </a:r>
            <a:r>
              <a:rPr lang="de-DE" sz="1400" dirty="0" smtClean="0">
                <a:solidFill>
                  <a:schemeClr val="bg1"/>
                </a:solidFill>
              </a:rPr>
              <a:t> </a:t>
            </a:r>
            <a:r>
              <a:rPr lang="de-DE" sz="1400" dirty="0" err="1" smtClean="0">
                <a:solidFill>
                  <a:schemeClr val="bg1"/>
                </a:solidFill>
              </a:rPr>
              <a:t>service</a:t>
            </a:r>
            <a:r>
              <a:rPr lang="de-DE" sz="1400" dirty="0" smtClean="0">
                <a:solidFill>
                  <a:schemeClr val="bg1"/>
                </a:solidFill>
              </a:rPr>
              <a:t> </a:t>
            </a:r>
            <a:r>
              <a:rPr lang="de-DE" sz="1400" dirty="0" err="1" smtClean="0">
                <a:solidFill>
                  <a:schemeClr val="bg1"/>
                </a:solidFill>
              </a:rPr>
              <a:t>improvements</a:t>
            </a:r>
            <a:endParaRPr lang="de-DE" sz="1400" dirty="0" smtClean="0">
              <a:solidFill>
                <a:schemeClr val="bg1"/>
              </a:solidFill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4831894" y="6021288"/>
            <a:ext cx="1777290" cy="2204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200" dirty="0" err="1" smtClean="0"/>
          </a:p>
        </p:txBody>
      </p:sp>
      <p:sp>
        <p:nvSpPr>
          <p:cNvPr id="13" name="Rechteck 12"/>
          <p:cNvSpPr/>
          <p:nvPr/>
        </p:nvSpPr>
        <p:spPr>
          <a:xfrm>
            <a:off x="7977336" y="6093296"/>
            <a:ext cx="1440160" cy="250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200" dirty="0" err="1" smtClean="0"/>
          </a:p>
        </p:txBody>
      </p:sp>
      <p:sp>
        <p:nvSpPr>
          <p:cNvPr id="5" name="Rechteck 4"/>
          <p:cNvSpPr/>
          <p:nvPr/>
        </p:nvSpPr>
        <p:spPr>
          <a:xfrm>
            <a:off x="3498193" y="1628800"/>
            <a:ext cx="1188000" cy="936104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72000" rIns="0" bIns="72000" rtlCol="0" anchor="ctr"/>
          <a:lstStyle/>
          <a:p>
            <a:pPr>
              <a:spcBef>
                <a:spcPts val="300"/>
              </a:spcBef>
            </a:pPr>
            <a:endParaRPr lang="de-DE" sz="1200" b="1" dirty="0" smtClean="0">
              <a:solidFill>
                <a:schemeClr val="tx1"/>
              </a:solidFill>
            </a:endParaRPr>
          </a:p>
        </p:txBody>
      </p:sp>
      <p:sp>
        <p:nvSpPr>
          <p:cNvPr id="16" name="Rechteck 15"/>
          <p:cNvSpPr/>
          <p:nvPr/>
        </p:nvSpPr>
        <p:spPr>
          <a:xfrm>
            <a:off x="3592642" y="1599239"/>
            <a:ext cx="1166775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72000" rIns="0" bIns="72000" rtlCol="0" anchor="ctr"/>
          <a:lstStyle/>
          <a:p>
            <a:pPr>
              <a:spcBef>
                <a:spcPts val="300"/>
              </a:spcBef>
            </a:pPr>
            <a:r>
              <a:rPr lang="de-DE" sz="1200" dirty="0" smtClean="0">
                <a:solidFill>
                  <a:schemeClr val="tx1"/>
                </a:solidFill>
              </a:rPr>
              <a:t>DB Regio</a:t>
            </a:r>
          </a:p>
          <a:p>
            <a:pPr>
              <a:spcBef>
                <a:spcPts val="300"/>
              </a:spcBef>
            </a:pPr>
            <a:r>
              <a:rPr lang="de-DE" sz="1200" dirty="0" err="1" smtClean="0">
                <a:solidFill>
                  <a:schemeClr val="tx1"/>
                </a:solidFill>
              </a:rPr>
              <a:t>Competitors</a:t>
            </a:r>
            <a:endParaRPr lang="de-DE" sz="1200" dirty="0" smtClean="0">
              <a:solidFill>
                <a:schemeClr val="tx1"/>
              </a:solidFill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3656864" y="1922863"/>
            <a:ext cx="72000" cy="72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200" dirty="0" err="1" smtClean="0"/>
          </a:p>
        </p:txBody>
      </p:sp>
      <p:sp>
        <p:nvSpPr>
          <p:cNvPr id="17" name="Rechteck 16"/>
          <p:cNvSpPr/>
          <p:nvPr/>
        </p:nvSpPr>
        <p:spPr>
          <a:xfrm>
            <a:off x="3377208" y="1853208"/>
            <a:ext cx="108000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200" dirty="0" err="1" smtClean="0"/>
          </a:p>
        </p:txBody>
      </p:sp>
      <p:sp>
        <p:nvSpPr>
          <p:cNvPr id="18" name="Rechteck 17"/>
          <p:cNvSpPr/>
          <p:nvPr/>
        </p:nvSpPr>
        <p:spPr>
          <a:xfrm>
            <a:off x="3656864" y="2120298"/>
            <a:ext cx="72000" cy="7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200" dirty="0" err="1" smtClean="0"/>
          </a:p>
        </p:txBody>
      </p:sp>
      <p:sp>
        <p:nvSpPr>
          <p:cNvPr id="9" name="Textfeld 8"/>
          <p:cNvSpPr txBox="1"/>
          <p:nvPr/>
        </p:nvSpPr>
        <p:spPr>
          <a:xfrm>
            <a:off x="560512" y="1484784"/>
            <a:ext cx="27440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 err="1" smtClean="0"/>
              <a:t>Competion</a:t>
            </a:r>
            <a:r>
              <a:rPr lang="de-DE" sz="1600" b="1" dirty="0" smtClean="0"/>
              <a:t> in Germany</a:t>
            </a:r>
            <a:endParaRPr lang="de-DE" sz="1600" b="1" dirty="0"/>
          </a:p>
        </p:txBody>
      </p:sp>
      <p:sp>
        <p:nvSpPr>
          <p:cNvPr id="19" name="Textfeld 18"/>
          <p:cNvSpPr txBox="1"/>
          <p:nvPr/>
        </p:nvSpPr>
        <p:spPr>
          <a:xfrm>
            <a:off x="560512" y="3090446"/>
            <a:ext cx="27440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 err="1" smtClean="0"/>
              <a:t>Competion</a:t>
            </a:r>
            <a:r>
              <a:rPr lang="de-DE" sz="1600" b="1" dirty="0" smtClean="0"/>
              <a:t> in VBB </a:t>
            </a:r>
            <a:r>
              <a:rPr lang="de-DE" sz="1600" b="1" dirty="0" err="1" smtClean="0"/>
              <a:t>area</a:t>
            </a:r>
            <a:endParaRPr 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2874827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21"/>
          <p:cNvSpPr>
            <a:spLocks/>
          </p:cNvSpPr>
          <p:nvPr>
            <p:custDataLst>
              <p:tags r:id="rId1"/>
            </p:custDataLst>
          </p:nvPr>
        </p:nvSpPr>
        <p:spPr>
          <a:xfrm>
            <a:off x="489504" y="3254476"/>
            <a:ext cx="9000000" cy="540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40000" tIns="72000" rIns="720000" bIns="72000"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tx1"/>
                </a:solidFill>
              </a:rPr>
              <a:t>TOC owes the provision of the service in the quality </a:t>
            </a:r>
            <a:r>
              <a:rPr lang="en-GB" sz="1400" dirty="0" smtClean="0">
                <a:solidFill>
                  <a:schemeClr val="tx1"/>
                </a:solidFill>
              </a:rPr>
              <a:t>agreed</a:t>
            </a:r>
            <a:endParaRPr lang="en-US" sz="1400" kern="0" dirty="0" smtClean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Rechteck 21"/>
          <p:cNvSpPr>
            <a:spLocks/>
          </p:cNvSpPr>
          <p:nvPr>
            <p:custDataLst>
              <p:tags r:id="rId2"/>
            </p:custDataLst>
          </p:nvPr>
        </p:nvSpPr>
        <p:spPr>
          <a:xfrm>
            <a:off x="489504" y="1509501"/>
            <a:ext cx="9000000" cy="15419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40000" tIns="72000" rIns="720000" bIns="72000" rtlCol="0" anchor="ctr"/>
          <a:lstStyle/>
          <a:p>
            <a:pPr marL="268288" lvl="1" indent="-268288">
              <a:spcBef>
                <a:spcPts val="300"/>
              </a:spcBef>
              <a:buClr>
                <a:srgbClr val="2E3358"/>
              </a:buClr>
              <a:buSzPct val="100000"/>
              <a:buFont typeface="Arial" panose="020B0604020202020204" pitchFamily="34" charset="0"/>
              <a:buChar char="•"/>
            </a:pPr>
            <a:endParaRPr lang="en-US" sz="1400" kern="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Essentials </a:t>
            </a:r>
            <a:r>
              <a:rPr lang="de-DE" dirty="0" err="1" smtClean="0"/>
              <a:t>of</a:t>
            </a:r>
            <a:r>
              <a:rPr lang="de-DE" dirty="0" smtClean="0"/>
              <a:t> a Public Service </a:t>
            </a:r>
            <a:r>
              <a:rPr lang="de-DE" dirty="0" err="1" smtClean="0"/>
              <a:t>Contract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Seite </a:t>
            </a:r>
            <a:fld id="{89C64AA3-442F-440E-B9C3-C9C9C0BB5C84}" type="slidenum">
              <a:rPr lang="de-DE" smtClean="0"/>
              <a:pPr/>
              <a:t>11</a:t>
            </a:fld>
            <a:r>
              <a:rPr lang="de-DE" smtClean="0"/>
              <a:t> </a:t>
            </a:r>
            <a:endParaRPr lang="de-DE" dirty="0"/>
          </a:p>
        </p:txBody>
      </p:sp>
      <p:sp>
        <p:nvSpPr>
          <p:cNvPr id="9" name="Rechteck 21"/>
          <p:cNvSpPr>
            <a:spLocks/>
          </p:cNvSpPr>
          <p:nvPr>
            <p:custDataLst>
              <p:tags r:id="rId3"/>
            </p:custDataLst>
          </p:nvPr>
        </p:nvSpPr>
        <p:spPr>
          <a:xfrm>
            <a:off x="489504" y="3979143"/>
            <a:ext cx="9000000" cy="540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40000" tIns="72000" rIns="720000" bIns="72000"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tx1"/>
                </a:solidFill>
              </a:rPr>
              <a:t>CA owes the agreed </a:t>
            </a:r>
            <a:r>
              <a:rPr lang="en-GB" sz="1400" dirty="0" smtClean="0">
                <a:solidFill>
                  <a:schemeClr val="tx1"/>
                </a:solidFill>
              </a:rPr>
              <a:t>remuneration</a:t>
            </a:r>
            <a:endParaRPr lang="en-GB" sz="1400" dirty="0">
              <a:solidFill>
                <a:schemeClr val="tx1"/>
              </a:solidFill>
            </a:endParaRPr>
          </a:p>
        </p:txBody>
      </p:sp>
      <p:sp>
        <p:nvSpPr>
          <p:cNvPr id="10" name="Rechteck 21"/>
          <p:cNvSpPr>
            <a:spLocks/>
          </p:cNvSpPr>
          <p:nvPr>
            <p:custDataLst>
              <p:tags r:id="rId4"/>
            </p:custDataLst>
          </p:nvPr>
        </p:nvSpPr>
        <p:spPr>
          <a:xfrm>
            <a:off x="489504" y="4703812"/>
            <a:ext cx="9000000" cy="1080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40000" tIns="72000" rIns="720000" bIns="72000"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tx1"/>
                </a:solidFill>
              </a:rPr>
              <a:t>Characteristics: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tx1"/>
                </a:solidFill>
              </a:rPr>
              <a:t>Long term contracts (up to 15 years)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tx1"/>
                </a:solidFill>
              </a:rPr>
              <a:t>Relatively high initial investment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tx1"/>
                </a:solidFill>
              </a:rPr>
              <a:t>No ordinary termination throughout the entire term</a:t>
            </a:r>
          </a:p>
        </p:txBody>
      </p:sp>
      <p:cxnSp>
        <p:nvCxnSpPr>
          <p:cNvPr id="3" name="Gerade Verbindung 2"/>
          <p:cNvCxnSpPr/>
          <p:nvPr/>
        </p:nvCxnSpPr>
        <p:spPr>
          <a:xfrm>
            <a:off x="488504" y="1509501"/>
            <a:ext cx="0" cy="1541912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 Verbindung 12"/>
          <p:cNvCxnSpPr/>
          <p:nvPr/>
        </p:nvCxnSpPr>
        <p:spPr>
          <a:xfrm>
            <a:off x="488504" y="3254476"/>
            <a:ext cx="0" cy="54000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13"/>
          <p:cNvCxnSpPr/>
          <p:nvPr/>
        </p:nvCxnSpPr>
        <p:spPr>
          <a:xfrm>
            <a:off x="488504" y="3979143"/>
            <a:ext cx="0" cy="54000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14"/>
          <p:cNvCxnSpPr/>
          <p:nvPr/>
        </p:nvCxnSpPr>
        <p:spPr>
          <a:xfrm>
            <a:off x="488504" y="4703812"/>
            <a:ext cx="0" cy="108000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19"/>
          <p:cNvCxnSpPr/>
          <p:nvPr/>
        </p:nvCxnSpPr>
        <p:spPr>
          <a:xfrm>
            <a:off x="9343157" y="1509501"/>
            <a:ext cx="0" cy="1541912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20"/>
          <p:cNvCxnSpPr/>
          <p:nvPr/>
        </p:nvCxnSpPr>
        <p:spPr>
          <a:xfrm>
            <a:off x="9343157" y="3254476"/>
            <a:ext cx="0" cy="54000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21"/>
          <p:cNvCxnSpPr/>
          <p:nvPr/>
        </p:nvCxnSpPr>
        <p:spPr>
          <a:xfrm>
            <a:off x="9343157" y="3979143"/>
            <a:ext cx="0" cy="54000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22"/>
          <p:cNvCxnSpPr/>
          <p:nvPr/>
        </p:nvCxnSpPr>
        <p:spPr>
          <a:xfrm>
            <a:off x="9343157" y="4703812"/>
            <a:ext cx="0" cy="108000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hteck 15"/>
          <p:cNvSpPr/>
          <p:nvPr/>
        </p:nvSpPr>
        <p:spPr>
          <a:xfrm>
            <a:off x="1463224" y="1749385"/>
            <a:ext cx="2124000" cy="540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r>
              <a:rPr lang="en-US" sz="1400" dirty="0"/>
              <a:t>Federal State as competent authority (CA) </a:t>
            </a:r>
          </a:p>
        </p:txBody>
      </p:sp>
      <p:sp>
        <p:nvSpPr>
          <p:cNvPr id="25" name="Rechteck 24"/>
          <p:cNvSpPr/>
          <p:nvPr/>
        </p:nvSpPr>
        <p:spPr>
          <a:xfrm>
            <a:off x="1460520" y="2397385"/>
            <a:ext cx="2124000" cy="540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r>
              <a:rPr lang="en-US" sz="1400" dirty="0"/>
              <a:t>Train Operating Company (TOC)</a:t>
            </a:r>
          </a:p>
        </p:txBody>
      </p:sp>
      <p:sp>
        <p:nvSpPr>
          <p:cNvPr id="26" name="Rechteck 25"/>
          <p:cNvSpPr/>
          <p:nvPr/>
        </p:nvSpPr>
        <p:spPr>
          <a:xfrm>
            <a:off x="632520" y="1749385"/>
            <a:ext cx="828000" cy="118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r>
              <a:rPr lang="en-US" sz="1400" dirty="0"/>
              <a:t>Contract between</a:t>
            </a:r>
          </a:p>
        </p:txBody>
      </p:sp>
      <p:sp>
        <p:nvSpPr>
          <p:cNvPr id="27" name="Rechteck 26"/>
          <p:cNvSpPr/>
          <p:nvPr/>
        </p:nvSpPr>
        <p:spPr>
          <a:xfrm>
            <a:off x="4485152" y="1749385"/>
            <a:ext cx="2196040" cy="1188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the </a:t>
            </a:r>
            <a:r>
              <a:rPr lang="en-US" sz="1400" dirty="0">
                <a:solidFill>
                  <a:schemeClr val="tx1"/>
                </a:solidFill>
              </a:rPr>
              <a:t>provision of train services</a:t>
            </a:r>
          </a:p>
          <a:p>
            <a:pPr algn="ctr"/>
            <a:r>
              <a:rPr lang="en-US" sz="1400" dirty="0">
                <a:solidFill>
                  <a:schemeClr val="tx1"/>
                </a:solidFill>
              </a:rPr>
              <a:t>in a public interest (public service </a:t>
            </a:r>
            <a:r>
              <a:rPr lang="en-US" sz="1400" dirty="0" smtClean="0">
                <a:solidFill>
                  <a:schemeClr val="tx1"/>
                </a:solidFill>
              </a:rPr>
              <a:t>obligation)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45" name="Rechteck 44"/>
          <p:cNvSpPr/>
          <p:nvPr/>
        </p:nvSpPr>
        <p:spPr>
          <a:xfrm>
            <a:off x="3678236" y="1749385"/>
            <a:ext cx="828000" cy="118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r>
              <a:rPr lang="en-US" sz="1400" dirty="0"/>
              <a:t>Contract </a:t>
            </a:r>
            <a:r>
              <a:rPr lang="en-US" sz="1400" dirty="0" smtClean="0"/>
              <a:t>about</a:t>
            </a:r>
            <a:endParaRPr lang="en-US" sz="1400" dirty="0"/>
          </a:p>
        </p:txBody>
      </p:sp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1789" y="1174179"/>
            <a:ext cx="2987675" cy="2182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0714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hteck 30"/>
          <p:cNvSpPr/>
          <p:nvPr/>
        </p:nvSpPr>
        <p:spPr>
          <a:xfrm>
            <a:off x="492209" y="3789320"/>
            <a:ext cx="4428000" cy="237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200" dirty="0" err="1" smtClean="0"/>
          </a:p>
        </p:txBody>
      </p:sp>
      <p:sp>
        <p:nvSpPr>
          <p:cNvPr id="30" name="Rechteck 29"/>
          <p:cNvSpPr/>
          <p:nvPr/>
        </p:nvSpPr>
        <p:spPr>
          <a:xfrm>
            <a:off x="488949" y="1194717"/>
            <a:ext cx="9001126" cy="237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200" dirty="0" err="1" smtClean="0"/>
          </a:p>
        </p:txBody>
      </p:sp>
      <p:sp>
        <p:nvSpPr>
          <p:cNvPr id="4" name="Rechteck 3"/>
          <p:cNvSpPr/>
          <p:nvPr/>
        </p:nvSpPr>
        <p:spPr>
          <a:xfrm>
            <a:off x="5061504" y="3789320"/>
            <a:ext cx="4428000" cy="237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200" dirty="0" err="1" smtClean="0"/>
          </a:p>
        </p:txBody>
      </p:sp>
      <p:pic>
        <p:nvPicPr>
          <p:cNvPr id="27" name="Picture 1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25"/>
          <a:stretch/>
        </p:blipFill>
        <p:spPr bwMode="auto">
          <a:xfrm>
            <a:off x="2265247" y="3789320"/>
            <a:ext cx="2651605" cy="1800000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/>
          <a:p>
            <a:r>
              <a:rPr lang="en-GB" dirty="0" smtClean="0"/>
              <a:t>Incentive Schemes</a:t>
            </a:r>
            <a:endParaRPr lang="en-GB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Seite </a:t>
            </a:r>
            <a:fld id="{89C64AA3-442F-440E-B9C3-C9C9C0BB5C84}" type="slidenum">
              <a:rPr lang="de-DE" smtClean="0"/>
              <a:pPr/>
              <a:t>12</a:t>
            </a:fld>
            <a:r>
              <a:rPr lang="de-DE" smtClean="0"/>
              <a:t> </a:t>
            </a:r>
            <a:endParaRPr lang="de-DE" dirty="0"/>
          </a:p>
        </p:txBody>
      </p:sp>
      <p:pic>
        <p:nvPicPr>
          <p:cNvPr id="6" name="Picture 31" descr="Versteigeru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9870" y="1546127"/>
            <a:ext cx="147637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1880245" y="2832053"/>
            <a:ext cx="2376000" cy="73866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de-DE" sz="1400" dirty="0">
                <a:latin typeface="Arial" pitchFamily="34" charset="0"/>
              </a:rPr>
              <a:t>T</a:t>
            </a:r>
            <a:r>
              <a:rPr lang="en-US" altLang="de-DE" sz="1400" dirty="0" smtClean="0">
                <a:latin typeface="Arial" pitchFamily="34" charset="0"/>
              </a:rPr>
              <a:t>rain </a:t>
            </a:r>
            <a:r>
              <a:rPr lang="en-US" altLang="de-DE" sz="1400" dirty="0">
                <a:latin typeface="Arial" pitchFamily="34" charset="0"/>
              </a:rPr>
              <a:t>operators offer incremental factors for ridership increases</a:t>
            </a:r>
          </a:p>
        </p:txBody>
      </p:sp>
      <p:sp>
        <p:nvSpPr>
          <p:cNvPr id="8" name="Text Box 20"/>
          <p:cNvSpPr txBox="1">
            <a:spLocks noChangeArrowheads="1"/>
          </p:cNvSpPr>
          <p:nvPr/>
        </p:nvSpPr>
        <p:spPr bwMode="auto">
          <a:xfrm>
            <a:off x="1880245" y="1194717"/>
            <a:ext cx="2376000" cy="307777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de-DE" sz="1400" dirty="0">
                <a:solidFill>
                  <a:schemeClr val="bg1"/>
                </a:solidFill>
              </a:rPr>
              <a:t>B</a:t>
            </a:r>
            <a:r>
              <a:rPr lang="en-US" altLang="de-DE" sz="1400" dirty="0" smtClean="0">
                <a:solidFill>
                  <a:schemeClr val="bg1"/>
                </a:solidFill>
              </a:rPr>
              <a:t>idding </a:t>
            </a:r>
            <a:r>
              <a:rPr lang="en-US" altLang="de-DE" sz="1400" dirty="0">
                <a:solidFill>
                  <a:schemeClr val="bg1"/>
                </a:solidFill>
              </a:rPr>
              <a:t>P</a:t>
            </a:r>
            <a:r>
              <a:rPr lang="en-US" altLang="de-DE" sz="1400" dirty="0" smtClean="0">
                <a:solidFill>
                  <a:schemeClr val="bg1"/>
                </a:solidFill>
              </a:rPr>
              <a:t>rocess</a:t>
            </a:r>
            <a:endParaRPr lang="en-US" altLang="de-DE" sz="1400" dirty="0">
              <a:solidFill>
                <a:schemeClr val="bg1"/>
              </a:solidFill>
            </a:endParaRPr>
          </a:p>
        </p:txBody>
      </p:sp>
      <p:sp>
        <p:nvSpPr>
          <p:cNvPr id="10" name="Text Box 21"/>
          <p:cNvSpPr txBox="1">
            <a:spLocks noChangeArrowheads="1"/>
          </p:cNvSpPr>
          <p:nvPr/>
        </p:nvSpPr>
        <p:spPr bwMode="auto">
          <a:xfrm>
            <a:off x="4496875" y="1194717"/>
            <a:ext cx="2376000" cy="307777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de-DE" sz="1400" dirty="0">
                <a:solidFill>
                  <a:schemeClr val="bg1"/>
                </a:solidFill>
              </a:rPr>
              <a:t>before operation starts</a:t>
            </a: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4488222" y="2832053"/>
            <a:ext cx="2376000" cy="73866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de-DE" sz="1400" dirty="0">
                <a:latin typeface="Arial" pitchFamily="34" charset="0"/>
              </a:rPr>
              <a:t>P</a:t>
            </a:r>
            <a:r>
              <a:rPr lang="en-US" altLang="de-DE" sz="1400" dirty="0" smtClean="0">
                <a:latin typeface="Arial" pitchFamily="34" charset="0"/>
              </a:rPr>
              <a:t>assengers </a:t>
            </a:r>
            <a:r>
              <a:rPr lang="en-US" altLang="de-DE" sz="1400" dirty="0">
                <a:latin typeface="Arial" pitchFamily="34" charset="0"/>
              </a:rPr>
              <a:t>are counted and a reference level is fixed</a:t>
            </a:r>
          </a:p>
        </p:txBody>
      </p:sp>
      <p:pic>
        <p:nvPicPr>
          <p:cNvPr id="13" name="Picture 2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4415" y="1538981"/>
            <a:ext cx="819807" cy="11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5" name="Text Box 22"/>
          <p:cNvSpPr txBox="1">
            <a:spLocks noChangeArrowheads="1"/>
          </p:cNvSpPr>
          <p:nvPr/>
        </p:nvSpPr>
        <p:spPr bwMode="auto">
          <a:xfrm>
            <a:off x="7113504" y="1194717"/>
            <a:ext cx="2376000" cy="307777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de-DE" sz="1400" dirty="0">
                <a:solidFill>
                  <a:schemeClr val="bg1"/>
                </a:solidFill>
              </a:rPr>
              <a:t>during contract period</a:t>
            </a:r>
          </a:p>
        </p:txBody>
      </p:sp>
      <p:sp>
        <p:nvSpPr>
          <p:cNvPr id="19" name="Text Box 8"/>
          <p:cNvSpPr txBox="1">
            <a:spLocks noChangeArrowheads="1"/>
          </p:cNvSpPr>
          <p:nvPr/>
        </p:nvSpPr>
        <p:spPr bwMode="auto">
          <a:xfrm>
            <a:off x="7108254" y="2832053"/>
            <a:ext cx="2378075" cy="738188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de-DE" sz="1400" dirty="0">
                <a:latin typeface="Arial" pitchFamily="34" charset="0"/>
              </a:rPr>
              <a:t>Reference level is compared to actual ridership</a:t>
            </a:r>
          </a:p>
        </p:txBody>
      </p:sp>
      <p:pic>
        <p:nvPicPr>
          <p:cNvPr id="17" name="Picture 2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254" y="1543010"/>
            <a:ext cx="1272589" cy="11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28" descr="boersenkurse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2" r="6413"/>
          <a:stretch/>
        </p:blipFill>
        <p:spPr bwMode="auto">
          <a:xfrm>
            <a:off x="8058150" y="1543010"/>
            <a:ext cx="1428179" cy="11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0" name="Group 5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5858664"/>
              </p:ext>
            </p:extLst>
          </p:nvPr>
        </p:nvGraphicFramePr>
        <p:xfrm>
          <a:off x="1906935" y="1551358"/>
          <a:ext cx="885825" cy="1153644"/>
        </p:xfrm>
        <a:graphic>
          <a:graphicData uri="http://schemas.openxmlformats.org/drawingml/2006/table">
            <a:tbl>
              <a:tblPr/>
              <a:tblGrid>
                <a:gridCol w="442913"/>
                <a:gridCol w="442912"/>
              </a:tblGrid>
              <a:tr h="28841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altLang="de-DE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2010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altLang="de-DE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1,00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841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altLang="de-DE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2011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altLang="de-DE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1,05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841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altLang="de-DE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2012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altLang="de-DE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1,07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841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altLang="de-DE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2013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altLang="de-DE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1,08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29" name="Picture 2" descr="O:\VERTRAG\Finanzierung\Berechnungen monatliche Abschläge\Allgemeine Berechnungen\Übersichtstabellen\2013\Fotos Vortrag\DB 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8814" y="3789320"/>
            <a:ext cx="2701725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feld 25"/>
          <p:cNvSpPr txBox="1"/>
          <p:nvPr/>
        </p:nvSpPr>
        <p:spPr>
          <a:xfrm>
            <a:off x="5061504" y="3789320"/>
            <a:ext cx="1260000" cy="792000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  <a:extLst/>
        </p:spPr>
        <p:txBody>
          <a:bodyPr wrap="square">
            <a:spAutoFit/>
          </a:bodyPr>
          <a:lstStyle>
            <a:defPPr>
              <a:defRPr lang="de-DE"/>
            </a:defPPr>
            <a:lvl1pPr algn="ctr">
              <a:spcBef>
                <a:spcPct val="50000"/>
              </a:spcBef>
              <a:defRPr sz="1600">
                <a:solidFill>
                  <a:schemeClr val="bg1"/>
                </a:solidFill>
              </a:defRPr>
            </a:lvl1pPr>
          </a:lstStyle>
          <a:p>
            <a:pPr algn="l">
              <a:spcBef>
                <a:spcPts val="0"/>
              </a:spcBef>
            </a:pPr>
            <a:r>
              <a:rPr lang="de-DE" dirty="0" err="1" smtClean="0"/>
              <a:t>Costumer</a:t>
            </a:r>
            <a:r>
              <a:rPr lang="de-DE" dirty="0" smtClean="0"/>
              <a:t> </a:t>
            </a:r>
          </a:p>
          <a:p>
            <a:pPr algn="l">
              <a:spcBef>
                <a:spcPts val="0"/>
              </a:spcBef>
            </a:pPr>
            <a:r>
              <a:rPr lang="de-DE" dirty="0" err="1"/>
              <a:t>s</a:t>
            </a:r>
            <a:r>
              <a:rPr lang="de-DE" dirty="0" err="1" smtClean="0"/>
              <a:t>atisfaction</a:t>
            </a:r>
            <a:endParaRPr lang="de-DE" dirty="0" smtClean="0"/>
          </a:p>
          <a:p>
            <a:pPr algn="l">
              <a:spcBef>
                <a:spcPts val="0"/>
              </a:spcBef>
            </a:pPr>
            <a:r>
              <a:rPr lang="de-DE" dirty="0"/>
              <a:t>Incentive</a:t>
            </a:r>
          </a:p>
        </p:txBody>
      </p:sp>
      <p:sp>
        <p:nvSpPr>
          <p:cNvPr id="9" name="Rechteck 8"/>
          <p:cNvSpPr/>
          <p:nvPr/>
        </p:nvSpPr>
        <p:spPr>
          <a:xfrm>
            <a:off x="488504" y="1196752"/>
            <a:ext cx="1260000" cy="792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>
              <a:spcBef>
                <a:spcPts val="0"/>
              </a:spcBef>
            </a:pPr>
            <a:r>
              <a:rPr lang="de-DE" sz="1600" dirty="0" err="1"/>
              <a:t>Ridership</a:t>
            </a:r>
            <a:endParaRPr lang="de-DE" sz="1600" dirty="0"/>
          </a:p>
          <a:p>
            <a:pPr>
              <a:spcBef>
                <a:spcPts val="0"/>
              </a:spcBef>
            </a:pPr>
            <a:r>
              <a:rPr lang="de-DE" sz="1600" dirty="0"/>
              <a:t>Incentive</a:t>
            </a:r>
          </a:p>
        </p:txBody>
      </p:sp>
      <p:sp>
        <p:nvSpPr>
          <p:cNvPr id="32" name="Rechteck 31"/>
          <p:cNvSpPr/>
          <p:nvPr/>
        </p:nvSpPr>
        <p:spPr>
          <a:xfrm>
            <a:off x="492209" y="3789320"/>
            <a:ext cx="1260000" cy="792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>
              <a:spcBef>
                <a:spcPts val="0"/>
              </a:spcBef>
            </a:pPr>
            <a:r>
              <a:rPr lang="de-DE" sz="1600" dirty="0" err="1"/>
              <a:t>Sales</a:t>
            </a:r>
            <a:endParaRPr lang="de-DE" sz="1600" dirty="0"/>
          </a:p>
          <a:p>
            <a:pPr>
              <a:spcBef>
                <a:spcPts val="0"/>
              </a:spcBef>
            </a:pPr>
            <a:r>
              <a:rPr lang="de-DE" sz="1600" dirty="0"/>
              <a:t>Incentive</a:t>
            </a:r>
          </a:p>
        </p:txBody>
      </p:sp>
      <p:sp>
        <p:nvSpPr>
          <p:cNvPr id="14" name="Rechteck 13"/>
          <p:cNvSpPr/>
          <p:nvPr/>
        </p:nvSpPr>
        <p:spPr>
          <a:xfrm>
            <a:off x="492209" y="5661304"/>
            <a:ext cx="4428000" cy="504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r>
              <a:rPr lang="de-DE" sz="1400" dirty="0" err="1">
                <a:solidFill>
                  <a:schemeClr val="tx1"/>
                </a:solidFill>
              </a:rPr>
              <a:t>C</a:t>
            </a:r>
            <a:r>
              <a:rPr lang="de-DE" sz="1400" dirty="0" err="1" smtClean="0">
                <a:solidFill>
                  <a:schemeClr val="tx1"/>
                </a:solidFill>
              </a:rPr>
              <a:t>ommission</a:t>
            </a:r>
            <a:r>
              <a:rPr lang="de-DE" sz="1400" dirty="0" smtClean="0">
                <a:solidFill>
                  <a:schemeClr val="tx1"/>
                </a:solidFill>
              </a:rPr>
              <a:t> </a:t>
            </a:r>
            <a:r>
              <a:rPr lang="de-DE" sz="1400" dirty="0">
                <a:solidFill>
                  <a:schemeClr val="tx1"/>
                </a:solidFill>
              </a:rPr>
              <a:t>on </a:t>
            </a:r>
            <a:r>
              <a:rPr lang="de-DE" sz="1400" dirty="0" err="1">
                <a:solidFill>
                  <a:schemeClr val="tx1"/>
                </a:solidFill>
              </a:rPr>
              <a:t>tickets</a:t>
            </a:r>
            <a:r>
              <a:rPr lang="de-DE" sz="1400" dirty="0">
                <a:solidFill>
                  <a:schemeClr val="tx1"/>
                </a:solidFill>
              </a:rPr>
              <a:t> </a:t>
            </a:r>
            <a:r>
              <a:rPr lang="de-DE" sz="1400" dirty="0" err="1">
                <a:solidFill>
                  <a:schemeClr val="tx1"/>
                </a:solidFill>
              </a:rPr>
              <a:t>sold</a:t>
            </a:r>
            <a:r>
              <a:rPr lang="de-DE" sz="1400" dirty="0">
                <a:solidFill>
                  <a:schemeClr val="tx1"/>
                </a:solidFill>
              </a:rPr>
              <a:t> </a:t>
            </a:r>
            <a:r>
              <a:rPr lang="de-DE" sz="1400" dirty="0" err="1">
                <a:solidFill>
                  <a:schemeClr val="tx1"/>
                </a:solidFill>
              </a:rPr>
              <a:t>by</a:t>
            </a:r>
            <a:r>
              <a:rPr lang="de-DE" sz="1400" dirty="0">
                <a:solidFill>
                  <a:schemeClr val="tx1"/>
                </a:solidFill>
              </a:rPr>
              <a:t> TOCs</a:t>
            </a:r>
          </a:p>
        </p:txBody>
      </p:sp>
      <p:sp>
        <p:nvSpPr>
          <p:cNvPr id="33" name="Rechteck 32"/>
          <p:cNvSpPr/>
          <p:nvPr/>
        </p:nvSpPr>
        <p:spPr>
          <a:xfrm>
            <a:off x="5061504" y="5661304"/>
            <a:ext cx="4428000" cy="504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r>
              <a:rPr lang="en-GB" sz="1400" dirty="0" smtClean="0">
                <a:solidFill>
                  <a:schemeClr val="tx1"/>
                </a:solidFill>
              </a:rPr>
              <a:t>Bonus / </a:t>
            </a:r>
            <a:r>
              <a:rPr lang="en-GB" sz="1400" dirty="0" err="1" smtClean="0">
                <a:solidFill>
                  <a:schemeClr val="tx1"/>
                </a:solidFill>
              </a:rPr>
              <a:t>malus</a:t>
            </a:r>
            <a:r>
              <a:rPr lang="en-GB" sz="1400" dirty="0" smtClean="0">
                <a:solidFill>
                  <a:schemeClr val="tx1"/>
                </a:solidFill>
              </a:rPr>
              <a:t> adjustment </a:t>
            </a:r>
            <a:r>
              <a:rPr lang="en-GB" sz="1400" dirty="0">
                <a:solidFill>
                  <a:schemeClr val="tx1"/>
                </a:solidFill>
              </a:rPr>
              <a:t>based on </a:t>
            </a:r>
            <a:r>
              <a:rPr lang="en-GB" sz="1400" dirty="0" smtClean="0">
                <a:solidFill>
                  <a:schemeClr val="tx1"/>
                </a:solidFill>
              </a:rPr>
              <a:t>customer </a:t>
            </a:r>
            <a:r>
              <a:rPr lang="en-GB" sz="1400" dirty="0">
                <a:solidFill>
                  <a:schemeClr val="tx1"/>
                </a:solidFill>
              </a:rPr>
              <a:t>survey </a:t>
            </a:r>
          </a:p>
        </p:txBody>
      </p:sp>
      <p:pic>
        <p:nvPicPr>
          <p:cNvPr id="12" name="Picture 23" descr="Normalverteilu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662" y="1544539"/>
            <a:ext cx="1658306" cy="11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0168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 smtClean="0"/>
              <a:t>VBB </a:t>
            </a:r>
            <a:r>
              <a:rPr lang="de-DE" altLang="de-DE" b="1" dirty="0" err="1" smtClean="0"/>
              <a:t>Contract</a:t>
            </a:r>
            <a:r>
              <a:rPr lang="de-DE" altLang="de-DE" b="1" dirty="0" smtClean="0"/>
              <a:t> Management</a:t>
            </a:r>
          </a:p>
        </p:txBody>
      </p:sp>
      <p:sp>
        <p:nvSpPr>
          <p:cNvPr id="7" name="Rectangle 5"/>
          <p:cNvSpPr txBox="1">
            <a:spLocks noChangeArrowheads="1"/>
          </p:cNvSpPr>
          <p:nvPr/>
        </p:nvSpPr>
        <p:spPr bwMode="auto">
          <a:xfrm>
            <a:off x="633480" y="1844898"/>
            <a:ext cx="4988868" cy="1512000"/>
          </a:xfrm>
          <a:prstGeom prst="rect">
            <a:avLst/>
          </a:prstGeom>
          <a:noFill/>
          <a:ln w="25400">
            <a:noFill/>
          </a:ln>
          <a:effectLst/>
        </p:spPr>
        <p:txBody>
          <a:bodyPr/>
          <a:lstStyle>
            <a:lvl1pPr marL="171450" indent="-1714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de-DE" b="1" dirty="0" smtClean="0">
                <a:cs typeface="Arial" charset="0"/>
              </a:rPr>
              <a:t>Performance Controlling</a:t>
            </a:r>
          </a:p>
          <a:p>
            <a:pPr marL="285750" indent="-285750" eaLnBrk="1" hangingPunct="1">
              <a:spcBef>
                <a:spcPct val="20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de-DE" dirty="0" smtClean="0">
                <a:cs typeface="Arial" charset="0"/>
              </a:rPr>
              <a:t>Train-</a:t>
            </a:r>
            <a:r>
              <a:rPr lang="de-DE" dirty="0" err="1">
                <a:cs typeface="Arial" charset="0"/>
              </a:rPr>
              <a:t>k</a:t>
            </a:r>
            <a:r>
              <a:rPr lang="de-DE" dirty="0" err="1" smtClean="0">
                <a:cs typeface="Arial" charset="0"/>
              </a:rPr>
              <a:t>ilometres</a:t>
            </a:r>
            <a:r>
              <a:rPr lang="de-DE" dirty="0" smtClean="0">
                <a:cs typeface="Arial" charset="0"/>
              </a:rPr>
              <a:t> </a:t>
            </a:r>
            <a:r>
              <a:rPr lang="en-GB" dirty="0" smtClean="0">
                <a:cs typeface="Arial" charset="0"/>
              </a:rPr>
              <a:t>scheduled</a:t>
            </a:r>
          </a:p>
          <a:p>
            <a:pPr marL="285750" indent="-285750" eaLnBrk="1" hangingPunct="1">
              <a:spcBef>
                <a:spcPct val="20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GB" dirty="0" smtClean="0">
                <a:cs typeface="Arial" charset="0"/>
              </a:rPr>
              <a:t>Replacement services</a:t>
            </a:r>
          </a:p>
          <a:p>
            <a:pPr marL="285750" indent="-285750" eaLnBrk="1" hangingPunct="1">
              <a:spcBef>
                <a:spcPct val="20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de-DE" dirty="0" err="1" smtClean="0">
                <a:cs typeface="Arial" charset="0"/>
              </a:rPr>
              <a:t>Ridership</a:t>
            </a:r>
            <a:r>
              <a:rPr lang="de-DE" dirty="0" smtClean="0">
                <a:cs typeface="Arial" charset="0"/>
              </a:rPr>
              <a:t> </a:t>
            </a:r>
            <a:r>
              <a:rPr lang="de-DE" dirty="0" err="1" smtClean="0">
                <a:cs typeface="Arial" charset="0"/>
              </a:rPr>
              <a:t>numbers</a:t>
            </a:r>
            <a:endParaRPr lang="de-DE" dirty="0" smtClean="0">
              <a:cs typeface="Arial" charset="0"/>
            </a:endParaRPr>
          </a:p>
        </p:txBody>
      </p:sp>
      <p:sp>
        <p:nvSpPr>
          <p:cNvPr id="8" name="Rectangle 5"/>
          <p:cNvSpPr txBox="1">
            <a:spLocks noChangeArrowheads="1"/>
          </p:cNvSpPr>
          <p:nvPr/>
        </p:nvSpPr>
        <p:spPr bwMode="auto">
          <a:xfrm>
            <a:off x="633480" y="3429036"/>
            <a:ext cx="4988867" cy="1512000"/>
          </a:xfrm>
          <a:prstGeom prst="rect">
            <a:avLst/>
          </a:prstGeom>
          <a:noFill/>
          <a:ln w="25400">
            <a:noFill/>
          </a:ln>
          <a:effectLst/>
        </p:spPr>
        <p:txBody>
          <a:bodyPr/>
          <a:lstStyle>
            <a:lvl1pPr marL="180975" indent="-1809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de-DE" b="1" dirty="0" smtClean="0">
                <a:cs typeface="Arial" charset="0"/>
              </a:rPr>
              <a:t>Quality Controlling</a:t>
            </a:r>
          </a:p>
          <a:p>
            <a:pPr marL="285750" indent="-285750" eaLnBrk="1" hangingPunct="1">
              <a:spcBef>
                <a:spcPct val="20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GB" dirty="0" smtClean="0">
                <a:cs typeface="Arial" charset="0"/>
              </a:rPr>
              <a:t>Monitoring Quality based on monthly reports</a:t>
            </a:r>
          </a:p>
          <a:p>
            <a:pPr marL="285750" indent="-285750" eaLnBrk="1" hangingPunct="1">
              <a:spcBef>
                <a:spcPct val="20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GB" dirty="0" smtClean="0">
                <a:cs typeface="Arial" charset="0"/>
              </a:rPr>
              <a:t>Control rides</a:t>
            </a:r>
          </a:p>
          <a:p>
            <a:pPr marL="285750" indent="-285750" eaLnBrk="1" hangingPunct="1">
              <a:spcBef>
                <a:spcPct val="20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GB" dirty="0" smtClean="0">
                <a:cs typeface="Arial" charset="0"/>
              </a:rPr>
              <a:t>Customer Satisfaction</a:t>
            </a:r>
          </a:p>
          <a:p>
            <a:pPr marL="285750" indent="-285750" eaLnBrk="1" hangingPunct="1">
              <a:spcBef>
                <a:spcPct val="20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endParaRPr lang="de-DE" dirty="0">
              <a:cs typeface="Arial" charset="0"/>
            </a:endParaRPr>
          </a:p>
        </p:txBody>
      </p:sp>
      <p:sp>
        <p:nvSpPr>
          <p:cNvPr id="9" name="Rectangle 5"/>
          <p:cNvSpPr txBox="1">
            <a:spLocks noChangeArrowheads="1"/>
          </p:cNvSpPr>
          <p:nvPr/>
        </p:nvSpPr>
        <p:spPr bwMode="auto">
          <a:xfrm>
            <a:off x="6540284" y="2022786"/>
            <a:ext cx="2717788" cy="2740363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2"/>
            </a:solidFill>
          </a:ln>
          <a:effectLst/>
        </p:spPr>
        <p:txBody>
          <a:bodyPr/>
          <a:lstStyle>
            <a:lvl1pPr marL="180975" indent="-1809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 eaLnBrk="1" hangingPunct="1">
              <a:spcBef>
                <a:spcPct val="20000"/>
              </a:spcBef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de-DE" b="1" dirty="0" smtClean="0">
                <a:cs typeface="Arial" charset="0"/>
              </a:rPr>
              <a:t>Financial Management</a:t>
            </a:r>
          </a:p>
          <a:p>
            <a:pPr eaLnBrk="1" hangingPunct="1">
              <a:spcBef>
                <a:spcPct val="20000"/>
              </a:spcBef>
              <a:spcAft>
                <a:spcPct val="75000"/>
              </a:spcAft>
              <a:buClr>
                <a:schemeClr val="tx1"/>
              </a:buClr>
              <a:buFont typeface="Wingdings" pitchFamily="2" charset="2"/>
              <a:buChar char=""/>
              <a:defRPr/>
            </a:pPr>
            <a:r>
              <a:rPr lang="en-GB" dirty="0" smtClean="0">
                <a:cs typeface="Arial" charset="0"/>
              </a:rPr>
              <a:t>Calculus of monthly payments to TOCs</a:t>
            </a:r>
          </a:p>
          <a:p>
            <a:pPr eaLnBrk="1" hangingPunct="1">
              <a:spcBef>
                <a:spcPct val="20000"/>
              </a:spcBef>
              <a:spcAft>
                <a:spcPct val="75000"/>
              </a:spcAft>
              <a:buClr>
                <a:schemeClr val="tx1"/>
              </a:buClr>
              <a:buFont typeface="Wingdings" pitchFamily="2" charset="2"/>
              <a:buChar char=""/>
              <a:defRPr/>
            </a:pPr>
            <a:r>
              <a:rPr lang="en-GB" dirty="0" smtClean="0">
                <a:cs typeface="Arial" charset="0"/>
              </a:rPr>
              <a:t>Remuneration of TOCs (annual final statement)</a:t>
            </a:r>
          </a:p>
          <a:p>
            <a:pPr eaLnBrk="1" hangingPunct="1">
              <a:spcBef>
                <a:spcPct val="20000"/>
              </a:spcBef>
              <a:spcAft>
                <a:spcPct val="75000"/>
              </a:spcAft>
              <a:buClr>
                <a:schemeClr val="tx1"/>
              </a:buClr>
              <a:buFont typeface="Wingdings" pitchFamily="2" charset="2"/>
              <a:buChar char=""/>
              <a:defRPr/>
            </a:pPr>
            <a:r>
              <a:rPr lang="en-GB" dirty="0" smtClean="0">
                <a:cs typeface="Arial" charset="0"/>
              </a:rPr>
              <a:t>Forecasts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633480" y="1268760"/>
            <a:ext cx="8640000" cy="504000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2400" dirty="0" smtClean="0">
                <a:solidFill>
                  <a:schemeClr val="bg1"/>
                </a:solidFill>
              </a:rPr>
              <a:t>VBB </a:t>
            </a:r>
            <a:r>
              <a:rPr lang="de-DE" sz="2400" dirty="0" err="1" smtClean="0">
                <a:solidFill>
                  <a:schemeClr val="bg1"/>
                </a:solidFill>
              </a:rPr>
              <a:t>Contract</a:t>
            </a:r>
            <a:r>
              <a:rPr lang="de-DE" sz="2400" dirty="0" smtClean="0">
                <a:solidFill>
                  <a:schemeClr val="bg1"/>
                </a:solidFill>
              </a:rPr>
              <a:t> Management</a:t>
            </a:r>
            <a:endParaRPr lang="de-DE" sz="2400" dirty="0">
              <a:solidFill>
                <a:schemeClr val="bg1"/>
              </a:solidFill>
            </a:endParaRPr>
          </a:p>
        </p:txBody>
      </p:sp>
      <p:sp>
        <p:nvSpPr>
          <p:cNvPr id="11" name="Textfeld 10"/>
          <p:cNvSpPr txBox="1"/>
          <p:nvPr/>
        </p:nvSpPr>
        <p:spPr>
          <a:xfrm>
            <a:off x="633480" y="5588794"/>
            <a:ext cx="8640000" cy="400110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2000" dirty="0">
                <a:solidFill>
                  <a:schemeClr val="bg1"/>
                </a:solidFill>
              </a:rPr>
              <a:t>C</a:t>
            </a:r>
            <a:r>
              <a:rPr lang="de-DE" sz="2000" dirty="0" smtClean="0">
                <a:solidFill>
                  <a:schemeClr val="bg1"/>
                </a:solidFill>
              </a:rPr>
              <a:t>ontrolling </a:t>
            </a:r>
            <a:r>
              <a:rPr lang="de-DE" sz="2000" dirty="0" err="1" smtClean="0">
                <a:solidFill>
                  <a:schemeClr val="bg1"/>
                </a:solidFill>
              </a:rPr>
              <a:t>and</a:t>
            </a:r>
            <a:r>
              <a:rPr lang="de-DE" sz="2000" dirty="0" smtClean="0">
                <a:solidFill>
                  <a:schemeClr val="bg1"/>
                </a:solidFill>
              </a:rPr>
              <a:t> </a:t>
            </a:r>
            <a:r>
              <a:rPr lang="de-DE" sz="2000" dirty="0" err="1" smtClean="0">
                <a:solidFill>
                  <a:schemeClr val="bg1"/>
                </a:solidFill>
              </a:rPr>
              <a:t>managing</a:t>
            </a:r>
            <a:r>
              <a:rPr lang="de-DE" sz="2000" dirty="0" smtClean="0">
                <a:solidFill>
                  <a:schemeClr val="bg1"/>
                </a:solidFill>
              </a:rPr>
              <a:t> </a:t>
            </a:r>
            <a:r>
              <a:rPr lang="de-DE" sz="2000" dirty="0" err="1" smtClean="0">
                <a:solidFill>
                  <a:schemeClr val="bg1"/>
                </a:solidFill>
              </a:rPr>
              <a:t>the</a:t>
            </a:r>
            <a:r>
              <a:rPr lang="de-DE" sz="2000" dirty="0" smtClean="0">
                <a:solidFill>
                  <a:schemeClr val="bg1"/>
                </a:solidFill>
              </a:rPr>
              <a:t> </a:t>
            </a:r>
            <a:r>
              <a:rPr lang="de-DE" sz="2000" dirty="0" err="1" smtClean="0">
                <a:solidFill>
                  <a:schemeClr val="bg1"/>
                </a:solidFill>
              </a:rPr>
              <a:t>public</a:t>
            </a:r>
            <a:r>
              <a:rPr lang="de-DE" sz="2000" dirty="0" smtClean="0">
                <a:solidFill>
                  <a:schemeClr val="bg1"/>
                </a:solidFill>
              </a:rPr>
              <a:t> </a:t>
            </a:r>
            <a:r>
              <a:rPr lang="de-DE" sz="2000" dirty="0" err="1" smtClean="0">
                <a:solidFill>
                  <a:schemeClr val="bg1"/>
                </a:solidFill>
              </a:rPr>
              <a:t>service</a:t>
            </a:r>
            <a:r>
              <a:rPr lang="de-DE" sz="2000" dirty="0" smtClean="0">
                <a:solidFill>
                  <a:schemeClr val="bg1"/>
                </a:solidFill>
              </a:rPr>
              <a:t> </a:t>
            </a:r>
            <a:r>
              <a:rPr lang="de-DE" sz="2000" dirty="0" err="1" smtClean="0">
                <a:solidFill>
                  <a:schemeClr val="bg1"/>
                </a:solidFill>
              </a:rPr>
              <a:t>contracts</a:t>
            </a:r>
            <a:endParaRPr lang="de-DE" sz="2000" dirty="0">
              <a:solidFill>
                <a:schemeClr val="bg1"/>
              </a:solidFill>
            </a:endParaRPr>
          </a:p>
        </p:txBody>
      </p:sp>
      <p:sp>
        <p:nvSpPr>
          <p:cNvPr id="3" name="Pfeil nach rechts 2"/>
          <p:cNvSpPr/>
          <p:nvPr/>
        </p:nvSpPr>
        <p:spPr>
          <a:xfrm>
            <a:off x="5745088" y="2276872"/>
            <a:ext cx="648072" cy="648072"/>
          </a:xfrm>
          <a:prstGeom prst="rightArrow">
            <a:avLst/>
          </a:prstGeom>
          <a:solidFill>
            <a:schemeClr val="bg2">
              <a:lumMod val="75000"/>
            </a:schemeClr>
          </a:solidFill>
          <a:ln w="190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200" dirty="0" err="1" smtClean="0"/>
          </a:p>
        </p:txBody>
      </p:sp>
      <p:sp>
        <p:nvSpPr>
          <p:cNvPr id="13" name="Pfeil nach rechts 12"/>
          <p:cNvSpPr/>
          <p:nvPr/>
        </p:nvSpPr>
        <p:spPr>
          <a:xfrm>
            <a:off x="5745088" y="3933056"/>
            <a:ext cx="648072" cy="648072"/>
          </a:xfrm>
          <a:prstGeom prst="rightArrow">
            <a:avLst/>
          </a:prstGeom>
          <a:solidFill>
            <a:schemeClr val="bg2">
              <a:lumMod val="75000"/>
            </a:schemeClr>
          </a:solidFill>
          <a:ln w="190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200" dirty="0" err="1" smtClean="0"/>
          </a:p>
        </p:txBody>
      </p:sp>
      <p:sp>
        <p:nvSpPr>
          <p:cNvPr id="14" name="Rectangle 5"/>
          <p:cNvSpPr txBox="1">
            <a:spLocks noChangeArrowheads="1"/>
          </p:cNvSpPr>
          <p:nvPr/>
        </p:nvSpPr>
        <p:spPr bwMode="auto">
          <a:xfrm>
            <a:off x="633478" y="5013175"/>
            <a:ext cx="8640000" cy="50400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2"/>
            </a:solidFill>
          </a:ln>
          <a:effectLst/>
        </p:spPr>
        <p:txBody>
          <a:bodyPr anchor="ctr"/>
          <a:lstStyle>
            <a:lvl1pPr marL="180975" indent="-1809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de-DE" sz="2000" b="1" dirty="0" smtClean="0">
                <a:cs typeface="Arial" charset="0"/>
              </a:rPr>
              <a:t>Reporting</a:t>
            </a:r>
            <a:endParaRPr lang="en-GB" sz="2000" dirty="0" smtClean="0">
              <a:cs typeface="Arial" charset="0"/>
            </a:endParaRPr>
          </a:p>
        </p:txBody>
      </p:sp>
      <p:cxnSp>
        <p:nvCxnSpPr>
          <p:cNvPr id="4" name="Gerade Verbindung 3"/>
          <p:cNvCxnSpPr/>
          <p:nvPr/>
        </p:nvCxnSpPr>
        <p:spPr>
          <a:xfrm>
            <a:off x="704528" y="2204864"/>
            <a:ext cx="34563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14"/>
          <p:cNvCxnSpPr/>
          <p:nvPr/>
        </p:nvCxnSpPr>
        <p:spPr>
          <a:xfrm>
            <a:off x="704528" y="3789040"/>
            <a:ext cx="34563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oliennummernplatzhalter 4"/>
          <p:cNvSpPr>
            <a:spLocks noGrp="1"/>
          </p:cNvSpPr>
          <p:nvPr>
            <p:ph type="sldNum" sz="quarter" idx="4"/>
          </p:nvPr>
        </p:nvSpPr>
        <p:spPr>
          <a:xfrm>
            <a:off x="704528" y="6573789"/>
            <a:ext cx="576064" cy="260203"/>
          </a:xfrm>
        </p:spPr>
        <p:txBody>
          <a:bodyPr/>
          <a:lstStyle/>
          <a:p>
            <a:r>
              <a:rPr lang="de-DE" dirty="0" smtClean="0"/>
              <a:t>Seite </a:t>
            </a:r>
            <a:fld id="{89C64AA3-442F-440E-B9C3-C9C9C0BB5C84}" type="slidenum">
              <a:rPr lang="de-DE" smtClean="0"/>
              <a:pPr/>
              <a:t>13</a:t>
            </a:fld>
            <a:r>
              <a:rPr lang="de-DE" dirty="0" smtClean="0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829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/>
        </p:nvSpPr>
        <p:spPr>
          <a:xfrm>
            <a:off x="562000" y="2420888"/>
            <a:ext cx="8783488" cy="3528392"/>
          </a:xfrm>
          <a:prstGeom prst="rect">
            <a:avLst/>
          </a:prstGeom>
          <a:pattFill prst="smGrid">
            <a:fgClr>
              <a:schemeClr val="bg2">
                <a:lumMod val="40000"/>
                <a:lumOff val="60000"/>
              </a:schemeClr>
            </a:fgClr>
            <a:bgClr>
              <a:schemeClr val="bg1"/>
            </a:bgClr>
          </a:patt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200" dirty="0" err="1" smtClean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Remuneration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TOCs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quarter" idx="12"/>
          </p:nvPr>
        </p:nvSpPr>
        <p:spPr>
          <a:xfrm>
            <a:off x="416496" y="1628800"/>
            <a:ext cx="8928992" cy="4608512"/>
          </a:xfrm>
          <a:ln>
            <a:noFill/>
          </a:ln>
        </p:spPr>
        <p:txBody>
          <a:bodyPr>
            <a:normAutofit/>
          </a:bodyPr>
          <a:lstStyle/>
          <a:p>
            <a:pPr marL="342900" lvl="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defRPr/>
            </a:pPr>
            <a:endParaRPr lang="de-DE" kern="0" dirty="0">
              <a:solidFill>
                <a:srgbClr val="DA251D"/>
              </a:solidFill>
            </a:endParaRPr>
          </a:p>
          <a:p>
            <a:pPr marL="742950" lvl="1" indent="-28575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None/>
              <a:defRPr/>
            </a:pPr>
            <a:endParaRPr lang="de-DE" kern="0" dirty="0" smtClean="0">
              <a:solidFill>
                <a:srgbClr val="000000"/>
              </a:solidFill>
            </a:endParaRPr>
          </a:p>
          <a:p>
            <a:pPr marL="742950" lvl="1" indent="-28575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None/>
              <a:defRPr/>
            </a:pPr>
            <a:endParaRPr lang="de-DE" kern="0" dirty="0">
              <a:solidFill>
                <a:srgbClr val="000000"/>
              </a:solidFill>
            </a:endParaRPr>
          </a:p>
          <a:p>
            <a:pPr marL="742950" lvl="1" indent="-28575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None/>
              <a:defRPr/>
            </a:pPr>
            <a:r>
              <a:rPr lang="en-GB" kern="0" dirty="0" smtClean="0">
                <a:solidFill>
                  <a:srgbClr val="000000"/>
                </a:solidFill>
              </a:rPr>
              <a:t>Basic Remuneration (funding rate*Train Kilometres planned)</a:t>
            </a:r>
          </a:p>
          <a:p>
            <a:pPr marL="742950" lvl="1" indent="-28575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None/>
              <a:defRPr/>
            </a:pPr>
            <a:r>
              <a:rPr lang="en-GB" kern="0" dirty="0" smtClean="0">
                <a:solidFill>
                  <a:srgbClr val="000000"/>
                </a:solidFill>
              </a:rPr>
              <a:t>+ Infrastructure Costs</a:t>
            </a:r>
          </a:p>
          <a:p>
            <a:pPr marL="742950" lvl="1" indent="-28575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FontTx/>
              <a:buChar char="-"/>
              <a:defRPr/>
            </a:pPr>
            <a:r>
              <a:rPr lang="en-GB" kern="0" dirty="0" smtClean="0">
                <a:solidFill>
                  <a:srgbClr val="000000"/>
                </a:solidFill>
              </a:rPr>
              <a:t>Payment reductions for trains not scheduled</a:t>
            </a:r>
            <a:endParaRPr lang="en-GB" b="1" kern="0" dirty="0" smtClean="0">
              <a:solidFill>
                <a:srgbClr val="000000"/>
              </a:solidFill>
            </a:endParaRPr>
          </a:p>
          <a:p>
            <a:pPr marL="742950" lvl="1" indent="-28575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FontTx/>
              <a:buChar char="-"/>
              <a:defRPr/>
            </a:pPr>
            <a:r>
              <a:rPr lang="en-GB" kern="0" dirty="0" smtClean="0">
                <a:solidFill>
                  <a:srgbClr val="000000"/>
                </a:solidFill>
              </a:rPr>
              <a:t>State subsidies for fares (SGB IX.)</a:t>
            </a:r>
          </a:p>
          <a:p>
            <a:pPr marL="742950" lvl="1" indent="-28575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FontTx/>
              <a:buChar char="-"/>
              <a:defRPr/>
            </a:pPr>
            <a:r>
              <a:rPr lang="en-GB" kern="0" dirty="0" smtClean="0">
                <a:solidFill>
                  <a:srgbClr val="000000"/>
                </a:solidFill>
              </a:rPr>
              <a:t>Payment Reductions for quality shortcomings</a:t>
            </a:r>
          </a:p>
          <a:p>
            <a:pPr marL="742950" lvl="1" indent="-28575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FontTx/>
              <a:buChar char="-"/>
              <a:defRPr/>
            </a:pPr>
            <a:r>
              <a:rPr lang="en-GB" kern="0" dirty="0" smtClean="0">
                <a:solidFill>
                  <a:srgbClr val="000000"/>
                </a:solidFill>
              </a:rPr>
              <a:t>Fare revenues</a:t>
            </a:r>
          </a:p>
          <a:p>
            <a:pPr marL="742950" lvl="1" indent="-28575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None/>
              <a:defRPr/>
            </a:pPr>
            <a:r>
              <a:rPr lang="en-GB" kern="0" dirty="0" smtClean="0">
                <a:solidFill>
                  <a:srgbClr val="000000"/>
                </a:solidFill>
              </a:rPr>
              <a:t>+/- Amounts from fare sharing agreements</a:t>
            </a:r>
          </a:p>
          <a:p>
            <a:pPr marL="457200" lvl="1" indent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None/>
              <a:defRPr/>
            </a:pPr>
            <a:r>
              <a:rPr lang="en-GB" kern="0" dirty="0" smtClean="0">
                <a:solidFill>
                  <a:srgbClr val="000000"/>
                </a:solidFill>
              </a:rPr>
              <a:t>+ Payments for bus replacement services</a:t>
            </a:r>
          </a:p>
          <a:p>
            <a:pPr marL="742950" lvl="1" indent="-28575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None/>
              <a:defRPr/>
            </a:pPr>
            <a:r>
              <a:rPr lang="en-GB" kern="0" dirty="0" smtClean="0">
                <a:solidFill>
                  <a:srgbClr val="000000"/>
                </a:solidFill>
              </a:rPr>
              <a:t>+/- Incentive payments (ridership, sales, customer satisfaction)</a:t>
            </a:r>
          </a:p>
          <a:p>
            <a:pPr marL="742950" lvl="1" indent="-28575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None/>
              <a:defRPr/>
            </a:pPr>
            <a:r>
              <a:rPr lang="en-GB" kern="0" dirty="0" smtClean="0">
                <a:solidFill>
                  <a:srgbClr val="000000"/>
                </a:solidFill>
              </a:rPr>
              <a:t>= Remuneration</a:t>
            </a:r>
            <a:r>
              <a:rPr lang="en-GB" sz="1600" kern="0" dirty="0" smtClean="0">
                <a:solidFill>
                  <a:srgbClr val="000000"/>
                </a:solidFill>
              </a:rPr>
              <a:t>	</a:t>
            </a:r>
          </a:p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dirty="0" smtClean="0"/>
              <a:t>Seite </a:t>
            </a:r>
            <a:fld id="{89C64AA3-442F-440E-B9C3-C9C9C0BB5C84}" type="slidenum">
              <a:rPr lang="de-DE" smtClean="0"/>
              <a:pPr/>
              <a:t>14</a:t>
            </a:fld>
            <a:r>
              <a:rPr lang="de-DE" dirty="0" smtClean="0"/>
              <a:t> </a:t>
            </a:r>
            <a:endParaRPr lang="de-DE" dirty="0"/>
          </a:p>
        </p:txBody>
      </p:sp>
      <p:cxnSp>
        <p:nvCxnSpPr>
          <p:cNvPr id="8" name="Gerade Verbindung 7"/>
          <p:cNvCxnSpPr/>
          <p:nvPr/>
        </p:nvCxnSpPr>
        <p:spPr>
          <a:xfrm>
            <a:off x="776536" y="5301208"/>
            <a:ext cx="8496944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uppieren 18"/>
          <p:cNvGrpSpPr/>
          <p:nvPr/>
        </p:nvGrpSpPr>
        <p:grpSpPr>
          <a:xfrm>
            <a:off x="555848" y="280963"/>
            <a:ext cx="8779848" cy="2067917"/>
            <a:chOff x="555848" y="201611"/>
            <a:chExt cx="8779848" cy="2067917"/>
          </a:xfrm>
        </p:grpSpPr>
        <p:pic>
          <p:nvPicPr>
            <p:cNvPr id="18" name="Picture 9" descr="C:\Users\west\AppData\Local\Microsoft\Windows\Temporary Internet Files\Content.IE5\DGKQJK2Z\MP900401942[1]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35756" y="201611"/>
              <a:ext cx="1440000" cy="2067917"/>
            </a:xfrm>
            <a:prstGeom prst="rect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14" descr="C:\Users\west\AppData\Local\Microsoft\Windows\INetCache\IE\FG55WHAQ\geld-2[1]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02556" y="972914"/>
              <a:ext cx="1933200" cy="1288800"/>
            </a:xfrm>
            <a:prstGeom prst="rect">
              <a:avLst/>
            </a:prstGeom>
            <a:noFill/>
            <a:ln w="6350">
              <a:solidFill>
                <a:schemeClr val="bg2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9" descr="C:\Users\west\AppData\Local\Microsoft\Windows\INetCache\IE\8WZOYTHY\skurve[1]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0974" y="973114"/>
              <a:ext cx="2781582" cy="1288800"/>
            </a:xfrm>
            <a:prstGeom prst="rect">
              <a:avLst/>
            </a:prstGeom>
            <a:noFill/>
            <a:ln w="6350">
              <a:solidFill>
                <a:schemeClr val="bg2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C:\Users\west\AppData\Local\Microsoft\Windows\Temporary Internet Files\Content.IE5\PPR9DBGP\MP900443895[1]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5848" y="964458"/>
              <a:ext cx="1941190" cy="12888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13" descr="C:\Users\west\AppData\Local\Microsoft\Windows\INetCache\IE\8WZOYTHY\geld[1]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17296" y="980728"/>
              <a:ext cx="1718400" cy="1288800"/>
            </a:xfrm>
            <a:prstGeom prst="rect">
              <a:avLst/>
            </a:prstGeom>
            <a:noFill/>
            <a:ln w="6350">
              <a:solidFill>
                <a:schemeClr val="bg2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Rechteck 19"/>
          <p:cNvSpPr/>
          <p:nvPr/>
        </p:nvSpPr>
        <p:spPr>
          <a:xfrm>
            <a:off x="6393160" y="116632"/>
            <a:ext cx="2083336" cy="9271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200" dirty="0" err="1" smtClean="0"/>
          </a:p>
        </p:txBody>
      </p:sp>
    </p:spTree>
    <p:extLst>
      <p:ext uri="{BB962C8B-B14F-4D97-AF65-F5344CB8AC3E}">
        <p14:creationId xmlns:p14="http://schemas.microsoft.com/office/powerpoint/2010/main" val="3319832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Achievements from tendered Contracts</a:t>
            </a:r>
            <a:endParaRPr lang="en-GB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Seite </a:t>
            </a:r>
            <a:fld id="{89C64AA3-442F-440E-B9C3-C9C9C0BB5C84}" type="slidenum">
              <a:rPr lang="de-DE" smtClean="0"/>
              <a:pPr/>
              <a:t>15</a:t>
            </a:fld>
            <a:r>
              <a:rPr lang="de-DE" smtClean="0"/>
              <a:t> </a:t>
            </a:r>
            <a:endParaRPr lang="de-DE" dirty="0"/>
          </a:p>
        </p:txBody>
      </p:sp>
      <p:pic>
        <p:nvPicPr>
          <p:cNvPr id="6" name="Picture 4" descr="http://www.primarschulegotthelf.ch/Bilder/archiv/2007_2008/OL/Siegerpodest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1926" y="2628230"/>
            <a:ext cx="4229100" cy="2349500"/>
          </a:xfrm>
          <a:prstGeom prst="rect">
            <a:avLst/>
          </a:prstGeom>
          <a:solidFill>
            <a:schemeClr val="bg2">
              <a:lumMod val="75000"/>
            </a:schemeClr>
          </a:solidFill>
          <a:extLst/>
        </p:spPr>
      </p:pic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3683751" y="1661442"/>
            <a:ext cx="253365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de-DE" sz="2000" b="1" dirty="0">
                <a:solidFill>
                  <a:schemeClr val="accent3"/>
                </a:solidFill>
              </a:rPr>
              <a:t>significant reduction in costs (</a:t>
            </a:r>
            <a:r>
              <a:rPr lang="en-US" altLang="de-DE" sz="2000" b="1" dirty="0" smtClean="0">
                <a:solidFill>
                  <a:schemeClr val="accent3"/>
                </a:solidFill>
              </a:rPr>
              <a:t>10-30 </a:t>
            </a:r>
            <a:r>
              <a:rPr lang="en-US" altLang="de-DE" sz="2000" b="1" dirty="0">
                <a:solidFill>
                  <a:schemeClr val="accent3"/>
                </a:solidFill>
              </a:rPr>
              <a:t>%)</a:t>
            </a: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6609184" y="2721114"/>
            <a:ext cx="229552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de-DE" sz="2000" b="1" dirty="0">
                <a:solidFill>
                  <a:schemeClr val="accent3"/>
                </a:solidFill>
              </a:rPr>
              <a:t>better </a:t>
            </a:r>
            <a:r>
              <a:rPr lang="en-US" altLang="de-DE" sz="2000" b="1" dirty="0" smtClean="0">
                <a:solidFill>
                  <a:schemeClr val="accent3"/>
                </a:solidFill>
              </a:rPr>
              <a:t>quality monitoring</a:t>
            </a:r>
            <a:endParaRPr lang="en-US" altLang="de-DE" sz="2000" b="1" dirty="0">
              <a:solidFill>
                <a:schemeClr val="accent3"/>
              </a:solidFill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1352600" y="2721114"/>
            <a:ext cx="25336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de-DE" sz="2000" b="1" dirty="0">
                <a:solidFill>
                  <a:schemeClr val="accent3"/>
                </a:solidFill>
              </a:rPr>
              <a:t>increased performance</a:t>
            </a:r>
          </a:p>
        </p:txBody>
      </p:sp>
      <p:sp>
        <p:nvSpPr>
          <p:cNvPr id="11" name="Rectangle 7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496616" y="2426985"/>
            <a:ext cx="648072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r>
              <a:rPr lang="de-DE" sz="5400" b="1" dirty="0">
                <a:solidFill>
                  <a:schemeClr val="accent3"/>
                </a:solidFill>
                <a:latin typeface="Wingdings" pitchFamily="2" charset="2"/>
              </a:rPr>
              <a:t>ü</a:t>
            </a:r>
          </a:p>
        </p:txBody>
      </p:sp>
      <p:sp>
        <p:nvSpPr>
          <p:cNvPr id="12" name="Rectangle 7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675789" y="1337406"/>
            <a:ext cx="648072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r>
              <a:rPr lang="de-DE" sz="5400" b="1" dirty="0">
                <a:solidFill>
                  <a:schemeClr val="accent3"/>
                </a:solidFill>
                <a:latin typeface="Wingdings" pitchFamily="2" charset="2"/>
              </a:rPr>
              <a:t>ü</a:t>
            </a:r>
          </a:p>
        </p:txBody>
      </p:sp>
      <p:sp>
        <p:nvSpPr>
          <p:cNvPr id="13" name="Rectangle 7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414070" y="2423879"/>
            <a:ext cx="648072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r>
              <a:rPr lang="de-DE" sz="5400" b="1" dirty="0">
                <a:solidFill>
                  <a:schemeClr val="accent3"/>
                </a:solidFill>
                <a:latin typeface="Wingdings" pitchFamily="2" charset="2"/>
              </a:rPr>
              <a:t>ü</a:t>
            </a:r>
          </a:p>
        </p:txBody>
      </p:sp>
    </p:spTree>
    <p:extLst>
      <p:ext uri="{BB962C8B-B14F-4D97-AF65-F5344CB8AC3E}">
        <p14:creationId xmlns:p14="http://schemas.microsoft.com/office/powerpoint/2010/main" val="2484246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19"/>
          <p:cNvSpPr>
            <a:spLocks/>
          </p:cNvSpPr>
          <p:nvPr>
            <p:custDataLst>
              <p:tags r:id="rId1"/>
            </p:custDataLst>
          </p:nvPr>
        </p:nvSpPr>
        <p:spPr>
          <a:xfrm>
            <a:off x="478656" y="1556810"/>
            <a:ext cx="9001893" cy="504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r>
              <a:rPr lang="en-US" sz="1400" b="1" dirty="0"/>
              <a:t>Average savings due to competitive tendering in VBB area</a:t>
            </a:r>
          </a:p>
        </p:txBody>
      </p:sp>
      <p:sp>
        <p:nvSpPr>
          <p:cNvPr id="8" name="Rechteck 21"/>
          <p:cNvSpPr>
            <a:spLocks/>
          </p:cNvSpPr>
          <p:nvPr>
            <p:custDataLst>
              <p:tags r:id="rId2"/>
            </p:custDataLst>
          </p:nvPr>
        </p:nvSpPr>
        <p:spPr>
          <a:xfrm>
            <a:off x="485660" y="2133599"/>
            <a:ext cx="8994889" cy="403225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2000" tIns="72000" rIns="720000" bIns="72000" rtlCol="0" anchor="t"/>
          <a:lstStyle/>
          <a:p>
            <a:pPr marL="180975" lvl="1" indent="-180975">
              <a:spcBef>
                <a:spcPts val="300"/>
              </a:spcBef>
              <a:buClr>
                <a:srgbClr val="2E3358"/>
              </a:buClr>
              <a:buSzPct val="100000"/>
              <a:buFont typeface="Arial" panose="020B0604020202020204" pitchFamily="34" charset="0"/>
              <a:buChar char="•"/>
            </a:pPr>
            <a:endParaRPr lang="de-DE" sz="1200" kern="0" dirty="0">
              <a:solidFill>
                <a:schemeClr val="tx1"/>
              </a:solidFill>
              <a:latin typeface="+mj-lt"/>
            </a:endParaRPr>
          </a:p>
          <a:p>
            <a:pPr marL="180975" lvl="1" indent="-180975">
              <a:spcBef>
                <a:spcPts val="300"/>
              </a:spcBef>
              <a:buClr>
                <a:srgbClr val="2E3358"/>
              </a:buClr>
              <a:buSzPct val="100000"/>
              <a:buFont typeface="Arial" panose="020B0604020202020204" pitchFamily="34" charset="0"/>
              <a:buChar char="•"/>
            </a:pPr>
            <a:endParaRPr lang="de-DE" sz="1200" kern="0" dirty="0" smtClean="0">
              <a:solidFill>
                <a:schemeClr val="tx1"/>
              </a:solidFill>
              <a:latin typeface="+mj-lt"/>
            </a:endParaRPr>
          </a:p>
          <a:p>
            <a:pPr marL="180975" lvl="1" indent="-180975">
              <a:spcBef>
                <a:spcPts val="300"/>
              </a:spcBef>
              <a:buClr>
                <a:srgbClr val="2E3358"/>
              </a:buClr>
              <a:buSzPct val="100000"/>
              <a:buFont typeface="Arial" panose="020B0604020202020204" pitchFamily="34" charset="0"/>
              <a:buChar char="•"/>
            </a:pPr>
            <a:endParaRPr lang="de-DE" sz="1200" kern="0" dirty="0">
              <a:solidFill>
                <a:schemeClr val="tx1"/>
              </a:solidFill>
              <a:latin typeface="+mj-lt"/>
            </a:endParaRPr>
          </a:p>
          <a:p>
            <a:pPr marL="180975" lvl="1" indent="-180975">
              <a:spcBef>
                <a:spcPts val="300"/>
              </a:spcBef>
              <a:buClr>
                <a:srgbClr val="2E3358"/>
              </a:buClr>
              <a:buSzPct val="100000"/>
              <a:buFont typeface="Arial" panose="020B0604020202020204" pitchFamily="34" charset="0"/>
              <a:buChar char="•"/>
            </a:pPr>
            <a:endParaRPr lang="de-DE" sz="1200" kern="0" dirty="0" smtClean="0">
              <a:solidFill>
                <a:schemeClr val="tx1"/>
              </a:solidFill>
              <a:latin typeface="+mj-lt"/>
            </a:endParaRPr>
          </a:p>
          <a:p>
            <a:pPr marL="180975" lvl="1" indent="-180975">
              <a:spcBef>
                <a:spcPts val="300"/>
              </a:spcBef>
              <a:buClr>
                <a:srgbClr val="2E3358"/>
              </a:buClr>
              <a:buSzPct val="100000"/>
              <a:buFont typeface="Arial" panose="020B0604020202020204" pitchFamily="34" charset="0"/>
              <a:buChar char="•"/>
            </a:pPr>
            <a:endParaRPr lang="de-DE" sz="1200" kern="0" dirty="0">
              <a:solidFill>
                <a:schemeClr val="tx1"/>
              </a:solidFill>
              <a:latin typeface="+mj-lt"/>
            </a:endParaRPr>
          </a:p>
          <a:p>
            <a:pPr marL="180975" lvl="1" indent="-180975">
              <a:spcBef>
                <a:spcPts val="300"/>
              </a:spcBef>
              <a:buClr>
                <a:srgbClr val="2E3358"/>
              </a:buClr>
              <a:buSzPct val="100000"/>
              <a:buFont typeface="Arial" panose="020B0604020202020204" pitchFamily="34" charset="0"/>
              <a:buChar char="•"/>
            </a:pPr>
            <a:endParaRPr lang="de-DE" sz="1200" kern="0" dirty="0" smtClean="0">
              <a:solidFill>
                <a:schemeClr val="tx1"/>
              </a:solidFill>
              <a:latin typeface="+mj-lt"/>
            </a:endParaRPr>
          </a:p>
          <a:p>
            <a:pPr marL="180975" lvl="1" indent="-180975">
              <a:spcBef>
                <a:spcPts val="300"/>
              </a:spcBef>
              <a:buClr>
                <a:srgbClr val="2E3358"/>
              </a:buClr>
              <a:buSzPct val="100000"/>
              <a:buFont typeface="Arial" panose="020B0604020202020204" pitchFamily="34" charset="0"/>
              <a:buChar char="•"/>
            </a:pPr>
            <a:endParaRPr lang="de-DE" sz="1200" kern="0" dirty="0">
              <a:solidFill>
                <a:schemeClr val="tx1"/>
              </a:solidFill>
              <a:latin typeface="+mj-lt"/>
            </a:endParaRPr>
          </a:p>
          <a:p>
            <a:pPr marL="180975" lvl="1" indent="-180975">
              <a:spcBef>
                <a:spcPts val="300"/>
              </a:spcBef>
              <a:buClr>
                <a:srgbClr val="2E3358"/>
              </a:buClr>
              <a:buSzPct val="100000"/>
              <a:buFont typeface="Arial" panose="020B0604020202020204" pitchFamily="34" charset="0"/>
              <a:buChar char="•"/>
            </a:pPr>
            <a:endParaRPr lang="de-DE" sz="1200" kern="0" dirty="0" smtClean="0">
              <a:solidFill>
                <a:schemeClr val="tx1"/>
              </a:solidFill>
              <a:latin typeface="+mj-lt"/>
            </a:endParaRPr>
          </a:p>
          <a:p>
            <a:pPr marL="180975" lvl="1" indent="-180975">
              <a:spcBef>
                <a:spcPts val="300"/>
              </a:spcBef>
              <a:buClr>
                <a:srgbClr val="2E3358"/>
              </a:buClr>
              <a:buSzPct val="100000"/>
              <a:buFont typeface="Arial" panose="020B0604020202020204" pitchFamily="34" charset="0"/>
              <a:buChar char="•"/>
            </a:pPr>
            <a:endParaRPr lang="de-DE" sz="1200" kern="0" dirty="0">
              <a:solidFill>
                <a:schemeClr val="tx1"/>
              </a:solidFill>
              <a:latin typeface="+mj-lt"/>
            </a:endParaRPr>
          </a:p>
          <a:p>
            <a:pPr marL="180975" lvl="1" indent="-180975">
              <a:spcBef>
                <a:spcPts val="300"/>
              </a:spcBef>
              <a:buClr>
                <a:srgbClr val="2E3358"/>
              </a:buClr>
              <a:buSzPct val="100000"/>
              <a:buFont typeface="Arial" panose="020B0604020202020204" pitchFamily="34" charset="0"/>
              <a:buChar char="•"/>
            </a:pPr>
            <a:endParaRPr lang="de-DE" sz="1200" kern="0" dirty="0" smtClean="0">
              <a:solidFill>
                <a:schemeClr val="tx1"/>
              </a:solidFill>
              <a:latin typeface="+mj-lt"/>
            </a:endParaRPr>
          </a:p>
          <a:p>
            <a:pPr marL="180975" lvl="1" indent="-180975">
              <a:spcBef>
                <a:spcPts val="300"/>
              </a:spcBef>
              <a:buClr>
                <a:srgbClr val="2E3358"/>
              </a:buClr>
              <a:buSzPct val="100000"/>
              <a:buFont typeface="Arial" panose="020B0604020202020204" pitchFamily="34" charset="0"/>
              <a:buChar char="•"/>
            </a:pPr>
            <a:endParaRPr lang="de-DE" sz="1200" kern="0" dirty="0">
              <a:solidFill>
                <a:schemeClr val="tx1"/>
              </a:solidFill>
              <a:latin typeface="+mj-lt"/>
            </a:endParaRPr>
          </a:p>
          <a:p>
            <a:pPr marL="180975" lvl="1" indent="-180975">
              <a:spcBef>
                <a:spcPts val="300"/>
              </a:spcBef>
              <a:buClr>
                <a:srgbClr val="2E3358"/>
              </a:buClr>
              <a:buSzPct val="100000"/>
              <a:buFont typeface="Arial" panose="020B0604020202020204" pitchFamily="34" charset="0"/>
              <a:buChar char="•"/>
            </a:pPr>
            <a:endParaRPr lang="de-DE" sz="1200" kern="0" dirty="0" smtClean="0">
              <a:solidFill>
                <a:schemeClr val="tx1"/>
              </a:solidFill>
              <a:latin typeface="+mj-lt"/>
            </a:endParaRPr>
          </a:p>
          <a:p>
            <a:pPr marL="180975" lvl="1" indent="-180975">
              <a:spcBef>
                <a:spcPts val="300"/>
              </a:spcBef>
              <a:buClr>
                <a:srgbClr val="2E3358"/>
              </a:buClr>
              <a:buSzPct val="100000"/>
              <a:buFont typeface="Arial" panose="020B0604020202020204" pitchFamily="34" charset="0"/>
              <a:buChar char="•"/>
            </a:pPr>
            <a:endParaRPr lang="de-DE" sz="1200" kern="0" dirty="0">
              <a:solidFill>
                <a:schemeClr val="tx1"/>
              </a:solidFill>
              <a:latin typeface="+mj-lt"/>
            </a:endParaRPr>
          </a:p>
          <a:p>
            <a:pPr marL="180975" lvl="1" indent="-180975">
              <a:spcBef>
                <a:spcPts val="300"/>
              </a:spcBef>
              <a:buClr>
                <a:srgbClr val="2E3358"/>
              </a:buClr>
              <a:buSzPct val="100000"/>
              <a:buFont typeface="Arial" panose="020B0604020202020204" pitchFamily="34" charset="0"/>
              <a:buChar char="•"/>
            </a:pPr>
            <a:endParaRPr lang="de-DE" sz="1200" kern="0" dirty="0" smtClean="0">
              <a:solidFill>
                <a:schemeClr val="tx1"/>
              </a:solidFill>
              <a:latin typeface="+mj-lt"/>
            </a:endParaRPr>
          </a:p>
          <a:p>
            <a:pPr marL="180975" lvl="1" indent="-180975">
              <a:spcBef>
                <a:spcPts val="300"/>
              </a:spcBef>
              <a:buClr>
                <a:srgbClr val="2E3358"/>
              </a:buClr>
              <a:buSzPct val="100000"/>
              <a:buFont typeface="Arial" panose="020B0604020202020204" pitchFamily="34" charset="0"/>
              <a:buChar char="•"/>
            </a:pPr>
            <a:endParaRPr lang="de-DE" sz="1200" kern="0" dirty="0">
              <a:solidFill>
                <a:schemeClr val="tx1"/>
              </a:solidFill>
              <a:latin typeface="+mj-lt"/>
            </a:endParaRPr>
          </a:p>
          <a:p>
            <a:pPr marL="180975" lvl="1" indent="-180975">
              <a:spcBef>
                <a:spcPts val="300"/>
              </a:spcBef>
              <a:buClr>
                <a:srgbClr val="2E3358"/>
              </a:buClr>
              <a:buSzPct val="100000"/>
              <a:buFont typeface="Arial" panose="020B0604020202020204" pitchFamily="34" charset="0"/>
              <a:buChar char="•"/>
            </a:pPr>
            <a:endParaRPr lang="de-DE" sz="1200" kern="0" dirty="0" smtClean="0">
              <a:solidFill>
                <a:schemeClr val="tx1"/>
              </a:solidFill>
              <a:latin typeface="+mj-lt"/>
            </a:endParaRPr>
          </a:p>
          <a:p>
            <a:pPr marL="180975" lvl="1" indent="-180975">
              <a:spcBef>
                <a:spcPts val="300"/>
              </a:spcBef>
              <a:buClr>
                <a:srgbClr val="2E3358"/>
              </a:buClr>
              <a:buSzPct val="100000"/>
              <a:buFont typeface="Arial" panose="020B0604020202020204" pitchFamily="34" charset="0"/>
              <a:buChar char="•"/>
            </a:pPr>
            <a:endParaRPr lang="de-DE" sz="1100" kern="0" dirty="0">
              <a:solidFill>
                <a:schemeClr val="tx1"/>
              </a:solidFill>
              <a:latin typeface="+mj-lt"/>
            </a:endParaRPr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r>
              <a:rPr lang="de-DE" sz="800" kern="0" dirty="0" smtClean="0">
                <a:solidFill>
                  <a:schemeClr val="tx1"/>
                </a:solidFill>
                <a:latin typeface="+mj-lt"/>
              </a:rPr>
              <a:t>* </a:t>
            </a:r>
            <a:r>
              <a:rPr lang="de-DE" sz="800" kern="0" dirty="0" err="1" smtClean="0">
                <a:solidFill>
                  <a:schemeClr val="tx1"/>
                </a:solidFill>
                <a:latin typeface="+mj-lt"/>
              </a:rPr>
              <a:t>Based</a:t>
            </a:r>
            <a:r>
              <a:rPr lang="de-DE" sz="800" kern="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800" kern="0" dirty="0">
                <a:solidFill>
                  <a:schemeClr val="tx1"/>
                </a:solidFill>
                <a:latin typeface="+mj-lt"/>
              </a:rPr>
              <a:t>on </a:t>
            </a:r>
            <a:r>
              <a:rPr lang="de-DE" sz="800" kern="0" dirty="0" err="1">
                <a:solidFill>
                  <a:schemeClr val="tx1"/>
                </a:solidFill>
                <a:latin typeface="+mj-lt"/>
              </a:rPr>
              <a:t>preliminary</a:t>
            </a:r>
            <a:r>
              <a:rPr lang="de-DE" sz="800" kern="0" dirty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800" kern="0" dirty="0" err="1" smtClean="0">
                <a:solidFill>
                  <a:schemeClr val="tx1"/>
                </a:solidFill>
                <a:latin typeface="+mj-lt"/>
              </a:rPr>
              <a:t>payments</a:t>
            </a:r>
            <a:r>
              <a:rPr lang="de-DE" sz="800" kern="0" dirty="0" smtClean="0">
                <a:solidFill>
                  <a:schemeClr val="tx1"/>
                </a:solidFill>
                <a:latin typeface="+mj-lt"/>
              </a:rPr>
              <a:t> in 2015</a:t>
            </a:r>
            <a:endParaRPr lang="de-DE" sz="800" kern="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Effects on Costs</a:t>
            </a:r>
            <a:endParaRPr lang="en-GB" dirty="0"/>
          </a:p>
        </p:txBody>
      </p:sp>
      <p:sp>
        <p:nvSpPr>
          <p:cNvPr id="4" name="Inhaltsplatzhalter 3"/>
          <p:cNvSpPr>
            <a:spLocks noGrp="1"/>
          </p:cNvSpPr>
          <p:nvPr>
            <p:ph sz="quarter" idx="12"/>
          </p:nvPr>
        </p:nvSpPr>
        <p:spPr>
          <a:xfrm>
            <a:off x="6829469" y="2276872"/>
            <a:ext cx="2660035" cy="3744416"/>
          </a:xfrm>
        </p:spPr>
        <p:txBody>
          <a:bodyPr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200" dirty="0" smtClean="0"/>
              <a:t>Savings vary much across different contracts</a:t>
            </a:r>
          </a:p>
          <a:p>
            <a:r>
              <a:rPr lang="en-GB" sz="1200" dirty="0" smtClean="0"/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200" dirty="0" smtClean="0"/>
              <a:t>Very convenient prices in the first competitive tendered contracts</a:t>
            </a:r>
          </a:p>
          <a:p>
            <a:endParaRPr lang="en-GB" sz="12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200" dirty="0" smtClean="0"/>
              <a:t>Increasing prices in later rounds of competitive tendering</a:t>
            </a:r>
          </a:p>
          <a:p>
            <a:endParaRPr lang="en-GB" sz="12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200" dirty="0" smtClean="0"/>
              <a:t>Infrastructure costs are growing </a:t>
            </a:r>
            <a:r>
              <a:rPr lang="en-GB" sz="1200" dirty="0" smtClean="0"/>
              <a:t>faster </a:t>
            </a:r>
            <a:r>
              <a:rPr lang="en-GB" sz="1200" dirty="0"/>
              <a:t>than “regionalisation law” budget volume</a:t>
            </a:r>
            <a:endParaRPr lang="en-GB" sz="1200" dirty="0" smtClean="0"/>
          </a:p>
          <a:p>
            <a:endParaRPr lang="de-DE" sz="1200" dirty="0"/>
          </a:p>
          <a:p>
            <a:endParaRPr lang="de-DE" sz="1200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Seite </a:t>
            </a:r>
            <a:fld id="{89C64AA3-442F-440E-B9C3-C9C9C0BB5C84}" type="slidenum">
              <a:rPr lang="de-DE" smtClean="0"/>
              <a:pPr/>
              <a:t>16</a:t>
            </a:fld>
            <a:r>
              <a:rPr lang="de-DE" smtClean="0"/>
              <a:t> </a:t>
            </a:r>
            <a:endParaRPr lang="de-DE" dirty="0"/>
          </a:p>
        </p:txBody>
      </p:sp>
      <p:graphicFrame>
        <p:nvGraphicFramePr>
          <p:cNvPr id="7" name="Diagramm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8806827"/>
              </p:ext>
            </p:extLst>
          </p:nvPr>
        </p:nvGraphicFramePr>
        <p:xfrm>
          <a:off x="560512" y="2385528"/>
          <a:ext cx="2736304" cy="35283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Pfeil nach rechts 1"/>
          <p:cNvSpPr/>
          <p:nvPr/>
        </p:nvSpPr>
        <p:spPr>
          <a:xfrm>
            <a:off x="6613445" y="2348880"/>
            <a:ext cx="504056" cy="360040"/>
          </a:xfrm>
          <a:prstGeom prst="rightArrow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200" dirty="0" err="1" smtClean="0"/>
          </a:p>
        </p:txBody>
      </p:sp>
      <p:sp>
        <p:nvSpPr>
          <p:cNvPr id="9" name="Pfeil nach rechts 8"/>
          <p:cNvSpPr/>
          <p:nvPr/>
        </p:nvSpPr>
        <p:spPr>
          <a:xfrm>
            <a:off x="6609184" y="3212976"/>
            <a:ext cx="504056" cy="360040"/>
          </a:xfrm>
          <a:prstGeom prst="rightArrow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200" dirty="0" err="1" smtClean="0"/>
          </a:p>
        </p:txBody>
      </p:sp>
      <p:sp>
        <p:nvSpPr>
          <p:cNvPr id="10" name="Pfeil nach rechts 9"/>
          <p:cNvSpPr/>
          <p:nvPr/>
        </p:nvSpPr>
        <p:spPr>
          <a:xfrm>
            <a:off x="6613445" y="4293096"/>
            <a:ext cx="504056" cy="360040"/>
          </a:xfrm>
          <a:prstGeom prst="rightArrow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200" dirty="0" err="1" smtClean="0"/>
          </a:p>
        </p:txBody>
      </p:sp>
      <p:graphicFrame>
        <p:nvGraphicFramePr>
          <p:cNvPr id="11" name="Diagramm 10"/>
          <p:cNvGraphicFramePr/>
          <p:nvPr>
            <p:extLst>
              <p:ext uri="{D42A27DB-BD31-4B8C-83A1-F6EECF244321}">
                <p14:modId xmlns:p14="http://schemas.microsoft.com/office/powerpoint/2010/main" val="4200239479"/>
              </p:ext>
            </p:extLst>
          </p:nvPr>
        </p:nvGraphicFramePr>
        <p:xfrm>
          <a:off x="3512840" y="2498961"/>
          <a:ext cx="2520280" cy="35882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3" name="Pfeil nach rechts 12"/>
          <p:cNvSpPr/>
          <p:nvPr/>
        </p:nvSpPr>
        <p:spPr>
          <a:xfrm>
            <a:off x="6609184" y="5157192"/>
            <a:ext cx="504056" cy="360040"/>
          </a:xfrm>
          <a:prstGeom prst="rightArrow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200" dirty="0" err="1" smtClean="0"/>
          </a:p>
        </p:txBody>
      </p:sp>
      <p:sp>
        <p:nvSpPr>
          <p:cNvPr id="14" name="Rechteck 13"/>
          <p:cNvSpPr/>
          <p:nvPr/>
        </p:nvSpPr>
        <p:spPr>
          <a:xfrm>
            <a:off x="4016888" y="5696805"/>
            <a:ext cx="2160000" cy="18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72000" rtlCol="0" anchor="ctr"/>
          <a:lstStyle/>
          <a:p>
            <a:pPr>
              <a:spcBef>
                <a:spcPts val="300"/>
              </a:spcBef>
            </a:pPr>
            <a:r>
              <a:rPr lang="de-DE" sz="1200" dirty="0" smtClean="0">
                <a:solidFill>
                  <a:schemeClr val="tx1"/>
                </a:solidFill>
              </a:rPr>
              <a:t>Average </a:t>
            </a:r>
            <a:r>
              <a:rPr lang="de-DE" sz="1200" dirty="0" err="1" smtClean="0">
                <a:solidFill>
                  <a:schemeClr val="tx1"/>
                </a:solidFill>
              </a:rPr>
              <a:t>operating</a:t>
            </a:r>
            <a:r>
              <a:rPr lang="de-DE" sz="1200" dirty="0" smtClean="0">
                <a:solidFill>
                  <a:schemeClr val="tx1"/>
                </a:solidFill>
              </a:rPr>
              <a:t> </a:t>
            </a:r>
            <a:r>
              <a:rPr lang="de-DE" sz="1200" dirty="0" err="1" smtClean="0">
                <a:solidFill>
                  <a:schemeClr val="tx1"/>
                </a:solidFill>
              </a:rPr>
              <a:t>costs</a:t>
            </a:r>
            <a:endParaRPr lang="de-DE" sz="1200" dirty="0" smtClean="0">
              <a:solidFill>
                <a:schemeClr val="tx1"/>
              </a:solidFill>
            </a:endParaRPr>
          </a:p>
        </p:txBody>
      </p:sp>
      <p:sp>
        <p:nvSpPr>
          <p:cNvPr id="15" name="Rechteck 14"/>
          <p:cNvSpPr/>
          <p:nvPr/>
        </p:nvSpPr>
        <p:spPr>
          <a:xfrm>
            <a:off x="3872880" y="5544008"/>
            <a:ext cx="72000" cy="720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200" dirty="0" err="1" smtClean="0"/>
          </a:p>
        </p:txBody>
      </p:sp>
      <p:sp>
        <p:nvSpPr>
          <p:cNvPr id="16" name="Rechteck 15"/>
          <p:cNvSpPr/>
          <p:nvPr/>
        </p:nvSpPr>
        <p:spPr>
          <a:xfrm>
            <a:off x="3872880" y="5750805"/>
            <a:ext cx="72000" cy="72000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200" dirty="0" err="1" smtClean="0"/>
          </a:p>
        </p:txBody>
      </p:sp>
      <p:sp>
        <p:nvSpPr>
          <p:cNvPr id="17" name="Rechteck 16"/>
          <p:cNvSpPr/>
          <p:nvPr/>
        </p:nvSpPr>
        <p:spPr>
          <a:xfrm>
            <a:off x="3872880" y="5337212"/>
            <a:ext cx="72000" cy="72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200" dirty="0" err="1" smtClean="0"/>
          </a:p>
        </p:txBody>
      </p:sp>
      <p:sp>
        <p:nvSpPr>
          <p:cNvPr id="18" name="Rechteck 17"/>
          <p:cNvSpPr/>
          <p:nvPr/>
        </p:nvSpPr>
        <p:spPr>
          <a:xfrm>
            <a:off x="4016888" y="5490009"/>
            <a:ext cx="2160000" cy="18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72000" rtlCol="0" anchor="ctr"/>
          <a:lstStyle/>
          <a:p>
            <a:pPr>
              <a:spcBef>
                <a:spcPts val="300"/>
              </a:spcBef>
            </a:pPr>
            <a:r>
              <a:rPr lang="de-DE" sz="1200" dirty="0" smtClean="0">
                <a:solidFill>
                  <a:schemeClr val="tx1"/>
                </a:solidFill>
              </a:rPr>
              <a:t>Average </a:t>
            </a:r>
            <a:r>
              <a:rPr lang="de-DE" sz="1200" dirty="0" err="1" smtClean="0">
                <a:solidFill>
                  <a:schemeClr val="tx1"/>
                </a:solidFill>
              </a:rPr>
              <a:t>infrastructure</a:t>
            </a:r>
            <a:r>
              <a:rPr lang="de-DE" sz="1200" dirty="0" smtClean="0">
                <a:solidFill>
                  <a:schemeClr val="tx1"/>
                </a:solidFill>
              </a:rPr>
              <a:t> </a:t>
            </a:r>
            <a:r>
              <a:rPr lang="de-DE" sz="1200" dirty="0" err="1" smtClean="0">
                <a:solidFill>
                  <a:schemeClr val="tx1"/>
                </a:solidFill>
              </a:rPr>
              <a:t>costs</a:t>
            </a:r>
            <a:endParaRPr lang="de-DE" sz="1200" dirty="0" smtClean="0">
              <a:solidFill>
                <a:schemeClr val="tx1"/>
              </a:solidFill>
            </a:endParaRPr>
          </a:p>
        </p:txBody>
      </p:sp>
      <p:sp>
        <p:nvSpPr>
          <p:cNvPr id="19" name="Rechteck 18"/>
          <p:cNvSpPr/>
          <p:nvPr/>
        </p:nvSpPr>
        <p:spPr>
          <a:xfrm>
            <a:off x="4016888" y="5283212"/>
            <a:ext cx="2160000" cy="18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72000" rtlCol="0" anchor="ctr"/>
          <a:lstStyle/>
          <a:p>
            <a:pPr>
              <a:spcBef>
                <a:spcPts val="300"/>
              </a:spcBef>
            </a:pPr>
            <a:r>
              <a:rPr lang="de-DE" sz="1200" dirty="0" smtClean="0">
                <a:solidFill>
                  <a:schemeClr val="tx1"/>
                </a:solidFill>
              </a:rPr>
              <a:t>Average </a:t>
            </a:r>
            <a:r>
              <a:rPr lang="de-DE" sz="1200" dirty="0" err="1" smtClean="0">
                <a:solidFill>
                  <a:schemeClr val="tx1"/>
                </a:solidFill>
              </a:rPr>
              <a:t>fare</a:t>
            </a:r>
            <a:r>
              <a:rPr lang="de-DE" sz="1200" dirty="0" smtClean="0">
                <a:solidFill>
                  <a:schemeClr val="tx1"/>
                </a:solidFill>
              </a:rPr>
              <a:t> </a:t>
            </a:r>
            <a:r>
              <a:rPr lang="de-DE" sz="1200" dirty="0" err="1" smtClean="0">
                <a:solidFill>
                  <a:schemeClr val="tx1"/>
                </a:solidFill>
              </a:rPr>
              <a:t>revenue</a:t>
            </a:r>
            <a:endParaRPr lang="de-DE" sz="12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6951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21"/>
          <p:cNvSpPr>
            <a:spLocks/>
          </p:cNvSpPr>
          <p:nvPr>
            <p:custDataLst>
              <p:tags r:id="rId1"/>
            </p:custDataLst>
          </p:nvPr>
        </p:nvSpPr>
        <p:spPr>
          <a:xfrm>
            <a:off x="476135" y="1542438"/>
            <a:ext cx="9001893" cy="440684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2000" tIns="72000" rIns="720000" bIns="72000" rtlCol="0" anchor="t"/>
          <a:lstStyle/>
          <a:p>
            <a:pPr marL="180975" lvl="1" indent="-180975">
              <a:spcBef>
                <a:spcPts val="300"/>
              </a:spcBef>
              <a:buClr>
                <a:srgbClr val="2E3358"/>
              </a:buClr>
              <a:buSzPct val="100000"/>
              <a:buFont typeface="Arial" panose="020B0604020202020204" pitchFamily="34" charset="0"/>
              <a:buChar char="•"/>
            </a:pPr>
            <a:endParaRPr lang="de-DE" sz="1200" kern="0" dirty="0">
              <a:solidFill>
                <a:schemeClr val="tx1"/>
              </a:solidFill>
              <a:latin typeface="+mj-lt"/>
            </a:endParaRPr>
          </a:p>
          <a:p>
            <a:pPr marL="180975" lvl="1" indent="-180975">
              <a:spcBef>
                <a:spcPts val="300"/>
              </a:spcBef>
              <a:buClr>
                <a:srgbClr val="2E3358"/>
              </a:buClr>
              <a:buSzPct val="100000"/>
              <a:buFont typeface="Arial" panose="020B0604020202020204" pitchFamily="34" charset="0"/>
              <a:buChar char="•"/>
            </a:pPr>
            <a:endParaRPr lang="de-DE" sz="1200" kern="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" name="Rechteck 1"/>
          <p:cNvSpPr/>
          <p:nvPr/>
        </p:nvSpPr>
        <p:spPr>
          <a:xfrm>
            <a:off x="632519" y="2060848"/>
            <a:ext cx="8713093" cy="100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60000" tIns="72000" rIns="72000" bIns="72000" rtlCol="0" anchor="t"/>
          <a:lstStyle/>
          <a:p>
            <a:r>
              <a:rPr lang="en-GB" sz="1400" dirty="0"/>
              <a:t>Service </a:t>
            </a:r>
            <a:r>
              <a:rPr lang="en-GB" sz="1400" dirty="0" smtClean="0"/>
              <a:t>improvements </a:t>
            </a:r>
            <a:r>
              <a:rPr lang="en-GB" sz="1400" dirty="0"/>
              <a:t>in the Potsdam area: </a:t>
            </a:r>
          </a:p>
          <a:p>
            <a:pPr marL="538163" lvl="1" indent="-358775">
              <a:buFont typeface="Arial" panose="020B0604020202020204" pitchFamily="34" charset="0"/>
              <a:buChar char="•"/>
            </a:pPr>
            <a:r>
              <a:rPr lang="en-GB" sz="1400" b="1" dirty="0"/>
              <a:t>30 Minutes headway </a:t>
            </a:r>
            <a:r>
              <a:rPr lang="en-GB" sz="1400" dirty="0"/>
              <a:t>between important university locations </a:t>
            </a:r>
            <a:r>
              <a:rPr lang="en-GB" sz="1400" dirty="0" err="1"/>
              <a:t>Golm</a:t>
            </a:r>
            <a:r>
              <a:rPr lang="en-GB" sz="1400" dirty="0"/>
              <a:t>, Potsdam </a:t>
            </a:r>
            <a:r>
              <a:rPr lang="en-GB" sz="1400" dirty="0" err="1" smtClean="0"/>
              <a:t>Sanssouci</a:t>
            </a:r>
            <a:r>
              <a:rPr lang="en-GB" sz="1400" dirty="0" smtClean="0"/>
              <a:t>, </a:t>
            </a:r>
            <a:r>
              <a:rPr lang="en-GB" sz="1400" dirty="0" err="1" smtClean="0"/>
              <a:t>Griebnitzsee</a:t>
            </a:r>
            <a:endParaRPr lang="en-GB" sz="1400" dirty="0"/>
          </a:p>
          <a:p>
            <a:pPr marL="538163" lvl="1" indent="-358775">
              <a:buFont typeface="Arial" panose="020B0604020202020204" pitchFamily="34" charset="0"/>
              <a:buChar char="•"/>
            </a:pPr>
            <a:r>
              <a:rPr lang="en-GB" sz="1400" dirty="0"/>
              <a:t>Headway improved between Potsdam and Berlin-</a:t>
            </a:r>
            <a:r>
              <a:rPr lang="en-GB" sz="1400" dirty="0" err="1"/>
              <a:t>Schönefeld</a:t>
            </a:r>
            <a:r>
              <a:rPr lang="en-GB" sz="1400" dirty="0"/>
              <a:t> </a:t>
            </a:r>
            <a:r>
              <a:rPr lang="en-GB" sz="1400" dirty="0" smtClean="0"/>
              <a:t>Airport</a:t>
            </a:r>
            <a:endParaRPr lang="en-GB" sz="1400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Examples of Service Improvements</a:t>
            </a:r>
            <a:endParaRPr lang="en-GB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Seite </a:t>
            </a:r>
            <a:fld id="{89C64AA3-442F-440E-B9C3-C9C9C0BB5C84}" type="slidenum">
              <a:rPr lang="de-DE" smtClean="0"/>
              <a:pPr/>
              <a:t>17</a:t>
            </a:fld>
            <a:r>
              <a:rPr lang="de-DE" smtClean="0"/>
              <a:t> </a:t>
            </a:r>
            <a:endParaRPr lang="de-DE" dirty="0"/>
          </a:p>
        </p:txBody>
      </p:sp>
      <p:pic>
        <p:nvPicPr>
          <p:cNvPr id="76803" name="Picture 3" descr="http://odeg.de/files/cache/41dbebcf3421c9cc4d36c50ae262eefd_f199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43" t="2669" r="7894" b="-2669"/>
          <a:stretch/>
        </p:blipFill>
        <p:spPr bwMode="auto">
          <a:xfrm>
            <a:off x="488950" y="1340768"/>
            <a:ext cx="4176464" cy="564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80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0568" y="5571343"/>
            <a:ext cx="4248472" cy="594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3682" y="2132856"/>
            <a:ext cx="408462" cy="1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" name="Gruppieren 20"/>
          <p:cNvGrpSpPr/>
          <p:nvPr/>
        </p:nvGrpSpPr>
        <p:grpSpPr>
          <a:xfrm>
            <a:off x="632520" y="3158928"/>
            <a:ext cx="8713092" cy="504000"/>
            <a:chOff x="632520" y="3216228"/>
            <a:chExt cx="8713092" cy="504000"/>
          </a:xfrm>
        </p:grpSpPr>
        <p:sp>
          <p:nvSpPr>
            <p:cNvPr id="25" name="Rechteck 24"/>
            <p:cNvSpPr/>
            <p:nvPr/>
          </p:nvSpPr>
          <p:spPr>
            <a:xfrm>
              <a:off x="632520" y="3216228"/>
              <a:ext cx="8713092" cy="50400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60000" tIns="72000" rIns="72000" bIns="72000" rtlCol="0" anchor="t"/>
            <a:lstStyle/>
            <a:p>
              <a:r>
                <a:rPr lang="de-DE" sz="1400" b="1" dirty="0"/>
                <a:t>More </a:t>
              </a:r>
              <a:r>
                <a:rPr lang="de-DE" sz="1400" b="1" dirty="0" err="1"/>
                <a:t>regular</a:t>
              </a:r>
              <a:r>
                <a:rPr lang="de-DE" sz="1400" dirty="0"/>
                <a:t> </a:t>
              </a:r>
              <a:r>
                <a:rPr lang="de-DE" sz="1400" dirty="0" err="1"/>
                <a:t>service</a:t>
              </a:r>
              <a:endParaRPr lang="de-DE" sz="1400" dirty="0" smtClean="0"/>
            </a:p>
          </p:txBody>
        </p:sp>
        <p:pic>
          <p:nvPicPr>
            <p:cNvPr id="13" name="Picture 8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33681" y="3498170"/>
              <a:ext cx="410680" cy="18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55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2939" y="3498170"/>
              <a:ext cx="401143" cy="18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79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2939" y="3275745"/>
              <a:ext cx="371329" cy="1636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81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33682" y="3275745"/>
              <a:ext cx="408462" cy="18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3" name="Picture 7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065" y="2132856"/>
            <a:ext cx="402857" cy="1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7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939" y="2385800"/>
            <a:ext cx="399429" cy="1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9" name="Gruppieren 28"/>
          <p:cNvGrpSpPr/>
          <p:nvPr/>
        </p:nvGrpSpPr>
        <p:grpSpPr>
          <a:xfrm>
            <a:off x="632519" y="3753008"/>
            <a:ext cx="8713093" cy="504000"/>
            <a:chOff x="632519" y="3825493"/>
            <a:chExt cx="8713093" cy="504000"/>
          </a:xfrm>
        </p:grpSpPr>
        <p:sp>
          <p:nvSpPr>
            <p:cNvPr id="26" name="Rechteck 25"/>
            <p:cNvSpPr/>
            <p:nvPr/>
          </p:nvSpPr>
          <p:spPr>
            <a:xfrm>
              <a:off x="632519" y="3825493"/>
              <a:ext cx="8713093" cy="50400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60000" tIns="72000" rIns="72000" bIns="72000" rtlCol="0" anchor="t"/>
            <a:lstStyle/>
            <a:p>
              <a:r>
                <a:rPr lang="en-GB" sz="1400" b="1" dirty="0"/>
                <a:t>More trains </a:t>
              </a:r>
              <a:r>
                <a:rPr lang="en-GB" sz="1400" dirty="0"/>
                <a:t>during peak times</a:t>
              </a:r>
              <a:endParaRPr lang="de-DE" sz="1400" dirty="0" smtClean="0"/>
            </a:p>
          </p:txBody>
        </p:sp>
        <p:pic>
          <p:nvPicPr>
            <p:cNvPr id="12" name="Picture 47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2939" y="3883767"/>
              <a:ext cx="401538" cy="18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68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33681" y="3883767"/>
              <a:ext cx="403269" cy="18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63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2939" y="4120612"/>
              <a:ext cx="393645" cy="18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1" name="Gruppieren 30"/>
          <p:cNvGrpSpPr/>
          <p:nvPr/>
        </p:nvGrpSpPr>
        <p:grpSpPr>
          <a:xfrm>
            <a:off x="632520" y="4941168"/>
            <a:ext cx="8713092" cy="504000"/>
            <a:chOff x="632520" y="5099057"/>
            <a:chExt cx="8713092" cy="504000"/>
          </a:xfrm>
        </p:grpSpPr>
        <p:sp>
          <p:nvSpPr>
            <p:cNvPr id="28" name="Rechteck 27"/>
            <p:cNvSpPr/>
            <p:nvPr/>
          </p:nvSpPr>
          <p:spPr>
            <a:xfrm>
              <a:off x="632520" y="5099057"/>
              <a:ext cx="8713092" cy="50400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60000" tIns="72000" rIns="72000" bIns="72000" rtlCol="0" anchor="t"/>
            <a:lstStyle/>
            <a:p>
              <a:r>
                <a:rPr lang="en-GB" sz="1400" b="1" dirty="0" smtClean="0"/>
                <a:t>Improved seasonal </a:t>
              </a:r>
              <a:r>
                <a:rPr lang="en-GB" sz="1400" b="1" dirty="0"/>
                <a:t>train </a:t>
              </a:r>
              <a:r>
                <a:rPr lang="en-GB" sz="1400" dirty="0"/>
                <a:t>services</a:t>
              </a:r>
              <a:endParaRPr lang="en-US" sz="1400" dirty="0"/>
            </a:p>
          </p:txBody>
        </p:sp>
        <p:pic>
          <p:nvPicPr>
            <p:cNvPr id="10" name="Picture 63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2939" y="5152005"/>
              <a:ext cx="393645" cy="18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90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2939" y="5373216"/>
              <a:ext cx="407184" cy="18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0" name="Gruppieren 29"/>
          <p:cNvGrpSpPr/>
          <p:nvPr/>
        </p:nvGrpSpPr>
        <p:grpSpPr>
          <a:xfrm>
            <a:off x="632520" y="4347088"/>
            <a:ext cx="8713092" cy="504000"/>
            <a:chOff x="632520" y="4476228"/>
            <a:chExt cx="8713092" cy="504000"/>
          </a:xfrm>
        </p:grpSpPr>
        <p:sp>
          <p:nvSpPr>
            <p:cNvPr id="27" name="Rechteck 26"/>
            <p:cNvSpPr/>
            <p:nvPr/>
          </p:nvSpPr>
          <p:spPr>
            <a:xfrm>
              <a:off x="632520" y="4476228"/>
              <a:ext cx="8713092" cy="50400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60000" tIns="72000" rIns="72000" bIns="72000" rtlCol="0" anchor="t"/>
            <a:lstStyle/>
            <a:p>
              <a:r>
                <a:rPr lang="en-US" sz="1400" b="1" dirty="0"/>
                <a:t>Improved peak hours </a:t>
              </a:r>
              <a:r>
                <a:rPr lang="en-US" sz="1400" dirty="0"/>
                <a:t>service </a:t>
              </a:r>
              <a:r>
                <a:rPr lang="en-US" sz="1400" dirty="0" smtClean="0"/>
                <a:t>between </a:t>
              </a:r>
              <a:r>
                <a:rPr lang="en-US" sz="1400" dirty="0" err="1" smtClean="0"/>
                <a:t>Beelitz</a:t>
              </a:r>
              <a:r>
                <a:rPr lang="en-US" sz="1400" dirty="0" smtClean="0"/>
                <a:t> </a:t>
              </a:r>
              <a:r>
                <a:rPr lang="en-US" sz="1400" dirty="0" err="1"/>
                <a:t>Stadt</a:t>
              </a:r>
              <a:r>
                <a:rPr lang="en-US" sz="1400" dirty="0"/>
                <a:t> – </a:t>
              </a:r>
              <a:r>
                <a:rPr lang="en-US" sz="1400" dirty="0" err="1"/>
                <a:t>Jüterbog</a:t>
              </a:r>
              <a:endParaRPr lang="en-US" sz="1400" dirty="0"/>
            </a:p>
          </p:txBody>
        </p:sp>
        <p:pic>
          <p:nvPicPr>
            <p:cNvPr id="16" name="Picture 69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2939" y="4540098"/>
              <a:ext cx="397714" cy="18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129448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21"/>
          <p:cNvSpPr>
            <a:spLocks/>
          </p:cNvSpPr>
          <p:nvPr>
            <p:custDataLst>
              <p:tags r:id="rId1"/>
            </p:custDataLst>
          </p:nvPr>
        </p:nvSpPr>
        <p:spPr>
          <a:xfrm>
            <a:off x="476135" y="1542438"/>
            <a:ext cx="9001893" cy="440684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2000" tIns="72000" rIns="720000" bIns="72000" rtlCol="0" anchor="t"/>
          <a:lstStyle/>
          <a:p>
            <a:pPr marL="180975" lvl="1" indent="-180975">
              <a:spcBef>
                <a:spcPts val="300"/>
              </a:spcBef>
              <a:buClr>
                <a:srgbClr val="2E3358"/>
              </a:buClr>
              <a:buSzPct val="100000"/>
              <a:buFont typeface="Arial" panose="020B0604020202020204" pitchFamily="34" charset="0"/>
              <a:buChar char="•"/>
            </a:pPr>
            <a:endParaRPr lang="de-DE" sz="1200" kern="0" dirty="0">
              <a:solidFill>
                <a:schemeClr val="tx1"/>
              </a:solidFill>
              <a:latin typeface="+mj-lt"/>
            </a:endParaRPr>
          </a:p>
          <a:p>
            <a:pPr marL="180975" lvl="1" indent="-180975">
              <a:spcBef>
                <a:spcPts val="300"/>
              </a:spcBef>
              <a:buClr>
                <a:srgbClr val="2E3358"/>
              </a:buClr>
              <a:buSzPct val="100000"/>
              <a:buFont typeface="Arial" panose="020B0604020202020204" pitchFamily="34" charset="0"/>
              <a:buChar char="•"/>
            </a:pPr>
            <a:endParaRPr lang="de-DE" sz="1200" kern="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10" name="Picture 3" descr="http://odeg.de/files/cache/41dbebcf3421c9cc4d36c50ae262eefd_f199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43" t="2669" r="7894" b="-2669"/>
          <a:stretch/>
        </p:blipFill>
        <p:spPr bwMode="auto">
          <a:xfrm>
            <a:off x="488950" y="1340768"/>
            <a:ext cx="4176464" cy="564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Examples of Quality Improvements</a:t>
            </a:r>
            <a:endParaRPr lang="en-GB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Seite </a:t>
            </a:r>
            <a:fld id="{89C64AA3-442F-440E-B9C3-C9C9C0BB5C84}" type="slidenum">
              <a:rPr lang="de-DE" smtClean="0"/>
              <a:pPr/>
              <a:t>18</a:t>
            </a:fld>
            <a:r>
              <a:rPr lang="de-DE" smtClean="0"/>
              <a:t> </a:t>
            </a:r>
            <a:endParaRPr lang="de-DE" dirty="0"/>
          </a:p>
        </p:txBody>
      </p:sp>
      <p:sp>
        <p:nvSpPr>
          <p:cNvPr id="12" name="Rechteck 11"/>
          <p:cNvSpPr/>
          <p:nvPr/>
        </p:nvSpPr>
        <p:spPr>
          <a:xfrm>
            <a:off x="632520" y="2204864"/>
            <a:ext cx="2808000" cy="299975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t"/>
          <a:lstStyle/>
          <a:p>
            <a:pPr algn="ctr"/>
            <a:r>
              <a:rPr lang="en-US" sz="1400" b="1" dirty="0"/>
              <a:t>New vehicles </a:t>
            </a:r>
            <a:endParaRPr lang="en-US" sz="1400" b="1" dirty="0" smtClean="0"/>
          </a:p>
          <a:p>
            <a:pPr algn="ctr"/>
            <a:r>
              <a:rPr lang="en-US" sz="1400" dirty="0" smtClean="0"/>
              <a:t>or </a:t>
            </a:r>
            <a:r>
              <a:rPr lang="en-US" sz="1400" dirty="0"/>
              <a:t>redesigned vehicles</a:t>
            </a:r>
          </a:p>
        </p:txBody>
      </p:sp>
      <p:sp>
        <p:nvSpPr>
          <p:cNvPr id="13" name="Rechteck 12"/>
          <p:cNvSpPr/>
          <p:nvPr/>
        </p:nvSpPr>
        <p:spPr>
          <a:xfrm>
            <a:off x="3584848" y="2204864"/>
            <a:ext cx="2808000" cy="299975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t"/>
          <a:lstStyle/>
          <a:p>
            <a:pPr algn="ctr"/>
            <a:r>
              <a:rPr lang="de-DE" sz="1400" b="1" dirty="0"/>
              <a:t>Real time </a:t>
            </a:r>
            <a:r>
              <a:rPr lang="de-DE" sz="1400" b="1" dirty="0" err="1"/>
              <a:t>information</a:t>
            </a:r>
            <a:r>
              <a:rPr lang="de-DE" sz="1400" b="1" dirty="0"/>
              <a:t> </a:t>
            </a:r>
            <a:endParaRPr lang="de-DE" sz="1400" b="1" dirty="0" smtClean="0"/>
          </a:p>
          <a:p>
            <a:pPr algn="ctr"/>
            <a:r>
              <a:rPr lang="de-DE" sz="1400" dirty="0" smtClean="0"/>
              <a:t>on </a:t>
            </a:r>
            <a:r>
              <a:rPr lang="de-DE" sz="1400" dirty="0" err="1"/>
              <a:t>board</a:t>
            </a:r>
            <a:endParaRPr lang="de-DE" sz="1400" dirty="0"/>
          </a:p>
        </p:txBody>
      </p:sp>
      <p:sp>
        <p:nvSpPr>
          <p:cNvPr id="14" name="Rechteck 13"/>
          <p:cNvSpPr/>
          <p:nvPr/>
        </p:nvSpPr>
        <p:spPr>
          <a:xfrm>
            <a:off x="6537176" y="2204864"/>
            <a:ext cx="2808000" cy="299975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t"/>
          <a:lstStyle/>
          <a:p>
            <a:pPr algn="ctr"/>
            <a:r>
              <a:rPr lang="de-DE" sz="1400" b="1" dirty="0" err="1" smtClean="0"/>
              <a:t>Conducters</a:t>
            </a:r>
            <a:r>
              <a:rPr lang="de-DE" sz="1400" b="1" dirty="0" smtClean="0"/>
              <a:t> </a:t>
            </a:r>
            <a:r>
              <a:rPr lang="de-DE" sz="1400" b="1" dirty="0"/>
              <a:t>on all </a:t>
            </a:r>
            <a:r>
              <a:rPr lang="de-DE" sz="1400" b="1" dirty="0" err="1"/>
              <a:t>trains</a:t>
            </a:r>
            <a:endParaRPr lang="de-DE" sz="1400" b="1" dirty="0"/>
          </a:p>
          <a:p>
            <a:pPr algn="ctr"/>
            <a:endParaRPr lang="de-DE" sz="1400" dirty="0"/>
          </a:p>
          <a:p>
            <a:pPr algn="ctr"/>
            <a:endParaRPr lang="de-DE" sz="1400" dirty="0"/>
          </a:p>
        </p:txBody>
      </p:sp>
      <p:pic>
        <p:nvPicPr>
          <p:cNvPr id="6" name="Picture 5" descr="http://vbb-aspendo.vbbdom.local/view/controller/CtrlACPreview.ashx?value=cRtRuJP2TZitICGjxoB8Sw6zb7KfnrBMNcZlqViKwBTD%2FHMvPl6AlQVmTYPSPWmxHpgOQiuCEJ4iuUKc8Z%2F%2BGA%3D%3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520" y="3332621"/>
            <a:ext cx="2808000" cy="1871999"/>
          </a:xfrm>
          <a:prstGeom prst="rect">
            <a:avLst/>
          </a:prstGeom>
          <a:noFill/>
          <a:ln w="63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47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9" t="7467" r="255" b="3740"/>
          <a:stretch/>
        </p:blipFill>
        <p:spPr bwMode="auto">
          <a:xfrm>
            <a:off x="3584848" y="3336204"/>
            <a:ext cx="2808000" cy="1868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2948" name="Picture 4" descr="N:\Center\Allgemein\Vorträge externer Veranstaltungen\2015-05-27_28 EIB Workshop Brüssel\DB9304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7176" y="3336205"/>
            <a:ext cx="2808000" cy="1868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6537176" y="5013176"/>
            <a:ext cx="381796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0" dirty="0" err="1" smtClean="0">
                <a:solidFill>
                  <a:schemeClr val="bg1"/>
                </a:solidFill>
              </a:rPr>
              <a:t>Photo</a:t>
            </a:r>
            <a:r>
              <a:rPr lang="de-DE" sz="600" dirty="0" smtClean="0">
                <a:solidFill>
                  <a:schemeClr val="bg1"/>
                </a:solidFill>
              </a:rPr>
              <a:t>: mediathek.deutschebahn.com</a:t>
            </a:r>
            <a:endParaRPr lang="de-DE" sz="600" dirty="0">
              <a:solidFill>
                <a:schemeClr val="bg1"/>
              </a:solidFill>
            </a:endParaRPr>
          </a:p>
        </p:txBody>
      </p:sp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0568" y="5571343"/>
            <a:ext cx="4248472" cy="594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8573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el 2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Railway</a:t>
            </a:r>
            <a:r>
              <a:rPr lang="de-DE" dirty="0" smtClean="0"/>
              <a:t> </a:t>
            </a:r>
            <a:r>
              <a:rPr lang="de-DE" dirty="0" err="1" smtClean="0"/>
              <a:t>reform</a:t>
            </a:r>
            <a:r>
              <a:rPr lang="de-DE" dirty="0" smtClean="0"/>
              <a:t> in Germany</a:t>
            </a:r>
            <a:endParaRPr lang="de-DE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Seite </a:t>
            </a:r>
            <a:fld id="{89C64AA3-442F-440E-B9C3-C9C9C0BB5C84}" type="slidenum">
              <a:rPr lang="de-DE" smtClean="0"/>
              <a:pPr/>
              <a:t>1</a:t>
            </a:fld>
            <a:r>
              <a:rPr lang="de-DE" smtClean="0"/>
              <a:t> </a:t>
            </a:r>
            <a:endParaRPr lang="de-DE" dirty="0"/>
          </a:p>
        </p:txBody>
      </p:sp>
      <p:sp>
        <p:nvSpPr>
          <p:cNvPr id="5" name="AutoShape 2"/>
          <p:cNvSpPr>
            <a:spLocks noChangeArrowheads="1"/>
          </p:cNvSpPr>
          <p:nvPr/>
        </p:nvSpPr>
        <p:spPr bwMode="gray">
          <a:xfrm>
            <a:off x="488949" y="1795093"/>
            <a:ext cx="8928547" cy="625757"/>
          </a:xfrm>
          <a:prstGeom prst="rightArrow">
            <a:avLst>
              <a:gd name="adj1" fmla="val 61310"/>
              <a:gd name="adj2" fmla="val 80163"/>
            </a:avLst>
          </a:prstGeom>
          <a:solidFill>
            <a:schemeClr val="tx2"/>
          </a:solidFill>
          <a:ln w="12700" algn="ctr">
            <a:solidFill>
              <a:schemeClr val="tx2"/>
            </a:solidFill>
            <a:miter lim="800000"/>
            <a:headEnd/>
            <a:tailEnd/>
          </a:ln>
          <a:effectLst/>
          <a:extLst/>
        </p:spPr>
        <p:txBody>
          <a:bodyPr vert="horz" wrap="square" lIns="180000" tIns="0" rIns="0" bIns="0" numCol="1" anchor="ctr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1994 to 2014 - 20 years railway reform</a:t>
            </a:r>
          </a:p>
        </p:txBody>
      </p:sp>
      <p:sp>
        <p:nvSpPr>
          <p:cNvPr id="6" name="Pentagon 102"/>
          <p:cNvSpPr/>
          <p:nvPr>
            <p:custDataLst>
              <p:tags r:id="rId1"/>
            </p:custDataLst>
          </p:nvPr>
        </p:nvSpPr>
        <p:spPr bwMode="gray">
          <a:xfrm>
            <a:off x="488720" y="2522036"/>
            <a:ext cx="2664000" cy="864000"/>
          </a:xfrm>
          <a:prstGeom prst="homePlate">
            <a:avLst>
              <a:gd name="adj" fmla="val 0"/>
            </a:avLst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  <a:extLst/>
        </p:spPr>
        <p:txBody>
          <a:bodyPr lIns="72000" tIns="36000" rIns="99776" bIns="36000" rtlCol="0" anchor="ctr"/>
          <a:lstStyle/>
          <a:p>
            <a:pPr marL="1588" algn="ctr">
              <a:lnSpc>
                <a:spcPct val="115000"/>
              </a:lnSpc>
              <a:spcBef>
                <a:spcPts val="200"/>
              </a:spcBef>
              <a:buClr>
                <a:srgbClr val="2E3358"/>
              </a:buClr>
              <a:buSzPct val="110000"/>
            </a:pPr>
            <a:r>
              <a:rPr lang="de-DE" sz="1600" b="1" kern="0" dirty="0">
                <a:solidFill>
                  <a:schemeClr val="bg1"/>
                </a:solidFill>
                <a:latin typeface="+mj-lt"/>
              </a:rPr>
              <a:t>Establishment </a:t>
            </a:r>
            <a:r>
              <a:rPr lang="de-DE" sz="1600" b="1" kern="0" dirty="0" err="1">
                <a:solidFill>
                  <a:schemeClr val="bg1"/>
                </a:solidFill>
                <a:latin typeface="+mj-lt"/>
              </a:rPr>
              <a:t>of</a:t>
            </a:r>
            <a:r>
              <a:rPr lang="de-DE" sz="1600" b="1" kern="0" dirty="0">
                <a:solidFill>
                  <a:schemeClr val="bg1"/>
                </a:solidFill>
                <a:latin typeface="+mj-lt"/>
              </a:rPr>
              <a:t> </a:t>
            </a:r>
            <a:r>
              <a:rPr lang="de-DE" sz="1600" b="1" kern="0" dirty="0" err="1">
                <a:solidFill>
                  <a:schemeClr val="bg1"/>
                </a:solidFill>
                <a:latin typeface="+mj-lt"/>
              </a:rPr>
              <a:t>the</a:t>
            </a:r>
            <a:r>
              <a:rPr lang="de-DE" sz="1600" b="1" kern="0" dirty="0">
                <a:solidFill>
                  <a:schemeClr val="bg1"/>
                </a:solidFill>
                <a:latin typeface="+mj-lt"/>
              </a:rPr>
              <a:t> Deutsche Bahn AG</a:t>
            </a:r>
          </a:p>
        </p:txBody>
      </p:sp>
      <p:sp>
        <p:nvSpPr>
          <p:cNvPr id="7" name="Rechteck 21"/>
          <p:cNvSpPr>
            <a:spLocks/>
          </p:cNvSpPr>
          <p:nvPr>
            <p:custDataLst>
              <p:tags r:id="rId2"/>
            </p:custDataLst>
          </p:nvPr>
        </p:nvSpPr>
        <p:spPr>
          <a:xfrm>
            <a:off x="488274" y="3573001"/>
            <a:ext cx="2664000" cy="194423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t"/>
          <a:lstStyle/>
          <a:p>
            <a:pPr marL="180000" lvl="1" indent="-180000">
              <a:spcBef>
                <a:spcPts val="300"/>
              </a:spcBef>
              <a:buClr>
                <a:schemeClr val="tx1"/>
              </a:buClr>
              <a:buSzPct val="100000"/>
              <a:buFont typeface="Arial" pitchFamily="34" charset="0"/>
              <a:buChar char="•"/>
            </a:pPr>
            <a:r>
              <a:rPr lang="en-US" sz="1600" kern="0" dirty="0">
                <a:solidFill>
                  <a:schemeClr val="tx1"/>
                </a:solidFill>
              </a:rPr>
              <a:t>P</a:t>
            </a:r>
            <a:r>
              <a:rPr lang="en-US" sz="1600" kern="0" dirty="0" smtClean="0">
                <a:solidFill>
                  <a:schemeClr val="tx1"/>
                </a:solidFill>
              </a:rPr>
              <a:t>rivate </a:t>
            </a:r>
            <a:r>
              <a:rPr lang="en-US" sz="1600" kern="0" dirty="0">
                <a:solidFill>
                  <a:schemeClr val="tx1"/>
                </a:solidFill>
              </a:rPr>
              <a:t>company owned by the federal government</a:t>
            </a:r>
          </a:p>
        </p:txBody>
      </p:sp>
      <p:sp>
        <p:nvSpPr>
          <p:cNvPr id="9" name="Pentagon 102"/>
          <p:cNvSpPr/>
          <p:nvPr>
            <p:custDataLst>
              <p:tags r:id="rId3"/>
            </p:custDataLst>
          </p:nvPr>
        </p:nvSpPr>
        <p:spPr bwMode="gray">
          <a:xfrm>
            <a:off x="6105128" y="2522036"/>
            <a:ext cx="2664000" cy="864000"/>
          </a:xfrm>
          <a:prstGeom prst="homePlate">
            <a:avLst>
              <a:gd name="adj" fmla="val 0"/>
            </a:avLst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  <a:extLst/>
        </p:spPr>
        <p:txBody>
          <a:bodyPr lIns="72000" tIns="36000" rIns="99776" bIns="36000" rtlCol="0" anchor="ctr"/>
          <a:lstStyle/>
          <a:p>
            <a:pPr marL="1588" algn="ctr">
              <a:lnSpc>
                <a:spcPct val="115000"/>
              </a:lnSpc>
              <a:spcBef>
                <a:spcPts val="200"/>
              </a:spcBef>
              <a:buClr>
                <a:srgbClr val="2E3358"/>
              </a:buClr>
              <a:buSzPct val="110000"/>
            </a:pPr>
            <a:r>
              <a:rPr lang="en-US" sz="1600" b="1" kern="0" dirty="0">
                <a:solidFill>
                  <a:schemeClr val="bg1"/>
                </a:solidFill>
                <a:latin typeface="+mj-lt"/>
              </a:rPr>
              <a:t>Regionalization of regional and local rail transport</a:t>
            </a:r>
          </a:p>
        </p:txBody>
      </p:sp>
      <p:sp>
        <p:nvSpPr>
          <p:cNvPr id="10" name="Rechteck 21"/>
          <p:cNvSpPr>
            <a:spLocks/>
          </p:cNvSpPr>
          <p:nvPr>
            <p:custDataLst>
              <p:tags r:id="rId4"/>
            </p:custDataLst>
          </p:nvPr>
        </p:nvSpPr>
        <p:spPr>
          <a:xfrm>
            <a:off x="6105128" y="3573001"/>
            <a:ext cx="2664000" cy="194423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t"/>
          <a:lstStyle/>
          <a:p>
            <a:pPr marL="180000" lvl="1" indent="-180000">
              <a:spcBef>
                <a:spcPts val="300"/>
              </a:spcBef>
              <a:buClr>
                <a:schemeClr val="tx1"/>
              </a:buClr>
              <a:buSzPct val="100000"/>
              <a:buFont typeface="Arial" pitchFamily="34" charset="0"/>
              <a:buChar char="•"/>
            </a:pPr>
            <a:r>
              <a:rPr lang="en-US" sz="1600" kern="0" dirty="0" smtClean="0">
                <a:solidFill>
                  <a:schemeClr val="tx1"/>
                </a:solidFill>
              </a:rPr>
              <a:t>Transfer </a:t>
            </a:r>
            <a:r>
              <a:rPr lang="en-US" sz="1600" kern="0" dirty="0">
                <a:solidFill>
                  <a:schemeClr val="tx1"/>
                </a:solidFill>
              </a:rPr>
              <a:t>of responsibility for passenger rail transport from the  federal government to the federal states</a:t>
            </a:r>
          </a:p>
        </p:txBody>
      </p:sp>
      <p:sp>
        <p:nvSpPr>
          <p:cNvPr id="11" name="Pentagon 102"/>
          <p:cNvSpPr/>
          <p:nvPr>
            <p:custDataLst>
              <p:tags r:id="rId5"/>
            </p:custDataLst>
          </p:nvPr>
        </p:nvSpPr>
        <p:spPr bwMode="gray">
          <a:xfrm>
            <a:off x="3296924" y="2522036"/>
            <a:ext cx="2664000" cy="864000"/>
          </a:xfrm>
          <a:prstGeom prst="homePlate">
            <a:avLst>
              <a:gd name="adj" fmla="val 0"/>
            </a:avLst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  <a:extLst/>
        </p:spPr>
        <p:txBody>
          <a:bodyPr lIns="72000" tIns="36000" rIns="99776" bIns="36000" rtlCol="0" anchor="ctr"/>
          <a:lstStyle/>
          <a:p>
            <a:pPr marL="1588" algn="ctr">
              <a:lnSpc>
                <a:spcPct val="115000"/>
              </a:lnSpc>
              <a:spcBef>
                <a:spcPts val="200"/>
              </a:spcBef>
              <a:buClr>
                <a:srgbClr val="2E3358"/>
              </a:buClr>
              <a:buSzPct val="110000"/>
            </a:pPr>
            <a:r>
              <a:rPr lang="de-DE" sz="1600" b="1" kern="0" dirty="0">
                <a:solidFill>
                  <a:schemeClr val="bg1"/>
                </a:solidFill>
                <a:latin typeface="+mj-lt"/>
              </a:rPr>
              <a:t>Open </a:t>
            </a:r>
            <a:r>
              <a:rPr lang="de-DE" sz="1600" b="1" kern="0" dirty="0" err="1">
                <a:solidFill>
                  <a:schemeClr val="bg1"/>
                </a:solidFill>
                <a:latin typeface="+mj-lt"/>
              </a:rPr>
              <a:t>network</a:t>
            </a:r>
            <a:r>
              <a:rPr lang="de-DE" sz="1600" b="1" kern="0" dirty="0">
                <a:solidFill>
                  <a:schemeClr val="bg1"/>
                </a:solidFill>
                <a:latin typeface="+mj-lt"/>
              </a:rPr>
              <a:t> </a:t>
            </a:r>
            <a:r>
              <a:rPr lang="de-DE" sz="1600" b="1" kern="0" dirty="0" err="1">
                <a:solidFill>
                  <a:schemeClr val="bg1"/>
                </a:solidFill>
                <a:latin typeface="+mj-lt"/>
              </a:rPr>
              <a:t>access</a:t>
            </a:r>
            <a:endParaRPr lang="de-DE" sz="1600" b="1" kern="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Rechteck 21"/>
          <p:cNvSpPr>
            <a:spLocks/>
          </p:cNvSpPr>
          <p:nvPr>
            <p:custDataLst>
              <p:tags r:id="rId6"/>
            </p:custDataLst>
          </p:nvPr>
        </p:nvSpPr>
        <p:spPr>
          <a:xfrm>
            <a:off x="3296701" y="3573001"/>
            <a:ext cx="2664000" cy="194423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t"/>
          <a:lstStyle/>
          <a:p>
            <a:pPr marL="180000" lvl="1" indent="-180000">
              <a:spcBef>
                <a:spcPts val="300"/>
              </a:spcBef>
              <a:buClr>
                <a:schemeClr val="tx1"/>
              </a:buClr>
              <a:buSzPct val="100000"/>
              <a:buFont typeface="Arial" pitchFamily="34" charset="0"/>
              <a:buChar char="•"/>
            </a:pPr>
            <a:r>
              <a:rPr lang="en-US" sz="1600" kern="0" dirty="0">
                <a:solidFill>
                  <a:schemeClr val="tx1"/>
                </a:solidFill>
              </a:rPr>
              <a:t>N</a:t>
            </a:r>
            <a:r>
              <a:rPr lang="en-US" sz="1600" kern="0" dirty="0" smtClean="0">
                <a:solidFill>
                  <a:schemeClr val="tx1"/>
                </a:solidFill>
              </a:rPr>
              <a:t>on-discriminatory </a:t>
            </a:r>
            <a:r>
              <a:rPr lang="en-US" sz="1600" kern="0" dirty="0">
                <a:solidFill>
                  <a:schemeClr val="tx1"/>
                </a:solidFill>
              </a:rPr>
              <a:t>opening of rail infrastructure for private railway companies</a:t>
            </a:r>
          </a:p>
          <a:p>
            <a:pPr marL="0" lvl="1">
              <a:spcBef>
                <a:spcPts val="300"/>
              </a:spcBef>
              <a:buClr>
                <a:schemeClr val="tx1"/>
              </a:buClr>
              <a:buSzPct val="100000"/>
            </a:pPr>
            <a:endParaRPr lang="de-DE" sz="1600" kern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618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21"/>
          <p:cNvSpPr>
            <a:spLocks/>
          </p:cNvSpPr>
          <p:nvPr>
            <p:custDataLst>
              <p:tags r:id="rId1"/>
            </p:custDataLst>
          </p:nvPr>
        </p:nvSpPr>
        <p:spPr>
          <a:xfrm>
            <a:off x="3152800" y="1340768"/>
            <a:ext cx="6337275" cy="482508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2000" tIns="72000" rIns="720000" bIns="72000" rtlCol="0" anchor="t"/>
          <a:lstStyle/>
          <a:p>
            <a:pPr marL="180975" lvl="1" indent="-180975">
              <a:spcBef>
                <a:spcPts val="300"/>
              </a:spcBef>
              <a:buClr>
                <a:srgbClr val="2E3358"/>
              </a:buClr>
              <a:buSzPct val="100000"/>
              <a:buFont typeface="Arial" panose="020B0604020202020204" pitchFamily="34" charset="0"/>
              <a:buChar char="•"/>
            </a:pPr>
            <a:endParaRPr lang="de-DE" sz="1200" kern="0" dirty="0">
              <a:solidFill>
                <a:schemeClr val="tx1"/>
              </a:solidFill>
              <a:latin typeface="+mj-lt"/>
            </a:endParaRPr>
          </a:p>
          <a:p>
            <a:pPr marL="180975" lvl="1" indent="-180975">
              <a:spcBef>
                <a:spcPts val="300"/>
              </a:spcBef>
              <a:buClr>
                <a:srgbClr val="2E3358"/>
              </a:buClr>
              <a:buSzPct val="100000"/>
              <a:buFont typeface="Arial" panose="020B0604020202020204" pitchFamily="34" charset="0"/>
              <a:buChar char="•"/>
            </a:pPr>
            <a:endParaRPr lang="de-DE" sz="1200" kern="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560512" y="1340768"/>
            <a:ext cx="2592288" cy="482508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tIns="72000" rIns="72000" bIns="72000" rtlCol="0" anchor="t"/>
          <a:lstStyle/>
          <a:p>
            <a:endParaRPr lang="en-US" sz="1400" dirty="0"/>
          </a:p>
        </p:txBody>
      </p:sp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>
          <a:xfrm>
            <a:off x="4346050" y="5805488"/>
            <a:ext cx="5615732" cy="360362"/>
          </a:xfrm>
        </p:spPr>
        <p:txBody>
          <a:bodyPr/>
          <a:lstStyle/>
          <a:p>
            <a:r>
              <a:rPr lang="de-DE" b="1" dirty="0" smtClean="0"/>
              <a:t>Source: </a:t>
            </a:r>
            <a:r>
              <a:rPr lang="de-DE" dirty="0" smtClean="0"/>
              <a:t>VBB </a:t>
            </a:r>
            <a:r>
              <a:rPr lang="de-DE" dirty="0" err="1" smtClean="0"/>
              <a:t>Costumer</a:t>
            </a:r>
            <a:r>
              <a:rPr lang="de-DE" dirty="0" smtClean="0"/>
              <a:t> </a:t>
            </a:r>
            <a:r>
              <a:rPr lang="de-DE" dirty="0" err="1" smtClean="0"/>
              <a:t>Satisfaction</a:t>
            </a:r>
            <a:r>
              <a:rPr lang="de-DE" dirty="0" smtClean="0"/>
              <a:t> Survey 2013 </a:t>
            </a:r>
            <a:r>
              <a:rPr lang="de-DE" dirty="0" err="1" smtClean="0"/>
              <a:t>and</a:t>
            </a:r>
            <a:r>
              <a:rPr lang="de-DE" dirty="0" smtClean="0"/>
              <a:t> 2014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Customer </a:t>
            </a:r>
            <a:r>
              <a:rPr lang="de-DE" dirty="0" err="1" smtClean="0"/>
              <a:t>Satisfaction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Seite </a:t>
            </a:r>
            <a:fld id="{89C64AA3-442F-440E-B9C3-C9C9C0BB5C84}" type="slidenum">
              <a:rPr lang="de-DE" smtClean="0"/>
              <a:pPr/>
              <a:t>19</a:t>
            </a:fld>
            <a:r>
              <a:rPr lang="de-DE" smtClean="0"/>
              <a:t> </a:t>
            </a:r>
            <a:endParaRPr lang="de-DE" dirty="0"/>
          </a:p>
        </p:txBody>
      </p:sp>
      <p:pic>
        <p:nvPicPr>
          <p:cNvPr id="7" name="Picture 2" descr="O:\VERTRAG\Finanzierung\Berechnungen monatliche Abschläge\Allgemeine Berechnungen\Übersichtstabellen\2013\Fotos Vortrag\DB 4.jpg"/>
          <p:cNvPicPr>
            <a:picLocks noGrp="1" noChangeAspect="1" noChangeArrowheads="1"/>
          </p:cNvPicPr>
          <p:nvPr>
            <p:ph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512" y="1484784"/>
            <a:ext cx="2196742" cy="1463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1" descr="http://vbb-aspendo.vbbdom.local/view/controller/CtrlACPreview.ashx?value=SJMD%2FYhKa%2FnPdN%2FPAMioX0A2Y3lbKfr1tja%2BpVk%2B75H%2FMp48OSIvCrMO5bvDW%2FpnDHWXI6X79qpjMN6CpGKiHQ%3D%3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512" y="3034549"/>
            <a:ext cx="2196000" cy="146400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http://vbb-aspendo.vbbdom.local/view/controller/CtrlACPreview.ashx?value=QMSqmUmOYVdQqYgSZ33TiP15tcRUPKqQGCE%2FFmQApjUBaugb7nOZ0D%2FM2RwZyOBozG%2Fcq6zkdjHhbgCMoyHclA%3D%3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512" y="4585284"/>
            <a:ext cx="2196000" cy="146400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1273109"/>
              </p:ext>
            </p:extLst>
          </p:nvPr>
        </p:nvGraphicFramePr>
        <p:xfrm>
          <a:off x="3944888" y="1484784"/>
          <a:ext cx="5040280" cy="36000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20280"/>
                <a:gridCol w="1260000"/>
                <a:gridCol w="1260000"/>
              </a:tblGrid>
              <a:tr h="432048">
                <a:tc>
                  <a:txBody>
                    <a:bodyPr/>
                    <a:lstStyle/>
                    <a:p>
                      <a:r>
                        <a:rPr lang="de-DE" sz="1600" b="1" dirty="0" smtClean="0">
                          <a:solidFill>
                            <a:schemeClr val="tx1"/>
                          </a:solidFill>
                        </a:rPr>
                        <a:t>Customer </a:t>
                      </a:r>
                      <a:r>
                        <a:rPr lang="de-DE" sz="1600" b="1" dirty="0" err="1" smtClean="0">
                          <a:solidFill>
                            <a:schemeClr val="tx1"/>
                          </a:solidFill>
                        </a:rPr>
                        <a:t>Satisfaction</a:t>
                      </a:r>
                      <a:endParaRPr lang="de-DE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b="1" dirty="0" smtClean="0">
                          <a:effectLst/>
                          <a:latin typeface="+mn-lt"/>
                        </a:rPr>
                        <a:t>2013</a:t>
                      </a:r>
                      <a:endParaRPr lang="de-DE" sz="1200" b="1" dirty="0">
                        <a:solidFill>
                          <a:srgbClr val="76923C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b="1" dirty="0" smtClean="0">
                          <a:effectLst/>
                          <a:latin typeface="+mn-lt"/>
                        </a:rPr>
                        <a:t>2014</a:t>
                      </a:r>
                      <a:endParaRPr lang="de-DE" sz="1200" b="1" dirty="0">
                        <a:solidFill>
                          <a:srgbClr val="76923C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de-DE" sz="1050" b="1" dirty="0" smtClean="0">
                          <a:solidFill>
                            <a:schemeClr val="tx1"/>
                          </a:solidFill>
                        </a:rPr>
                        <a:t>Total VBB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1,85</a:t>
                      </a:r>
                      <a:endParaRPr lang="de-DE" sz="12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1,78</a:t>
                      </a:r>
                      <a:endParaRPr lang="de-DE" sz="12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05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NEB 1 [Heidekrautbahn]</a:t>
                      </a:r>
                      <a:endParaRPr lang="de-DE" sz="105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1,38</a:t>
                      </a:r>
                      <a:endParaRPr lang="de-DE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1,31</a:t>
                      </a:r>
                      <a:endParaRPr lang="de-DE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05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ODEG 3 [Spree-Neiße Network]</a:t>
                      </a:r>
                      <a:endParaRPr lang="de-DE" sz="105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1,59</a:t>
                      </a:r>
                      <a:endParaRPr lang="de-DE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1,49</a:t>
                      </a:r>
                      <a:endParaRPr lang="de-DE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05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NEB 2</a:t>
                      </a:r>
                      <a:r>
                        <a:rPr lang="de-DE" sz="105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[Oderlandbahn]</a:t>
                      </a:r>
                      <a:endParaRPr lang="de-DE" sz="105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1,53</a:t>
                      </a:r>
                      <a:endParaRPr lang="de-DE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1,54</a:t>
                      </a:r>
                      <a:endParaRPr lang="de-DE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05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ODEG 1 [Eastern Network]</a:t>
                      </a:r>
                      <a:endParaRPr lang="de-DE" sz="105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1,56</a:t>
                      </a:r>
                      <a:endParaRPr lang="de-DE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1,55</a:t>
                      </a:r>
                      <a:endParaRPr lang="de-DE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de-DE" sz="1050" b="0" dirty="0" smtClean="0">
                          <a:solidFill>
                            <a:schemeClr val="tx1"/>
                          </a:solidFill>
                        </a:rPr>
                        <a:t>DB 6 [Elbe-Elster</a:t>
                      </a:r>
                      <a:r>
                        <a:rPr lang="de-DE" sz="1050" b="0" baseline="0" dirty="0" smtClean="0">
                          <a:solidFill>
                            <a:schemeClr val="tx1"/>
                          </a:solidFill>
                        </a:rPr>
                        <a:t> Network]</a:t>
                      </a:r>
                      <a:endParaRPr lang="de-DE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1,77</a:t>
                      </a:r>
                      <a:endParaRPr lang="de-DE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1,57</a:t>
                      </a:r>
                      <a:endParaRPr lang="de-DE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05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EGP [Prignitz Network]</a:t>
                      </a:r>
                      <a:endParaRPr lang="de-DE" sz="105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1,53</a:t>
                      </a:r>
                      <a:endParaRPr lang="de-DE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1,62</a:t>
                      </a:r>
                      <a:endParaRPr lang="de-DE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05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ODEG 4 [Stadtbahn Network]</a:t>
                      </a:r>
                      <a:endParaRPr lang="de-DE" sz="105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1,85</a:t>
                      </a:r>
                      <a:endParaRPr lang="de-DE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1,70</a:t>
                      </a:r>
                      <a:endParaRPr lang="de-DE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de-DE" sz="1050" b="0" dirty="0" smtClean="0">
                          <a:solidFill>
                            <a:schemeClr val="tx1"/>
                          </a:solidFill>
                        </a:rPr>
                        <a:t>DB 3</a:t>
                      </a:r>
                      <a:r>
                        <a:rPr lang="de-DE" sz="1050" b="0" baseline="0" dirty="0" smtClean="0">
                          <a:solidFill>
                            <a:schemeClr val="tx1"/>
                          </a:solidFill>
                        </a:rPr>
                        <a:t> [Cottbus-Leipzig]</a:t>
                      </a:r>
                      <a:endParaRPr lang="de-DE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1,88</a:t>
                      </a:r>
                      <a:endParaRPr lang="de-DE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1,78</a:t>
                      </a:r>
                      <a:endParaRPr lang="de-DE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de-DE" sz="1050" b="0" dirty="0" smtClean="0">
                          <a:solidFill>
                            <a:schemeClr val="tx1"/>
                          </a:solidFill>
                        </a:rPr>
                        <a:t>DB 8 [Interim </a:t>
                      </a:r>
                      <a:r>
                        <a:rPr lang="de-DE" sz="1050" b="0" dirty="0" err="1" smtClean="0">
                          <a:solidFill>
                            <a:schemeClr val="tx1"/>
                          </a:solidFill>
                        </a:rPr>
                        <a:t>Contract</a:t>
                      </a:r>
                      <a:r>
                        <a:rPr lang="de-DE" sz="1050" b="0" dirty="0" smtClean="0">
                          <a:solidFill>
                            <a:schemeClr val="tx1"/>
                          </a:solidFill>
                        </a:rPr>
                        <a:t>]</a:t>
                      </a:r>
                      <a:endParaRPr lang="de-DE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1,99</a:t>
                      </a:r>
                      <a:endParaRPr lang="de-DE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1,84</a:t>
                      </a:r>
                      <a:endParaRPr lang="de-DE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de-DE" sz="1050" b="0" dirty="0" smtClean="0">
                          <a:solidFill>
                            <a:schemeClr val="tx1"/>
                          </a:solidFill>
                        </a:rPr>
                        <a:t>DB 4 [Stadtbahn Network]</a:t>
                      </a:r>
                      <a:endParaRPr lang="de-DE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1,87</a:t>
                      </a:r>
                      <a:endParaRPr lang="de-DE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1,87</a:t>
                      </a:r>
                      <a:endParaRPr lang="de-DE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</a:tr>
            </a:tbl>
          </a:graphicData>
        </a:graphic>
      </p:graphicFrame>
      <p:sp>
        <p:nvSpPr>
          <p:cNvPr id="4" name="Textfeld 3"/>
          <p:cNvSpPr txBox="1"/>
          <p:nvPr/>
        </p:nvSpPr>
        <p:spPr>
          <a:xfrm>
            <a:off x="4370491" y="5215079"/>
            <a:ext cx="482453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 err="1" smtClean="0"/>
              <a:t>Approx</a:t>
            </a:r>
            <a:r>
              <a:rPr lang="de-DE" sz="1050" dirty="0" smtClean="0"/>
              <a:t>. 3.000 </a:t>
            </a:r>
            <a:r>
              <a:rPr lang="de-DE" sz="1050" dirty="0" err="1" smtClean="0"/>
              <a:t>users</a:t>
            </a:r>
            <a:r>
              <a:rPr lang="de-DE" sz="1050" dirty="0" smtClean="0"/>
              <a:t>, </a:t>
            </a:r>
            <a:r>
              <a:rPr lang="de-DE" sz="1050" dirty="0" err="1" smtClean="0"/>
              <a:t>rating</a:t>
            </a:r>
            <a:r>
              <a:rPr lang="de-DE" sz="1050" dirty="0" smtClean="0"/>
              <a:t> </a:t>
            </a:r>
            <a:r>
              <a:rPr lang="de-DE" sz="1050" dirty="0" err="1" smtClean="0"/>
              <a:t>scale</a:t>
            </a:r>
            <a:r>
              <a:rPr lang="de-DE" sz="1050" dirty="0" smtClean="0"/>
              <a:t> 1-6 (1=</a:t>
            </a:r>
            <a:r>
              <a:rPr lang="de-DE" sz="1050" dirty="0" err="1" smtClean="0"/>
              <a:t>very</a:t>
            </a:r>
            <a:r>
              <a:rPr lang="de-DE" sz="1050" dirty="0" smtClean="0"/>
              <a:t> </a:t>
            </a:r>
            <a:r>
              <a:rPr lang="de-DE" sz="1050" dirty="0" err="1" smtClean="0"/>
              <a:t>good</a:t>
            </a:r>
            <a:r>
              <a:rPr lang="de-DE" sz="1050" dirty="0" smtClean="0"/>
              <a:t>, 6=</a:t>
            </a:r>
            <a:r>
              <a:rPr lang="de-DE" sz="1050" dirty="0" err="1" smtClean="0"/>
              <a:t>extremly</a:t>
            </a:r>
            <a:r>
              <a:rPr lang="de-DE" sz="1050" dirty="0" smtClean="0"/>
              <a:t> </a:t>
            </a:r>
            <a:r>
              <a:rPr lang="de-DE" sz="1050" dirty="0" err="1" smtClean="0"/>
              <a:t>bad</a:t>
            </a:r>
            <a:r>
              <a:rPr lang="de-DE" sz="1050" dirty="0" smtClean="0"/>
              <a:t>)</a:t>
            </a:r>
            <a:endParaRPr lang="de-DE" sz="1050" dirty="0"/>
          </a:p>
        </p:txBody>
      </p:sp>
    </p:spTree>
    <p:extLst>
      <p:ext uri="{BB962C8B-B14F-4D97-AF65-F5344CB8AC3E}">
        <p14:creationId xmlns:p14="http://schemas.microsoft.com/office/powerpoint/2010/main" val="324830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hteck 18"/>
          <p:cNvSpPr/>
          <p:nvPr/>
        </p:nvSpPr>
        <p:spPr>
          <a:xfrm>
            <a:off x="488504" y="1654786"/>
            <a:ext cx="4182340" cy="180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200" dirty="0" err="1" smtClean="0"/>
          </a:p>
        </p:txBody>
      </p:sp>
      <p:pic>
        <p:nvPicPr>
          <p:cNvPr id="24" name="Picture 15" descr="09-01-23_Automat defekt_OE35-84014_30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904369" y="1764789"/>
            <a:ext cx="876477" cy="656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3" descr="08-02-12_Innenraum durch Erdnüsse verschmutzt - VT 738"/>
          <p:cNvPicPr>
            <a:picLocks noChangeAspect="1" noChangeArrowheads="1"/>
          </p:cNvPicPr>
          <p:nvPr/>
        </p:nvPicPr>
        <p:blipFill>
          <a:blip r:embed="rId3" cstate="print">
            <a:lum brigh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6696" y="1654786"/>
            <a:ext cx="1796023" cy="12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6" descr="06-01-27_Türstörung - VT 73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4372" y="2291782"/>
            <a:ext cx="656471" cy="623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Rechteck 25"/>
          <p:cNvSpPr/>
          <p:nvPr/>
        </p:nvSpPr>
        <p:spPr>
          <a:xfrm>
            <a:off x="488503" y="3727868"/>
            <a:ext cx="4182340" cy="180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200" dirty="0" err="1" smtClean="0"/>
          </a:p>
        </p:txBody>
      </p:sp>
      <p:sp>
        <p:nvSpPr>
          <p:cNvPr id="27" name="Rechteck 26"/>
          <p:cNvSpPr/>
          <p:nvPr/>
        </p:nvSpPr>
        <p:spPr>
          <a:xfrm>
            <a:off x="488503" y="3727868"/>
            <a:ext cx="1332000" cy="126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>
              <a:spcBef>
                <a:spcPts val="0"/>
              </a:spcBef>
            </a:pPr>
            <a:r>
              <a:rPr lang="en-US" sz="1600" dirty="0"/>
              <a:t>Train operator’s monthly status report</a:t>
            </a:r>
          </a:p>
        </p:txBody>
      </p:sp>
      <p:pic>
        <p:nvPicPr>
          <p:cNvPr id="31" name="Picture 2" descr="http://www.giffits.de/pics/c320/163296_2.jpg"/>
          <p:cNvPicPr>
            <a:picLocks noChangeAspect="1" noChangeArrowheads="1"/>
          </p:cNvPicPr>
          <p:nvPr/>
        </p:nvPicPr>
        <p:blipFill rotWithShape="1">
          <a:blip r:embed="rId5"/>
          <a:srcRect l="-39" t="13288" r="39" b="14874"/>
          <a:stretch/>
        </p:blipFill>
        <p:spPr bwMode="auto">
          <a:xfrm>
            <a:off x="2258712" y="3728937"/>
            <a:ext cx="2414512" cy="1259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Pfeil nach rechts 16"/>
          <p:cNvSpPr/>
          <p:nvPr/>
        </p:nvSpPr>
        <p:spPr>
          <a:xfrm>
            <a:off x="4808984" y="2438400"/>
            <a:ext cx="648072" cy="648072"/>
          </a:xfrm>
          <a:prstGeom prst="rightArrow">
            <a:avLst/>
          </a:prstGeom>
          <a:solidFill>
            <a:schemeClr val="bg2">
              <a:lumMod val="75000"/>
            </a:schemeClr>
          </a:solidFill>
          <a:ln w="190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200" dirty="0" err="1" smtClean="0"/>
          </a:p>
        </p:txBody>
      </p:sp>
      <p:sp>
        <p:nvSpPr>
          <p:cNvPr id="18" name="Pfeil nach rechts 17"/>
          <p:cNvSpPr/>
          <p:nvPr/>
        </p:nvSpPr>
        <p:spPr>
          <a:xfrm>
            <a:off x="4819504" y="4509120"/>
            <a:ext cx="648072" cy="648072"/>
          </a:xfrm>
          <a:prstGeom prst="rightArrow">
            <a:avLst/>
          </a:prstGeom>
          <a:solidFill>
            <a:schemeClr val="bg2">
              <a:lumMod val="75000"/>
            </a:schemeClr>
          </a:solidFill>
          <a:ln w="190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200" dirty="0" err="1" smtClean="0"/>
          </a:p>
        </p:txBody>
      </p:sp>
      <p:sp>
        <p:nvSpPr>
          <p:cNvPr id="21" name="Rechteck 20"/>
          <p:cNvSpPr/>
          <p:nvPr/>
        </p:nvSpPr>
        <p:spPr>
          <a:xfrm>
            <a:off x="488504" y="1654786"/>
            <a:ext cx="1332000" cy="126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>
              <a:spcBef>
                <a:spcPts val="0"/>
              </a:spcBef>
            </a:pPr>
            <a:r>
              <a:rPr lang="de-DE" sz="1600" dirty="0" smtClean="0"/>
              <a:t>Regular </a:t>
            </a:r>
            <a:r>
              <a:rPr lang="de-DE" sz="1600" dirty="0" err="1"/>
              <a:t>performance</a:t>
            </a:r>
            <a:r>
              <a:rPr lang="de-DE" sz="1600" dirty="0"/>
              <a:t> </a:t>
            </a:r>
            <a:r>
              <a:rPr lang="de-DE" sz="1600" dirty="0" err="1"/>
              <a:t>control</a:t>
            </a:r>
            <a:r>
              <a:rPr lang="de-DE" sz="1600" dirty="0"/>
              <a:t> </a:t>
            </a:r>
            <a:r>
              <a:rPr lang="de-DE" sz="1600" dirty="0" err="1"/>
              <a:t>rides</a:t>
            </a:r>
            <a:endParaRPr lang="de-DE" sz="1600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/>
              <a:t>Improved Quality Monitoring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Seite </a:t>
            </a:r>
            <a:fld id="{89C64AA3-442F-440E-B9C3-C9C9C0BB5C84}" type="slidenum">
              <a:rPr lang="de-DE" smtClean="0"/>
              <a:pPr/>
              <a:t>20</a:t>
            </a:fld>
            <a:r>
              <a:rPr lang="de-DE" smtClean="0"/>
              <a:t> </a:t>
            </a:r>
            <a:endParaRPr lang="de-DE" dirty="0"/>
          </a:p>
        </p:txBody>
      </p:sp>
      <p:sp>
        <p:nvSpPr>
          <p:cNvPr id="2" name="Rechteck 1"/>
          <p:cNvSpPr/>
          <p:nvPr/>
        </p:nvSpPr>
        <p:spPr>
          <a:xfrm>
            <a:off x="5745088" y="1654786"/>
            <a:ext cx="3744987" cy="387308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72000" rIns="72000" bIns="72000" rtlCol="0" anchor="ctr"/>
          <a:lstStyle/>
          <a:p>
            <a:r>
              <a:rPr lang="en-US" altLang="de-DE" sz="1600" b="1" dirty="0"/>
              <a:t>Catalogue of penalties fixes fines </a:t>
            </a:r>
            <a:endParaRPr lang="en-US" altLang="de-DE" sz="1600" b="1" dirty="0" smtClean="0"/>
          </a:p>
          <a:p>
            <a:r>
              <a:rPr lang="en-US" altLang="de-DE" sz="1600" b="1" dirty="0" smtClean="0"/>
              <a:t>for </a:t>
            </a:r>
            <a:r>
              <a:rPr lang="en-US" altLang="de-DE" sz="1600" b="1" dirty="0"/>
              <a:t>irregularities </a:t>
            </a:r>
          </a:p>
          <a:p>
            <a:pPr marL="268288" indent="-268288">
              <a:spcBef>
                <a:spcPct val="50000"/>
              </a:spcBef>
              <a:buFontTx/>
              <a:buChar char="•"/>
            </a:pPr>
            <a:r>
              <a:rPr lang="en-US" altLang="de-DE" sz="1600" dirty="0" smtClean="0"/>
              <a:t>Operations</a:t>
            </a:r>
            <a:endParaRPr lang="en-US" altLang="de-DE" sz="1600" dirty="0"/>
          </a:p>
          <a:p>
            <a:pPr marL="268288" indent="-268288">
              <a:spcBef>
                <a:spcPct val="50000"/>
              </a:spcBef>
              <a:buFontTx/>
              <a:buChar char="•"/>
            </a:pPr>
            <a:r>
              <a:rPr lang="en-US" altLang="de-DE" sz="1600" dirty="0"/>
              <a:t>V</a:t>
            </a:r>
            <a:r>
              <a:rPr lang="en-US" altLang="de-DE" sz="1600" dirty="0" smtClean="0"/>
              <a:t>ehicles</a:t>
            </a:r>
            <a:endParaRPr lang="en-US" altLang="de-DE" sz="1600" dirty="0"/>
          </a:p>
          <a:p>
            <a:pPr marL="268288" indent="-268288">
              <a:spcBef>
                <a:spcPct val="50000"/>
              </a:spcBef>
              <a:buFontTx/>
              <a:buChar char="•"/>
            </a:pPr>
            <a:r>
              <a:rPr lang="en-US" altLang="de-DE" sz="1600" dirty="0" smtClean="0"/>
              <a:t>Personnel</a:t>
            </a:r>
            <a:endParaRPr lang="en-US" altLang="de-DE" sz="1600" dirty="0"/>
          </a:p>
          <a:p>
            <a:pPr marL="268288" indent="-268288">
              <a:spcBef>
                <a:spcPct val="50000"/>
              </a:spcBef>
              <a:buFontTx/>
              <a:buChar char="•"/>
            </a:pPr>
            <a:r>
              <a:rPr lang="en-US" altLang="de-DE" sz="1600" dirty="0"/>
              <a:t>S</a:t>
            </a:r>
            <a:r>
              <a:rPr lang="en-US" altLang="de-DE" sz="1600" dirty="0" smtClean="0"/>
              <a:t>afety</a:t>
            </a:r>
            <a:endParaRPr lang="en-US" altLang="de-DE" sz="1600" dirty="0"/>
          </a:p>
          <a:p>
            <a:pPr marL="268288" indent="-268288">
              <a:spcBef>
                <a:spcPct val="50000"/>
              </a:spcBef>
              <a:buFontTx/>
              <a:buChar char="•"/>
            </a:pPr>
            <a:r>
              <a:rPr lang="en-US" altLang="de-DE" sz="1600" dirty="0"/>
              <a:t>I</a:t>
            </a:r>
            <a:r>
              <a:rPr lang="en-US" altLang="de-DE" sz="1600" dirty="0" smtClean="0"/>
              <a:t>nformation </a:t>
            </a:r>
            <a:r>
              <a:rPr lang="en-US" altLang="de-DE" sz="1600" dirty="0"/>
              <a:t>and customer assistance</a:t>
            </a:r>
          </a:p>
          <a:p>
            <a:pPr marL="268288" indent="-268288">
              <a:spcBef>
                <a:spcPct val="50000"/>
              </a:spcBef>
              <a:buFontTx/>
              <a:buChar char="•"/>
            </a:pPr>
            <a:r>
              <a:rPr lang="en-US" altLang="de-DE" sz="1600" dirty="0"/>
              <a:t>S</a:t>
            </a:r>
            <a:r>
              <a:rPr lang="en-US" altLang="de-DE" sz="1600" dirty="0" smtClean="0"/>
              <a:t>ales </a:t>
            </a:r>
            <a:endParaRPr lang="en-US" altLang="de-DE" sz="1600" dirty="0"/>
          </a:p>
          <a:p>
            <a:pPr marL="268288" indent="-268288">
              <a:spcBef>
                <a:spcPct val="50000"/>
              </a:spcBef>
              <a:buFontTx/>
              <a:buChar char="•"/>
            </a:pPr>
            <a:r>
              <a:rPr lang="en-US" altLang="de-DE" sz="1600" dirty="0"/>
              <a:t>M</a:t>
            </a:r>
            <a:r>
              <a:rPr lang="en-US" altLang="de-DE" sz="1600" dirty="0" smtClean="0"/>
              <a:t>arketing</a:t>
            </a:r>
            <a:endParaRPr lang="en-US" altLang="de-DE" sz="1600" dirty="0"/>
          </a:p>
          <a:p>
            <a:pPr marL="268288" indent="-268288">
              <a:spcBef>
                <a:spcPct val="50000"/>
              </a:spcBef>
              <a:buFontTx/>
              <a:buChar char="•"/>
            </a:pPr>
            <a:r>
              <a:rPr lang="en-US" altLang="de-DE" sz="1600" dirty="0"/>
              <a:t>C</a:t>
            </a:r>
            <a:r>
              <a:rPr lang="en-US" altLang="de-DE" sz="1600" dirty="0" smtClean="0"/>
              <a:t>ooperation </a:t>
            </a:r>
            <a:r>
              <a:rPr lang="en-US" altLang="de-DE" sz="1600" dirty="0"/>
              <a:t>with VBB</a:t>
            </a:r>
          </a:p>
        </p:txBody>
      </p:sp>
    </p:spTree>
    <p:extLst>
      <p:ext uri="{BB962C8B-B14F-4D97-AF65-F5344CB8AC3E}">
        <p14:creationId xmlns:p14="http://schemas.microsoft.com/office/powerpoint/2010/main" val="3988598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21"/>
          <p:cNvSpPr>
            <a:spLocks/>
          </p:cNvSpPr>
          <p:nvPr>
            <p:custDataLst>
              <p:tags r:id="rId1"/>
            </p:custDataLst>
          </p:nvPr>
        </p:nvSpPr>
        <p:spPr>
          <a:xfrm>
            <a:off x="5097496" y="1826428"/>
            <a:ext cx="4320000" cy="390682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2000" tIns="72000" rIns="720000" bIns="72000" rtlCol="0" anchor="t"/>
          <a:lstStyle/>
          <a:p>
            <a:pPr marL="180975" lvl="1" indent="-180975">
              <a:spcBef>
                <a:spcPts val="300"/>
              </a:spcBef>
              <a:buClr>
                <a:srgbClr val="2E3358"/>
              </a:buClr>
              <a:buSzPct val="100000"/>
              <a:buFont typeface="Arial" panose="020B0604020202020204" pitchFamily="34" charset="0"/>
              <a:buChar char="•"/>
            </a:pPr>
            <a:endParaRPr lang="de-DE" sz="1200" kern="0" dirty="0">
              <a:solidFill>
                <a:schemeClr val="tx1"/>
              </a:solidFill>
              <a:latin typeface="+mj-lt"/>
            </a:endParaRPr>
          </a:p>
          <a:p>
            <a:pPr marL="180975" lvl="1" indent="-180975">
              <a:spcBef>
                <a:spcPts val="300"/>
              </a:spcBef>
              <a:buClr>
                <a:srgbClr val="2E3358"/>
              </a:buClr>
              <a:buSzPct val="100000"/>
              <a:buFont typeface="Arial" panose="020B0604020202020204" pitchFamily="34" charset="0"/>
              <a:buChar char="•"/>
            </a:pPr>
            <a:endParaRPr lang="de-DE" sz="1200" kern="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5291406" y="1672233"/>
            <a:ext cx="1800000" cy="36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r>
              <a:rPr lang="de-DE" sz="2000" b="1" dirty="0" err="1" smtClean="0"/>
              <a:t>Weaknesses</a:t>
            </a:r>
            <a:endParaRPr lang="de-DE" sz="2000" b="1" dirty="0" smtClean="0"/>
          </a:p>
        </p:txBody>
      </p:sp>
      <p:sp>
        <p:nvSpPr>
          <p:cNvPr id="12" name="Rechteck 21"/>
          <p:cNvSpPr>
            <a:spLocks/>
          </p:cNvSpPr>
          <p:nvPr>
            <p:custDataLst>
              <p:tags r:id="rId2"/>
            </p:custDataLst>
          </p:nvPr>
        </p:nvSpPr>
        <p:spPr>
          <a:xfrm>
            <a:off x="582626" y="1826428"/>
            <a:ext cx="4320000" cy="390682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2000" tIns="72000" rIns="720000" bIns="72000" rtlCol="0" anchor="t"/>
          <a:lstStyle/>
          <a:p>
            <a:pPr marL="180975" lvl="1" indent="-180975">
              <a:spcBef>
                <a:spcPts val="300"/>
              </a:spcBef>
              <a:buClr>
                <a:srgbClr val="2E3358"/>
              </a:buClr>
              <a:buSzPct val="100000"/>
              <a:buFont typeface="Arial" panose="020B0604020202020204" pitchFamily="34" charset="0"/>
              <a:buChar char="•"/>
            </a:pPr>
            <a:endParaRPr lang="de-DE" sz="1200" kern="0" dirty="0">
              <a:solidFill>
                <a:schemeClr val="tx1"/>
              </a:solidFill>
              <a:latin typeface="+mj-lt"/>
            </a:endParaRPr>
          </a:p>
          <a:p>
            <a:pPr marL="180975" lvl="1" indent="-180975">
              <a:spcBef>
                <a:spcPts val="300"/>
              </a:spcBef>
              <a:buClr>
                <a:srgbClr val="2E3358"/>
              </a:buClr>
              <a:buSzPct val="100000"/>
              <a:buFont typeface="Arial" panose="020B0604020202020204" pitchFamily="34" charset="0"/>
              <a:buChar char="•"/>
            </a:pPr>
            <a:endParaRPr lang="de-DE" sz="1200" kern="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Strengths and Weaknesses of Gross Cost Incentive Contracts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Seite </a:t>
            </a:r>
            <a:fld id="{89C64AA3-442F-440E-B9C3-C9C9C0BB5C84}" type="slidenum">
              <a:rPr lang="de-DE" smtClean="0"/>
              <a:pPr/>
              <a:t>21</a:t>
            </a:fld>
            <a:r>
              <a:rPr lang="de-DE" smtClean="0"/>
              <a:t> </a:t>
            </a:r>
            <a:endParaRPr lang="de-DE" dirty="0"/>
          </a:p>
        </p:txBody>
      </p:sp>
      <p:sp>
        <p:nvSpPr>
          <p:cNvPr id="5" name="Textplatzhalter 5"/>
          <p:cNvSpPr txBox="1">
            <a:spLocks/>
          </p:cNvSpPr>
          <p:nvPr/>
        </p:nvSpPr>
        <p:spPr>
          <a:xfrm>
            <a:off x="582626" y="2342406"/>
            <a:ext cx="4051829" cy="3174826"/>
          </a:xfrm>
          <a:prstGeom prst="rect">
            <a:avLst/>
          </a:prstGeom>
        </p:spPr>
        <p:txBody>
          <a:bodyPr lIns="180000"/>
          <a:lstStyle>
            <a:lvl1pPr marL="0" indent="0" algn="l" defTabSz="914400" rtl="0" eaLnBrk="1" latinLnBrk="0" hangingPunct="1">
              <a:lnSpc>
                <a:spcPts val="22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88000" indent="-180000" algn="l" defTabSz="914400" rtl="0" eaLnBrk="1" latinLnBrk="0" hangingPunct="1">
              <a:lnSpc>
                <a:spcPts val="22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8000" indent="-180000" algn="l" defTabSz="914400" rtl="0" eaLnBrk="1" latinLnBrk="0" hangingPunct="1">
              <a:lnSpc>
                <a:spcPts val="22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72000" indent="-180000" algn="l" defTabSz="914400" rtl="0" eaLnBrk="1" latinLnBrk="0" hangingPunct="1">
              <a:lnSpc>
                <a:spcPts val="22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22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400" b="1" dirty="0" smtClean="0"/>
              <a:t>Better influence </a:t>
            </a:r>
            <a:r>
              <a:rPr lang="en-GB" sz="1400" dirty="0" smtClean="0"/>
              <a:t>and control on TOCs performance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1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400" b="1" dirty="0" smtClean="0"/>
              <a:t>Legal certainty </a:t>
            </a:r>
            <a:r>
              <a:rPr lang="en-GB" sz="1400" dirty="0" smtClean="0"/>
              <a:t>over tendering regulations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1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400" dirty="0" smtClean="0"/>
              <a:t>Authorities participate from </a:t>
            </a:r>
            <a:r>
              <a:rPr lang="en-GB" sz="1400" b="1" dirty="0" smtClean="0"/>
              <a:t>higher fare revenues</a:t>
            </a:r>
            <a:r>
              <a:rPr lang="en-GB" sz="1400" dirty="0" smtClean="0"/>
              <a:t> due to ridership increase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1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400" dirty="0" smtClean="0"/>
              <a:t>Increasing fares </a:t>
            </a:r>
            <a:r>
              <a:rPr lang="en-GB" sz="1400" b="1" dirty="0" smtClean="0"/>
              <a:t>at least partially compensate</a:t>
            </a:r>
            <a:r>
              <a:rPr lang="en-GB" sz="1400" dirty="0" smtClean="0"/>
              <a:t> for infrastructure costs rising in excess to public funds available</a:t>
            </a:r>
            <a:endParaRPr lang="en-GB" sz="1400" dirty="0"/>
          </a:p>
        </p:txBody>
      </p:sp>
      <p:sp>
        <p:nvSpPr>
          <p:cNvPr id="6" name="Inhaltsplatzhalter 6"/>
          <p:cNvSpPr>
            <a:spLocks noGrp="1"/>
          </p:cNvSpPr>
          <p:nvPr>
            <p:ph sz="half" idx="4294967295"/>
          </p:nvPr>
        </p:nvSpPr>
        <p:spPr>
          <a:xfrm>
            <a:off x="5097016" y="2342406"/>
            <a:ext cx="4051829" cy="4398962"/>
          </a:xfrm>
          <a:prstGeom prst="rect">
            <a:avLst/>
          </a:prstGeom>
        </p:spPr>
        <p:txBody>
          <a:bodyPr lIns="180000"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600" dirty="0" smtClean="0"/>
              <a:t>Higher </a:t>
            </a:r>
            <a:r>
              <a:rPr lang="en-GB" sz="1600" b="1" dirty="0" smtClean="0"/>
              <a:t>complexity</a:t>
            </a:r>
            <a:r>
              <a:rPr lang="en-GB" sz="1600" dirty="0" smtClean="0"/>
              <a:t> of the contracts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16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600" dirty="0" smtClean="0"/>
              <a:t>Higher </a:t>
            </a:r>
            <a:r>
              <a:rPr lang="en-GB" sz="1600" b="1" dirty="0" smtClean="0"/>
              <a:t>monitoring</a:t>
            </a:r>
            <a:r>
              <a:rPr lang="en-GB" sz="1600" dirty="0" smtClean="0"/>
              <a:t> effort necessary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16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600" b="1" dirty="0" smtClean="0"/>
              <a:t>More skills needed </a:t>
            </a:r>
            <a:r>
              <a:rPr lang="en-GB" sz="1600" dirty="0" smtClean="0"/>
              <a:t>in the fields of</a:t>
            </a:r>
          </a:p>
          <a:p>
            <a:pPr marL="809625" lvl="1" indent="-361950"/>
            <a:r>
              <a:rPr lang="en-GB" sz="1600" dirty="0" smtClean="0"/>
              <a:t>Sales</a:t>
            </a:r>
          </a:p>
          <a:p>
            <a:pPr marL="809625" lvl="1" indent="-361950"/>
            <a:r>
              <a:rPr lang="en-GB" sz="1600" dirty="0" smtClean="0"/>
              <a:t>Fares</a:t>
            </a:r>
          </a:p>
          <a:p>
            <a:pPr marL="809625" lvl="1" indent="-361950"/>
            <a:r>
              <a:rPr lang="en-GB" sz="1600" dirty="0" smtClean="0"/>
              <a:t>Revenue Sharing</a:t>
            </a:r>
          </a:p>
          <a:p>
            <a:pPr marL="342900" indent="-342900"/>
            <a:endParaRPr lang="de-DE" sz="16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776" y="1262332"/>
            <a:ext cx="1872208" cy="1950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9264" y="1085801"/>
            <a:ext cx="1778126" cy="212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Rechteck 13"/>
          <p:cNvSpPr/>
          <p:nvPr/>
        </p:nvSpPr>
        <p:spPr>
          <a:xfrm>
            <a:off x="776536" y="1672233"/>
            <a:ext cx="1800000" cy="36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r>
              <a:rPr lang="de-DE" sz="2000" b="1" dirty="0" err="1" smtClean="0"/>
              <a:t>Strenghts</a:t>
            </a:r>
            <a:endParaRPr lang="de-DE" sz="2000" b="1" dirty="0" smtClean="0"/>
          </a:p>
        </p:txBody>
      </p:sp>
      <p:cxnSp>
        <p:nvCxnSpPr>
          <p:cNvPr id="19" name="Gerade Verbindung 18"/>
          <p:cNvCxnSpPr/>
          <p:nvPr/>
        </p:nvCxnSpPr>
        <p:spPr>
          <a:xfrm>
            <a:off x="582626" y="1826428"/>
            <a:ext cx="0" cy="3906828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20"/>
          <p:cNvCxnSpPr/>
          <p:nvPr/>
        </p:nvCxnSpPr>
        <p:spPr>
          <a:xfrm>
            <a:off x="582626" y="5733256"/>
            <a:ext cx="4320000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21"/>
          <p:cNvCxnSpPr/>
          <p:nvPr/>
        </p:nvCxnSpPr>
        <p:spPr>
          <a:xfrm>
            <a:off x="5097496" y="1826428"/>
            <a:ext cx="0" cy="390682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22"/>
          <p:cNvCxnSpPr/>
          <p:nvPr/>
        </p:nvCxnSpPr>
        <p:spPr>
          <a:xfrm>
            <a:off x="5097496" y="5733256"/>
            <a:ext cx="4320000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5627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Future Challenges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Seite </a:t>
            </a:r>
            <a:fld id="{89C64AA3-442F-440E-B9C3-C9C9C0BB5C84}" type="slidenum">
              <a:rPr lang="de-DE" smtClean="0"/>
              <a:pPr/>
              <a:t>22</a:t>
            </a:fld>
            <a:r>
              <a:rPr lang="de-DE" smtClean="0"/>
              <a:t> </a:t>
            </a:r>
            <a:endParaRPr lang="de-DE" dirty="0"/>
          </a:p>
        </p:txBody>
      </p:sp>
      <p:sp>
        <p:nvSpPr>
          <p:cNvPr id="5" name="Inhaltsplatzhalter 6"/>
          <p:cNvSpPr txBox="1">
            <a:spLocks/>
          </p:cNvSpPr>
          <p:nvPr>
            <p:custDataLst>
              <p:tags r:id="rId1"/>
            </p:custDataLst>
          </p:nvPr>
        </p:nvSpPr>
        <p:spPr bwMode="gray">
          <a:xfrm>
            <a:off x="200025" y="4113624"/>
            <a:ext cx="3586786" cy="360000"/>
          </a:xfrm>
          <a:prstGeom prst="rect">
            <a:avLst/>
          </a:prstGeom>
          <a:noFill/>
          <a:ln>
            <a:noFill/>
          </a:ln>
        </p:spPr>
        <p:txBody>
          <a:bodyPr wrap="square" lIns="90000" tIns="90000" rIns="90000" bIns="90000" anchor="ctr" anchorCtr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spcBef>
                <a:spcPts val="600"/>
              </a:spcBef>
              <a:buClr>
                <a:srgbClr val="FF0000"/>
              </a:buClr>
              <a:buSzPct val="85000"/>
              <a:buFont typeface="Wingdings" pitchFamily="2" charset="2"/>
              <a:buChar char="n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spcBef>
                <a:spcPts val="300"/>
              </a:spcBef>
              <a:buClr>
                <a:srgbClr val="FF0000"/>
              </a:buClr>
              <a:buFont typeface="DB Office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40000" indent="-180000" algn="l" defTabSz="914400" rtl="0" eaLnBrk="1" latinLnBrk="0" hangingPunct="1">
              <a:spcBef>
                <a:spcPts val="300"/>
              </a:spcBef>
              <a:buClr>
                <a:srgbClr val="FF0000"/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20000" indent="-180000" algn="l" defTabSz="914400" rtl="0" eaLnBrk="1" latinLnBrk="0" hangingPunct="1">
              <a:spcBef>
                <a:spcPts val="300"/>
              </a:spcBef>
              <a:buClr>
                <a:srgbClr val="FF0000"/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</a:pPr>
            <a:r>
              <a:rPr lang="de-DE" b="1" dirty="0" smtClean="0">
                <a:solidFill>
                  <a:schemeClr val="bg1"/>
                </a:solidFill>
              </a:rPr>
              <a:t>Text</a:t>
            </a:r>
          </a:p>
        </p:txBody>
      </p:sp>
      <p:sp>
        <p:nvSpPr>
          <p:cNvPr id="6" name="Rechteck 5"/>
          <p:cNvSpPr/>
          <p:nvPr>
            <p:custDataLst>
              <p:tags r:id="rId2"/>
            </p:custDataLst>
          </p:nvPr>
        </p:nvSpPr>
        <p:spPr bwMode="gray">
          <a:xfrm>
            <a:off x="6080732" y="4113806"/>
            <a:ext cx="3335710" cy="359999"/>
          </a:xfrm>
          <a:custGeom>
            <a:avLst/>
            <a:gdLst/>
            <a:ahLst/>
            <a:cxnLst/>
            <a:rect l="l" t="t" r="r" b="b"/>
            <a:pathLst>
              <a:path w="3560145" h="359999">
                <a:moveTo>
                  <a:pt x="26767" y="0"/>
                </a:moveTo>
                <a:lnTo>
                  <a:pt x="3560145" y="0"/>
                </a:lnTo>
                <a:lnTo>
                  <a:pt x="3560145" y="359999"/>
                </a:lnTo>
                <a:lnTo>
                  <a:pt x="0" y="359999"/>
                </a:lnTo>
                <a:cubicBezTo>
                  <a:pt x="20837" y="273307"/>
                  <a:pt x="31306" y="182824"/>
                  <a:pt x="31306" y="89895"/>
                </a:cubicBezTo>
                <a:cubicBezTo>
                  <a:pt x="31306" y="59627"/>
                  <a:pt x="30196" y="29619"/>
                  <a:pt x="26767" y="0"/>
                </a:cubicBezTo>
                <a:close/>
              </a:path>
            </a:pathLst>
          </a:custGeom>
          <a:solidFill>
            <a:schemeClr val="tx2"/>
          </a:solidFill>
          <a:ln w="952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lvl="0" algn="ctr"/>
            <a:r>
              <a:rPr lang="en-GB" sz="1600" b="1" dirty="0"/>
              <a:t>Decreasing </a:t>
            </a:r>
            <a:r>
              <a:rPr lang="en-GB" sz="1600" b="1" dirty="0" smtClean="0"/>
              <a:t>Competition</a:t>
            </a:r>
            <a:endParaRPr lang="en-GB" sz="1600" b="1" dirty="0"/>
          </a:p>
        </p:txBody>
      </p:sp>
      <p:sp>
        <p:nvSpPr>
          <p:cNvPr id="7" name="Rechteck 20"/>
          <p:cNvSpPr/>
          <p:nvPr>
            <p:custDataLst>
              <p:tags r:id="rId3"/>
            </p:custDataLst>
          </p:nvPr>
        </p:nvSpPr>
        <p:spPr bwMode="gray">
          <a:xfrm>
            <a:off x="488504" y="4113624"/>
            <a:ext cx="3363042" cy="359999"/>
          </a:xfrm>
          <a:custGeom>
            <a:avLst/>
            <a:gdLst/>
            <a:ahLst/>
            <a:cxnLst/>
            <a:rect l="l" t="t" r="r" b="b"/>
            <a:pathLst>
              <a:path w="3586786" h="359999">
                <a:moveTo>
                  <a:pt x="0" y="0"/>
                </a:moveTo>
                <a:lnTo>
                  <a:pt x="3560019" y="0"/>
                </a:lnTo>
                <a:lnTo>
                  <a:pt x="3555480" y="89895"/>
                </a:lnTo>
                <a:cubicBezTo>
                  <a:pt x="3555480" y="182824"/>
                  <a:pt x="3565949" y="273307"/>
                  <a:pt x="3586786" y="359999"/>
                </a:cubicBezTo>
                <a:lnTo>
                  <a:pt x="0" y="359999"/>
                </a:lnTo>
                <a:close/>
              </a:path>
            </a:pathLst>
          </a:custGeom>
          <a:solidFill>
            <a:schemeClr val="tx2"/>
          </a:solidFill>
          <a:ln w="952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lvl="0" algn="ctr"/>
            <a:r>
              <a:rPr lang="en-GB" sz="1600" b="1" dirty="0"/>
              <a:t>Substitutes</a:t>
            </a:r>
          </a:p>
        </p:txBody>
      </p:sp>
      <p:sp>
        <p:nvSpPr>
          <p:cNvPr id="9" name="Inhaltsplatzhalter 6"/>
          <p:cNvSpPr txBox="1">
            <a:spLocks/>
          </p:cNvSpPr>
          <p:nvPr>
            <p:custDataLst>
              <p:tags r:id="rId4"/>
            </p:custDataLst>
          </p:nvPr>
        </p:nvSpPr>
        <p:spPr bwMode="gray">
          <a:xfrm>
            <a:off x="488949" y="1844864"/>
            <a:ext cx="439261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</p:spPr>
        <p:txBody>
          <a:bodyPr wrap="square" lIns="90000" tIns="90000" rIns="90000" bIns="90000" anchor="ctr" anchorCtr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spcBef>
                <a:spcPts val="600"/>
              </a:spcBef>
              <a:buClr>
                <a:srgbClr val="FF0000"/>
              </a:buClr>
              <a:buSzPct val="85000"/>
              <a:buFont typeface="Wingdings" pitchFamily="2" charset="2"/>
              <a:buChar char="n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spcBef>
                <a:spcPts val="300"/>
              </a:spcBef>
              <a:buClr>
                <a:srgbClr val="FF0000"/>
              </a:buClr>
              <a:buFont typeface="DB Office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40000" indent="-180000" algn="l" defTabSz="914400" rtl="0" eaLnBrk="1" latinLnBrk="0" hangingPunct="1">
              <a:spcBef>
                <a:spcPts val="300"/>
              </a:spcBef>
              <a:buClr>
                <a:srgbClr val="FF0000"/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20000" indent="-180000" algn="l" defTabSz="914400" rtl="0" eaLnBrk="1" latinLnBrk="0" hangingPunct="1">
              <a:spcBef>
                <a:spcPts val="300"/>
              </a:spcBef>
              <a:buClr>
                <a:srgbClr val="FF0000"/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</a:pPr>
            <a:r>
              <a:rPr lang="de-DE" sz="1600" b="1" dirty="0" err="1" smtClean="0">
                <a:solidFill>
                  <a:schemeClr val="bg1"/>
                </a:solidFill>
              </a:rPr>
              <a:t>Uncertainty</a:t>
            </a:r>
            <a:r>
              <a:rPr lang="de-DE" sz="1600" b="1" dirty="0" smtClean="0">
                <a:solidFill>
                  <a:schemeClr val="bg1"/>
                </a:solidFill>
              </a:rPr>
              <a:t> </a:t>
            </a:r>
            <a:r>
              <a:rPr lang="de-DE" sz="1600" b="1" dirty="0" err="1">
                <a:solidFill>
                  <a:schemeClr val="bg1"/>
                </a:solidFill>
              </a:rPr>
              <a:t>of</a:t>
            </a:r>
            <a:r>
              <a:rPr lang="de-DE" sz="1600" b="1" dirty="0">
                <a:solidFill>
                  <a:schemeClr val="bg1"/>
                </a:solidFill>
              </a:rPr>
              <a:t> </a:t>
            </a:r>
            <a:r>
              <a:rPr lang="de-DE" sz="1600" b="1" dirty="0" smtClean="0">
                <a:solidFill>
                  <a:schemeClr val="bg1"/>
                </a:solidFill>
              </a:rPr>
              <a:t>Public Funds</a:t>
            </a:r>
            <a:endParaRPr lang="de-DE" sz="1600" b="1" dirty="0">
              <a:solidFill>
                <a:schemeClr val="bg1"/>
              </a:solidFill>
            </a:endParaRPr>
          </a:p>
        </p:txBody>
      </p:sp>
      <p:sp>
        <p:nvSpPr>
          <p:cNvPr id="10" name="Inhaltsplatzhalter 6"/>
          <p:cNvSpPr txBox="1">
            <a:spLocks/>
          </p:cNvSpPr>
          <p:nvPr>
            <p:custDataLst>
              <p:tags r:id="rId5"/>
            </p:custDataLst>
          </p:nvPr>
        </p:nvSpPr>
        <p:spPr bwMode="gray">
          <a:xfrm>
            <a:off x="5023993" y="1844864"/>
            <a:ext cx="439200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</p:spPr>
        <p:txBody>
          <a:bodyPr wrap="square" lIns="90000" tIns="90000" rIns="90000" bIns="90000" anchor="ctr" anchorCtr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spcBef>
                <a:spcPts val="600"/>
              </a:spcBef>
              <a:buClr>
                <a:srgbClr val="FF0000"/>
              </a:buClr>
              <a:buSzPct val="85000"/>
              <a:buFont typeface="Wingdings" pitchFamily="2" charset="2"/>
              <a:buChar char="n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spcBef>
                <a:spcPts val="300"/>
              </a:spcBef>
              <a:buClr>
                <a:srgbClr val="FF0000"/>
              </a:buClr>
              <a:buFont typeface="DB Office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40000" indent="-180000" algn="l" defTabSz="914400" rtl="0" eaLnBrk="1" latinLnBrk="0" hangingPunct="1">
              <a:spcBef>
                <a:spcPts val="300"/>
              </a:spcBef>
              <a:buClr>
                <a:srgbClr val="FF0000"/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20000" indent="-180000" algn="l" defTabSz="914400" rtl="0" eaLnBrk="1" latinLnBrk="0" hangingPunct="1">
              <a:spcBef>
                <a:spcPts val="300"/>
              </a:spcBef>
              <a:buClr>
                <a:srgbClr val="FF0000"/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</a:pPr>
            <a:r>
              <a:rPr lang="de-DE" sz="1600" b="1" dirty="0" err="1">
                <a:solidFill>
                  <a:schemeClr val="bg1"/>
                </a:solidFill>
              </a:rPr>
              <a:t>Inappropriate</a:t>
            </a:r>
            <a:r>
              <a:rPr lang="de-DE" sz="1600" b="1" dirty="0">
                <a:solidFill>
                  <a:schemeClr val="bg1"/>
                </a:solidFill>
              </a:rPr>
              <a:t> </a:t>
            </a:r>
            <a:r>
              <a:rPr lang="de-DE" sz="1600" b="1" dirty="0" smtClean="0">
                <a:solidFill>
                  <a:schemeClr val="bg1"/>
                </a:solidFill>
              </a:rPr>
              <a:t>Incentives</a:t>
            </a:r>
            <a:endParaRPr lang="de-DE" sz="1600" b="1" dirty="0">
              <a:solidFill>
                <a:schemeClr val="bg1"/>
              </a:solidFill>
            </a:endParaRPr>
          </a:p>
        </p:txBody>
      </p:sp>
      <p:sp>
        <p:nvSpPr>
          <p:cNvPr id="12" name="Rechteck 2"/>
          <p:cNvSpPr/>
          <p:nvPr>
            <p:custDataLst>
              <p:tags r:id="rId6"/>
            </p:custDataLst>
          </p:nvPr>
        </p:nvSpPr>
        <p:spPr bwMode="gray">
          <a:xfrm>
            <a:off x="488950" y="2204864"/>
            <a:ext cx="4392609" cy="1656000"/>
          </a:xfrm>
          <a:custGeom>
            <a:avLst/>
            <a:gdLst/>
            <a:ahLst/>
            <a:cxnLst/>
            <a:rect l="l" t="t" r="r" b="b"/>
            <a:pathLst>
              <a:path w="4681533" h="1800994">
                <a:moveTo>
                  <a:pt x="0" y="0"/>
                </a:moveTo>
                <a:lnTo>
                  <a:pt x="4681533" y="0"/>
                </a:lnTo>
                <a:lnTo>
                  <a:pt x="4681533" y="864921"/>
                </a:lnTo>
                <a:cubicBezTo>
                  <a:pt x="4143765" y="900791"/>
                  <a:pt x="3702713" y="1289044"/>
                  <a:pt x="3586876" y="1800994"/>
                </a:cubicBezTo>
                <a:lnTo>
                  <a:pt x="0" y="1800994"/>
                </a:ln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  <a:ln w="952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80000" rIns="108000" bIns="108000" rtlCol="0" anchor="ctr"/>
          <a:lstStyle/>
          <a:p>
            <a:pPr algn="ctr"/>
            <a:endParaRPr lang="de-DE" sz="1400" dirty="0" err="1" smtClean="0">
              <a:solidFill>
                <a:schemeClr val="tx1"/>
              </a:solidFill>
            </a:endParaRPr>
          </a:p>
        </p:txBody>
      </p:sp>
      <p:sp>
        <p:nvSpPr>
          <p:cNvPr id="13" name="Rechteck 12"/>
          <p:cNvSpPr/>
          <p:nvPr>
            <p:custDataLst>
              <p:tags r:id="rId7"/>
            </p:custDataLst>
          </p:nvPr>
        </p:nvSpPr>
        <p:spPr bwMode="gray">
          <a:xfrm>
            <a:off x="5024442" y="2209541"/>
            <a:ext cx="4392000" cy="1656000"/>
          </a:xfrm>
          <a:custGeom>
            <a:avLst/>
            <a:gdLst/>
            <a:ahLst/>
            <a:cxnLst/>
            <a:rect l="l" t="t" r="r" b="b"/>
            <a:pathLst>
              <a:path w="4681533" h="1800994">
                <a:moveTo>
                  <a:pt x="0" y="0"/>
                </a:moveTo>
                <a:lnTo>
                  <a:pt x="4681533" y="0"/>
                </a:lnTo>
                <a:lnTo>
                  <a:pt x="4681533" y="1800994"/>
                </a:lnTo>
                <a:lnTo>
                  <a:pt x="1108649" y="1800994"/>
                </a:lnTo>
                <a:cubicBezTo>
                  <a:pt x="989613" y="1287219"/>
                  <a:pt x="542583" y="899505"/>
                  <a:pt x="0" y="870472"/>
                </a:cubicBez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  <a:ln w="952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108000" rtlCol="0" anchor="ctr"/>
          <a:lstStyle/>
          <a:p>
            <a:pPr algn="ctr"/>
            <a:endParaRPr lang="de-DE" sz="1400" dirty="0" err="1" smtClean="0">
              <a:solidFill>
                <a:schemeClr val="tx1"/>
              </a:solidFill>
            </a:endParaRPr>
          </a:p>
        </p:txBody>
      </p:sp>
      <p:sp>
        <p:nvSpPr>
          <p:cNvPr id="14" name="Rechteck 13"/>
          <p:cNvSpPr/>
          <p:nvPr>
            <p:custDataLst>
              <p:tags r:id="rId8"/>
            </p:custDataLst>
          </p:nvPr>
        </p:nvSpPr>
        <p:spPr bwMode="gray">
          <a:xfrm>
            <a:off x="488950" y="4473624"/>
            <a:ext cx="4392609" cy="1656000"/>
          </a:xfrm>
          <a:custGeom>
            <a:avLst/>
            <a:gdLst/>
            <a:ahLst/>
            <a:cxnLst/>
            <a:rect l="l" t="t" r="r" b="b"/>
            <a:pathLst>
              <a:path w="4681533" h="1795499">
                <a:moveTo>
                  <a:pt x="0" y="0"/>
                </a:moveTo>
                <a:lnTo>
                  <a:pt x="3586784" y="0"/>
                </a:lnTo>
                <a:cubicBezTo>
                  <a:pt x="3702505" y="512127"/>
                  <a:pt x="4143638" y="900554"/>
                  <a:pt x="4681533" y="936432"/>
                </a:cubicBezTo>
                <a:lnTo>
                  <a:pt x="4681533" y="1795499"/>
                </a:lnTo>
                <a:lnTo>
                  <a:pt x="0" y="1795499"/>
                </a:ln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  <a:ln w="952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80000" rIns="108000" bIns="108000" rtlCol="0" anchor="ctr"/>
          <a:lstStyle/>
          <a:p>
            <a:pPr algn="ctr"/>
            <a:endParaRPr lang="de-DE" sz="1400" dirty="0" err="1" smtClean="0">
              <a:solidFill>
                <a:schemeClr val="tx1"/>
              </a:solidFill>
            </a:endParaRPr>
          </a:p>
        </p:txBody>
      </p:sp>
      <p:sp>
        <p:nvSpPr>
          <p:cNvPr id="15" name="Rechteck 14"/>
          <p:cNvSpPr/>
          <p:nvPr>
            <p:custDataLst>
              <p:tags r:id="rId9"/>
            </p:custDataLst>
          </p:nvPr>
        </p:nvSpPr>
        <p:spPr bwMode="gray">
          <a:xfrm>
            <a:off x="5024442" y="4478300"/>
            <a:ext cx="4392000" cy="1656000"/>
          </a:xfrm>
          <a:custGeom>
            <a:avLst/>
            <a:gdLst/>
            <a:ahLst/>
            <a:cxnLst/>
            <a:rect l="l" t="t" r="r" b="b"/>
            <a:pathLst>
              <a:path w="4681533" h="1795499">
                <a:moveTo>
                  <a:pt x="1120186" y="0"/>
                </a:moveTo>
                <a:lnTo>
                  <a:pt x="4681533" y="0"/>
                </a:lnTo>
                <a:lnTo>
                  <a:pt x="4681533" y="1795499"/>
                </a:lnTo>
                <a:lnTo>
                  <a:pt x="0" y="1795499"/>
                </a:lnTo>
                <a:lnTo>
                  <a:pt x="0" y="933100"/>
                </a:lnTo>
                <a:cubicBezTo>
                  <a:pt x="548251" y="908721"/>
                  <a:pt x="1001003" y="518251"/>
                  <a:pt x="1120186" y="0"/>
                </a:cubicBez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  <a:ln w="952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endParaRPr lang="de-DE" sz="1400" dirty="0" err="1" smtClean="0">
              <a:solidFill>
                <a:schemeClr val="tx1"/>
              </a:solidFill>
            </a:endParaRPr>
          </a:p>
        </p:txBody>
      </p:sp>
      <p:sp>
        <p:nvSpPr>
          <p:cNvPr id="16" name="Inhaltsplatzhalter 6"/>
          <p:cNvSpPr txBox="1">
            <a:spLocks/>
          </p:cNvSpPr>
          <p:nvPr>
            <p:custDataLst>
              <p:tags r:id="rId10"/>
            </p:custDataLst>
          </p:nvPr>
        </p:nvSpPr>
        <p:spPr bwMode="gray">
          <a:xfrm>
            <a:off x="488950" y="2204864"/>
            <a:ext cx="4391678" cy="1656000"/>
          </a:xfrm>
          <a:prstGeom prst="rect">
            <a:avLst/>
          </a:prstGeom>
          <a:ln>
            <a:noFill/>
          </a:ln>
        </p:spPr>
        <p:txBody>
          <a:bodyPr tIns="0" bIns="0" anchor="ctr"/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spcBef>
                <a:spcPts val="600"/>
              </a:spcBef>
              <a:buClr>
                <a:srgbClr val="FF0000"/>
              </a:buClr>
              <a:buSzPct val="85000"/>
              <a:buFont typeface="Wingdings" pitchFamily="2" charset="2"/>
              <a:buChar char="n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spcBef>
                <a:spcPts val="300"/>
              </a:spcBef>
              <a:buClr>
                <a:srgbClr val="FF0000"/>
              </a:buClr>
              <a:buFont typeface="DB Office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40000" indent="-180000" algn="l" defTabSz="914400" rtl="0" eaLnBrk="1" latinLnBrk="0" hangingPunct="1">
              <a:spcBef>
                <a:spcPts val="300"/>
              </a:spcBef>
              <a:buClr>
                <a:srgbClr val="FF0000"/>
              </a:buClr>
              <a:buSzPct val="100000"/>
              <a:buFont typeface="Wingdings" pitchFamily="2" charset="2"/>
              <a:buChar char="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20000" indent="-180000" algn="l" defTabSz="914400" rtl="0" eaLnBrk="1" latinLnBrk="0" hangingPunct="1">
              <a:spcBef>
                <a:spcPts val="300"/>
              </a:spcBef>
              <a:buClr>
                <a:srgbClr val="FF0000"/>
              </a:buClr>
              <a:buSzPct val="100000"/>
              <a:buFont typeface="Wingdings" pitchFamily="2" charset="2"/>
              <a:buChar char="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buClrTx/>
              <a:buFont typeface="Arial" panose="020B0604020202020204" pitchFamily="34" charset="0"/>
              <a:buChar char="•"/>
            </a:pPr>
            <a:r>
              <a:rPr lang="en-US" dirty="0"/>
              <a:t>Regionalization </a:t>
            </a:r>
            <a:r>
              <a:rPr lang="en-US" dirty="0" smtClean="0"/>
              <a:t>law </a:t>
            </a:r>
            <a:r>
              <a:rPr lang="en-US" dirty="0"/>
              <a:t>terminated by the End of 2014</a:t>
            </a:r>
          </a:p>
          <a:p>
            <a:pPr lvl="1">
              <a:buClrTx/>
              <a:buFont typeface="Arial" panose="020B0604020202020204" pitchFamily="34" charset="0"/>
              <a:buChar char="•"/>
            </a:pPr>
            <a:r>
              <a:rPr lang="en-US" dirty="0"/>
              <a:t>Continuation is still under discussion</a:t>
            </a:r>
          </a:p>
          <a:p>
            <a:pPr lvl="1">
              <a:buClrTx/>
              <a:buFont typeface="Arial" panose="020B0604020202020204" pitchFamily="34" charset="0"/>
              <a:buChar char="•"/>
            </a:pPr>
            <a:r>
              <a:rPr lang="en-US" dirty="0"/>
              <a:t>Threat of decreasing funds</a:t>
            </a:r>
          </a:p>
        </p:txBody>
      </p:sp>
      <p:sp>
        <p:nvSpPr>
          <p:cNvPr id="17" name="Inhaltsplatzhalter 6"/>
          <p:cNvSpPr txBox="1">
            <a:spLocks/>
          </p:cNvSpPr>
          <p:nvPr>
            <p:custDataLst>
              <p:tags r:id="rId11"/>
            </p:custDataLst>
          </p:nvPr>
        </p:nvSpPr>
        <p:spPr bwMode="gray">
          <a:xfrm>
            <a:off x="5169024" y="2209541"/>
            <a:ext cx="4321031" cy="1656000"/>
          </a:xfrm>
          <a:prstGeom prst="rect">
            <a:avLst/>
          </a:prstGeom>
          <a:ln>
            <a:noFill/>
          </a:ln>
        </p:spPr>
        <p:txBody>
          <a:bodyPr tIns="0" bIns="0" anchor="ctr"/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spcBef>
                <a:spcPts val="600"/>
              </a:spcBef>
              <a:buClr>
                <a:srgbClr val="FF0000"/>
              </a:buClr>
              <a:buSzPct val="85000"/>
              <a:buFont typeface="Wingdings" pitchFamily="2" charset="2"/>
              <a:buChar char="n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spcBef>
                <a:spcPts val="300"/>
              </a:spcBef>
              <a:buClr>
                <a:srgbClr val="FF0000"/>
              </a:buClr>
              <a:buFont typeface="DB Office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40000" indent="-180000" algn="l" defTabSz="914400" rtl="0" eaLnBrk="1" latinLnBrk="0" hangingPunct="1">
              <a:spcBef>
                <a:spcPts val="300"/>
              </a:spcBef>
              <a:buClr>
                <a:srgbClr val="FF0000"/>
              </a:buClr>
              <a:buSzPct val="100000"/>
              <a:buFont typeface="Wingdings" pitchFamily="2" charset="2"/>
              <a:buChar char="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20000" indent="-180000" algn="l" defTabSz="914400" rtl="0" eaLnBrk="1" latinLnBrk="0" hangingPunct="1">
              <a:spcBef>
                <a:spcPts val="300"/>
              </a:spcBef>
              <a:buClr>
                <a:srgbClr val="FF0000"/>
              </a:buClr>
              <a:buSzPct val="100000"/>
              <a:buFont typeface="Wingdings" pitchFamily="2" charset="2"/>
              <a:buChar char="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buClrTx/>
              <a:buFont typeface="Arial" panose="020B0604020202020204" pitchFamily="34" charset="0"/>
              <a:buChar char="•"/>
            </a:pPr>
            <a:r>
              <a:rPr lang="en-US" dirty="0"/>
              <a:t>Revision of </a:t>
            </a:r>
            <a:r>
              <a:rPr lang="en-US" dirty="0" smtClean="0"/>
              <a:t>incentive </a:t>
            </a:r>
            <a:r>
              <a:rPr lang="en-US" dirty="0"/>
              <a:t>schemes needed</a:t>
            </a:r>
          </a:p>
          <a:p>
            <a:pPr marL="358775" lvl="1" indent="-179388">
              <a:buClrTx/>
              <a:buFont typeface="Arial" panose="020B0604020202020204" pitchFamily="34" charset="0"/>
              <a:buChar char="•"/>
            </a:pPr>
            <a:r>
              <a:rPr lang="en-US" dirty="0"/>
              <a:t>Quality </a:t>
            </a:r>
            <a:r>
              <a:rPr lang="en-US" dirty="0" smtClean="0"/>
              <a:t>monitoring </a:t>
            </a:r>
            <a:r>
              <a:rPr lang="en-US" dirty="0"/>
              <a:t>has to be modified in some areas</a:t>
            </a:r>
          </a:p>
          <a:p>
            <a:pPr marL="896938" lvl="1" indent="-179388">
              <a:buClrTx/>
              <a:buFont typeface="Arial" panose="020B0604020202020204" pitchFamily="34" charset="0"/>
              <a:buChar char="•"/>
            </a:pPr>
            <a:r>
              <a:rPr lang="en-US" dirty="0"/>
              <a:t>Threat of inappropriate incentives, legal risks</a:t>
            </a:r>
          </a:p>
        </p:txBody>
      </p:sp>
      <p:sp>
        <p:nvSpPr>
          <p:cNvPr id="18" name="Inhaltsplatzhalter 6"/>
          <p:cNvSpPr txBox="1">
            <a:spLocks/>
          </p:cNvSpPr>
          <p:nvPr>
            <p:custDataLst>
              <p:tags r:id="rId12"/>
            </p:custDataLst>
          </p:nvPr>
        </p:nvSpPr>
        <p:spPr bwMode="gray">
          <a:xfrm>
            <a:off x="488949" y="4478300"/>
            <a:ext cx="4405727" cy="1687550"/>
          </a:xfrm>
          <a:prstGeom prst="rect">
            <a:avLst/>
          </a:prstGeom>
          <a:ln>
            <a:noFill/>
          </a:ln>
        </p:spPr>
        <p:txBody>
          <a:bodyPr tIns="0" bIns="0" anchor="ctr" anchorCtr="0"/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spcBef>
                <a:spcPts val="600"/>
              </a:spcBef>
              <a:buClr>
                <a:srgbClr val="FF0000"/>
              </a:buClr>
              <a:buSzPct val="85000"/>
              <a:buFont typeface="Wingdings" pitchFamily="2" charset="2"/>
              <a:buChar char="n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spcBef>
                <a:spcPts val="300"/>
              </a:spcBef>
              <a:buClr>
                <a:srgbClr val="FF0000"/>
              </a:buClr>
              <a:buFont typeface="DB Office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40000" indent="-180000" algn="l" defTabSz="914400" rtl="0" eaLnBrk="1" latinLnBrk="0" hangingPunct="1">
              <a:spcBef>
                <a:spcPts val="300"/>
              </a:spcBef>
              <a:buClr>
                <a:srgbClr val="FF0000"/>
              </a:buClr>
              <a:buSzPct val="100000"/>
              <a:buFont typeface="Wingdings" pitchFamily="2" charset="2"/>
              <a:buChar char="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20000" indent="-180000" algn="l" defTabSz="914400" rtl="0" eaLnBrk="1" latinLnBrk="0" hangingPunct="1">
              <a:spcBef>
                <a:spcPts val="300"/>
              </a:spcBef>
              <a:buClr>
                <a:srgbClr val="FF0000"/>
              </a:buClr>
              <a:buSzPct val="100000"/>
              <a:buFont typeface="Wingdings" pitchFamily="2" charset="2"/>
              <a:buChar char="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buClrTx/>
              <a:buFont typeface="Arial" panose="020B0604020202020204" pitchFamily="34" charset="0"/>
              <a:buChar char="•"/>
            </a:pPr>
            <a:r>
              <a:rPr lang="en-US" dirty="0"/>
              <a:t>Emerging long distance bus services</a:t>
            </a:r>
          </a:p>
          <a:p>
            <a:pPr lvl="1">
              <a:buClrTx/>
              <a:buFont typeface="Arial" panose="020B0604020202020204" pitchFamily="34" charset="0"/>
              <a:buChar char="•"/>
            </a:pPr>
            <a:r>
              <a:rPr lang="en-US" dirty="0"/>
              <a:t>Threat of eroding fare revenue basis</a:t>
            </a:r>
          </a:p>
        </p:txBody>
      </p:sp>
      <p:sp>
        <p:nvSpPr>
          <p:cNvPr id="19" name="Inhaltsplatzhalter 6"/>
          <p:cNvSpPr txBox="1">
            <a:spLocks/>
          </p:cNvSpPr>
          <p:nvPr>
            <p:custDataLst>
              <p:tags r:id="rId13"/>
            </p:custDataLst>
          </p:nvPr>
        </p:nvSpPr>
        <p:spPr bwMode="gray">
          <a:xfrm>
            <a:off x="5169025" y="4482353"/>
            <a:ext cx="4549010" cy="1647271"/>
          </a:xfrm>
          <a:prstGeom prst="rect">
            <a:avLst/>
          </a:prstGeom>
          <a:ln>
            <a:noFill/>
          </a:ln>
        </p:spPr>
        <p:txBody>
          <a:bodyPr tIns="0" bIns="0" anchor="ctr" anchorCtr="0"/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spcBef>
                <a:spcPts val="600"/>
              </a:spcBef>
              <a:buClr>
                <a:srgbClr val="FF0000"/>
              </a:buClr>
              <a:buSzPct val="85000"/>
              <a:buFont typeface="Wingdings" pitchFamily="2" charset="2"/>
              <a:buChar char="n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spcBef>
                <a:spcPts val="300"/>
              </a:spcBef>
              <a:buClr>
                <a:srgbClr val="FF0000"/>
              </a:buClr>
              <a:buFont typeface="DB Office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40000" indent="-180000" algn="l" defTabSz="914400" rtl="0" eaLnBrk="1" latinLnBrk="0" hangingPunct="1">
              <a:spcBef>
                <a:spcPts val="300"/>
              </a:spcBef>
              <a:buClr>
                <a:srgbClr val="FF0000"/>
              </a:buClr>
              <a:buSzPct val="100000"/>
              <a:buFont typeface="Wingdings" pitchFamily="2" charset="2"/>
              <a:buChar char="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20000" indent="-180000" algn="l" defTabSz="914400" rtl="0" eaLnBrk="1" latinLnBrk="0" hangingPunct="1">
              <a:spcBef>
                <a:spcPts val="300"/>
              </a:spcBef>
              <a:buClr>
                <a:srgbClr val="FF0000"/>
              </a:buClr>
              <a:buSzPct val="100000"/>
              <a:buFont typeface="Wingdings" pitchFamily="2" charset="2"/>
              <a:buChar char="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76325" lvl="1" indent="-179388">
              <a:buClrTx/>
              <a:buFont typeface="Arial" panose="020B0604020202020204" pitchFamily="34" charset="0"/>
              <a:buChar char="•"/>
            </a:pPr>
            <a:r>
              <a:rPr lang="en-US" dirty="0"/>
              <a:t>TOCs face higher financial risks</a:t>
            </a:r>
          </a:p>
          <a:p>
            <a:pPr marL="985838" lvl="1" indent="-179388">
              <a:buClrTx/>
              <a:buFont typeface="Arial" panose="020B0604020202020204" pitchFamily="34" charset="0"/>
              <a:buChar char="•"/>
            </a:pPr>
            <a:r>
              <a:rPr lang="en-US" dirty="0"/>
              <a:t>Concentration limits the number of potential bidders</a:t>
            </a:r>
          </a:p>
          <a:p>
            <a:pPr lvl="1">
              <a:buClrTx/>
              <a:buFont typeface="Arial" panose="020B0604020202020204" pitchFamily="34" charset="0"/>
              <a:buChar char="•"/>
            </a:pPr>
            <a:r>
              <a:rPr lang="en-US" dirty="0"/>
              <a:t>Threat of </a:t>
            </a:r>
            <a:r>
              <a:rPr lang="en-US" dirty="0" smtClean="0"/>
              <a:t>increasing prices</a:t>
            </a:r>
            <a:endParaRPr lang="en-US" dirty="0"/>
          </a:p>
        </p:txBody>
      </p:sp>
      <p:sp>
        <p:nvSpPr>
          <p:cNvPr id="20" name="Oval 5"/>
          <p:cNvSpPr>
            <a:spLocks noChangeArrowheads="1"/>
          </p:cNvSpPr>
          <p:nvPr>
            <p:custDataLst>
              <p:tags r:id="rId14"/>
            </p:custDataLst>
          </p:nvPr>
        </p:nvSpPr>
        <p:spPr bwMode="gray">
          <a:xfrm>
            <a:off x="3944888" y="3150494"/>
            <a:ext cx="2025732" cy="2025732"/>
          </a:xfrm>
          <a:prstGeom prst="ellipse">
            <a:avLst/>
          </a:prstGeom>
          <a:solidFill>
            <a:schemeClr val="tx2"/>
          </a:solidFill>
          <a:ln w="9525" algn="ctr">
            <a:solidFill>
              <a:schemeClr val="bg2"/>
            </a:solidFill>
            <a:round/>
            <a:headEnd/>
            <a:tailEnd/>
          </a:ln>
          <a:effectLst/>
          <a:extLst/>
        </p:spPr>
        <p:txBody>
          <a:bodyPr vert="horz" wrap="square" lIns="36000" tIns="91440" rIns="36000" bIns="9144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>
                <a:solidFill>
                  <a:schemeClr val="bg1"/>
                </a:solidFill>
                <a:latin typeface="DB Office" pitchFamily="34" charset="0"/>
                <a:cs typeface="Arial" pitchFamily="34" charset="0"/>
              </a:rPr>
              <a:t>Challenges</a:t>
            </a:r>
            <a:r>
              <a:rPr lang="en-US" b="1" dirty="0">
                <a:solidFill>
                  <a:schemeClr val="bg1"/>
                </a:solidFill>
                <a:latin typeface="DB Office" pitchFamily="34" charset="0"/>
                <a:cs typeface="Arial" pitchFamily="34" charset="0"/>
              </a:rPr>
              <a:t> </a:t>
            </a:r>
            <a:r>
              <a:rPr lang="en-US" sz="1400" b="1" dirty="0">
                <a:solidFill>
                  <a:schemeClr val="bg1"/>
                </a:solidFill>
                <a:latin typeface="DB Office" pitchFamily="34" charset="0"/>
                <a:cs typeface="Arial" pitchFamily="34" charset="0"/>
              </a:rPr>
              <a:t>for future tendering procedures and contracts</a:t>
            </a:r>
          </a:p>
        </p:txBody>
      </p:sp>
    </p:spTree>
    <p:extLst>
      <p:ext uri="{BB962C8B-B14F-4D97-AF65-F5344CB8AC3E}">
        <p14:creationId xmlns:p14="http://schemas.microsoft.com/office/powerpoint/2010/main" val="1267918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err="1" smtClean="0"/>
              <a:t>SUmmARY</a:t>
            </a:r>
            <a:endParaRPr lang="en-GB" dirty="0"/>
          </a:p>
        </p:txBody>
      </p:sp>
      <p:sp>
        <p:nvSpPr>
          <p:cNvPr id="6" name="Untertitel 5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GB" sz="2000" dirty="0" smtClean="0"/>
              <a:t>Competitive tendering and gross cost incentive contracts proved to be successful. </a:t>
            </a:r>
          </a:p>
          <a:p>
            <a:r>
              <a:rPr lang="en-GB" sz="2000" dirty="0" smtClean="0"/>
              <a:t>Further improvement is needed from the experiences gathered with existing contracts.</a:t>
            </a:r>
            <a:endParaRPr lang="en-GB" sz="200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294967295"/>
          </p:nvPr>
        </p:nvSpPr>
        <p:spPr>
          <a:xfrm>
            <a:off x="0" y="6573838"/>
            <a:ext cx="576263" cy="260350"/>
          </a:xfrm>
        </p:spPr>
        <p:txBody>
          <a:bodyPr/>
          <a:lstStyle/>
          <a:p>
            <a:r>
              <a:rPr lang="de-DE" dirty="0" smtClean="0"/>
              <a:t>Seite </a:t>
            </a:r>
            <a:fld id="{89C64AA3-442F-440E-B9C3-C9C9C0BB5C84}" type="slidenum">
              <a:rPr lang="de-DE" smtClean="0"/>
              <a:pPr/>
              <a:t>23</a:t>
            </a:fld>
            <a:r>
              <a:rPr lang="de-DE" dirty="0" smtClean="0"/>
              <a:t> </a:t>
            </a:r>
            <a:endParaRPr lang="de-DE" dirty="0"/>
          </a:p>
        </p:txBody>
      </p:sp>
      <p:pic>
        <p:nvPicPr>
          <p:cNvPr id="8" name="Picture 3" descr="C:\Users\stanonik\AppData\Local\Microsoft\Windows\Temporary Internet Files\Content.Outlook\7WE4DM8U\2012-12-5 IMG_934916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512" y="2541122"/>
            <a:ext cx="4896544" cy="3265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1658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Organisation </a:t>
            </a:r>
            <a:r>
              <a:rPr lang="de-DE" dirty="0" err="1" smtClean="0"/>
              <a:t>of</a:t>
            </a:r>
            <a:r>
              <a:rPr lang="de-DE" dirty="0" smtClean="0"/>
              <a:t> Regional </a:t>
            </a:r>
            <a:r>
              <a:rPr lang="de-DE" dirty="0" err="1" smtClean="0"/>
              <a:t>Rail</a:t>
            </a:r>
            <a:r>
              <a:rPr lang="de-DE" dirty="0" smtClean="0"/>
              <a:t> Transport in Germany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dirty="0" smtClean="0"/>
              <a:t>Seite </a:t>
            </a:r>
            <a:fld id="{89C64AA3-442F-440E-B9C3-C9C9C0BB5C84}" type="slidenum">
              <a:rPr lang="de-DE" smtClean="0"/>
              <a:pPr/>
              <a:t>2</a:t>
            </a:fld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42" name="Rechteck 21"/>
          <p:cNvSpPr>
            <a:spLocks/>
          </p:cNvSpPr>
          <p:nvPr>
            <p:custDataLst>
              <p:tags r:id="rId1"/>
            </p:custDataLst>
          </p:nvPr>
        </p:nvSpPr>
        <p:spPr>
          <a:xfrm>
            <a:off x="5097504" y="1936770"/>
            <a:ext cx="4392000" cy="194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2000" tIns="72000" rIns="720000" bIns="72000" rtlCol="0" anchor="t"/>
          <a:lstStyle/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</p:txBody>
      </p:sp>
      <p:sp>
        <p:nvSpPr>
          <p:cNvPr id="44" name="Rechteck 21"/>
          <p:cNvSpPr>
            <a:spLocks/>
          </p:cNvSpPr>
          <p:nvPr>
            <p:custDataLst>
              <p:tags r:id="rId2"/>
            </p:custDataLst>
          </p:nvPr>
        </p:nvSpPr>
        <p:spPr>
          <a:xfrm>
            <a:off x="481595" y="1936771"/>
            <a:ext cx="4393096" cy="194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2000" tIns="72000" rIns="720000" bIns="72000" rtlCol="0" anchor="t"/>
          <a:lstStyle/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</p:txBody>
      </p:sp>
      <p:sp>
        <p:nvSpPr>
          <p:cNvPr id="48" name="Rechteck 21"/>
          <p:cNvSpPr>
            <a:spLocks/>
          </p:cNvSpPr>
          <p:nvPr>
            <p:custDataLst>
              <p:tags r:id="rId3"/>
            </p:custDataLst>
          </p:nvPr>
        </p:nvSpPr>
        <p:spPr>
          <a:xfrm>
            <a:off x="5097504" y="4179104"/>
            <a:ext cx="4392000" cy="194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2000" tIns="72000" rIns="720000" bIns="72000" rtlCol="0" anchor="t"/>
          <a:lstStyle/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</p:txBody>
      </p:sp>
      <p:sp>
        <p:nvSpPr>
          <p:cNvPr id="49" name="Rechteck 21"/>
          <p:cNvSpPr>
            <a:spLocks/>
          </p:cNvSpPr>
          <p:nvPr>
            <p:custDataLst>
              <p:tags r:id="rId4"/>
            </p:custDataLst>
          </p:nvPr>
        </p:nvSpPr>
        <p:spPr>
          <a:xfrm>
            <a:off x="481595" y="4179104"/>
            <a:ext cx="4393096" cy="194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2000" tIns="72000" rIns="720000" bIns="72000" rtlCol="0" anchor="t"/>
          <a:lstStyle/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</p:txBody>
      </p:sp>
      <p:pic>
        <p:nvPicPr>
          <p:cNvPr id="59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773" y="1936771"/>
            <a:ext cx="4383918" cy="55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" name="Text Box 5"/>
          <p:cNvSpPr txBox="1">
            <a:spLocks noChangeArrowheads="1"/>
          </p:cNvSpPr>
          <p:nvPr/>
        </p:nvSpPr>
        <p:spPr bwMode="auto">
          <a:xfrm>
            <a:off x="481595" y="2828925"/>
            <a:ext cx="3706152" cy="53860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sz="700" b="1" dirty="0"/>
          </a:p>
          <a:p>
            <a:pPr eaLnBrk="1" hangingPunct="1"/>
            <a:r>
              <a:rPr lang="de-DE" sz="1600" b="1" dirty="0" smtClean="0"/>
              <a:t>Federal </a:t>
            </a:r>
            <a:r>
              <a:rPr lang="de-DE" sz="1600" b="1" dirty="0" err="1"/>
              <a:t>R</a:t>
            </a:r>
            <a:r>
              <a:rPr lang="de-DE" sz="1600" b="1" dirty="0" err="1" smtClean="0"/>
              <a:t>epublic</a:t>
            </a:r>
            <a:r>
              <a:rPr lang="de-DE" sz="1600" b="1" dirty="0" smtClean="0"/>
              <a:t> </a:t>
            </a:r>
            <a:r>
              <a:rPr lang="de-DE" sz="1600" b="1" dirty="0" err="1" smtClean="0"/>
              <a:t>of</a:t>
            </a:r>
            <a:r>
              <a:rPr lang="de-DE" sz="1600" b="1" dirty="0" smtClean="0"/>
              <a:t> Germany</a:t>
            </a:r>
            <a:endParaRPr lang="de-DE" sz="1600" b="1" dirty="0"/>
          </a:p>
          <a:p>
            <a:pPr algn="ctr" eaLnBrk="1" hangingPunct="1"/>
            <a:endParaRPr lang="de-DE" sz="500" b="1" dirty="0"/>
          </a:p>
        </p:txBody>
      </p:sp>
      <p:sp>
        <p:nvSpPr>
          <p:cNvPr id="71" name="Textfeld 70"/>
          <p:cNvSpPr txBox="1"/>
          <p:nvPr/>
        </p:nvSpPr>
        <p:spPr>
          <a:xfrm>
            <a:off x="4347212" y="2770271"/>
            <a:ext cx="790601" cy="276999"/>
          </a:xfrm>
          <a:prstGeom prst="rect">
            <a:avLst/>
          </a:prstGeo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de-DE" sz="1200" b="1" dirty="0" err="1" smtClean="0">
                <a:solidFill>
                  <a:schemeClr val="bg1"/>
                </a:solidFill>
              </a:rPr>
              <a:t>contract</a:t>
            </a:r>
            <a:endParaRPr lang="de-DE" sz="1200" b="1" dirty="0">
              <a:solidFill>
                <a:schemeClr val="bg1"/>
              </a:solidFill>
            </a:endParaRPr>
          </a:p>
        </p:txBody>
      </p:sp>
      <p:sp>
        <p:nvSpPr>
          <p:cNvPr id="72" name="Line 4"/>
          <p:cNvSpPr>
            <a:spLocks noChangeShapeType="1"/>
          </p:cNvSpPr>
          <p:nvPr/>
        </p:nvSpPr>
        <p:spPr bwMode="auto">
          <a:xfrm>
            <a:off x="3801152" y="3048857"/>
            <a:ext cx="2520000" cy="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grpSp>
        <p:nvGrpSpPr>
          <p:cNvPr id="73" name="Gruppieren 72"/>
          <p:cNvGrpSpPr/>
          <p:nvPr/>
        </p:nvGrpSpPr>
        <p:grpSpPr>
          <a:xfrm>
            <a:off x="5262142" y="3316922"/>
            <a:ext cx="551692" cy="400110"/>
            <a:chOff x="5128511" y="1672466"/>
            <a:chExt cx="509253" cy="400110"/>
          </a:xfrm>
        </p:grpSpPr>
        <p:sp>
          <p:nvSpPr>
            <p:cNvPr id="74" name="Textfeld 73"/>
            <p:cNvSpPr txBox="1"/>
            <p:nvPr/>
          </p:nvSpPr>
          <p:spPr>
            <a:xfrm>
              <a:off x="5270504" y="1672466"/>
              <a:ext cx="36726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000" dirty="0" smtClean="0">
                  <a:solidFill>
                    <a:srgbClr val="006600"/>
                  </a:solidFill>
                </a:rPr>
                <a:t> €</a:t>
              </a:r>
              <a:endParaRPr lang="de-DE" sz="2000" dirty="0">
                <a:solidFill>
                  <a:srgbClr val="006600"/>
                </a:solidFill>
              </a:endParaRPr>
            </a:p>
          </p:txBody>
        </p:sp>
        <p:pic>
          <p:nvPicPr>
            <p:cNvPr id="75" name="Picture 3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28511" y="1734213"/>
              <a:ext cx="245775" cy="245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cxnSp>
        <p:nvCxnSpPr>
          <p:cNvPr id="3" name="Gerade Verbindung mit Pfeil 2"/>
          <p:cNvCxnSpPr/>
          <p:nvPr/>
        </p:nvCxnSpPr>
        <p:spPr>
          <a:xfrm>
            <a:off x="3801152" y="3284984"/>
            <a:ext cx="2520000" cy="0"/>
          </a:xfrm>
          <a:prstGeom prst="straightConnector1">
            <a:avLst/>
          </a:prstGeom>
          <a:ln w="38100">
            <a:solidFill>
              <a:schemeClr val="accent3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 Box 8"/>
          <p:cNvSpPr txBox="1">
            <a:spLocks noChangeArrowheads="1"/>
          </p:cNvSpPr>
          <p:nvPr/>
        </p:nvSpPr>
        <p:spPr bwMode="auto">
          <a:xfrm>
            <a:off x="5123433" y="2214833"/>
            <a:ext cx="2559050" cy="4924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1400" dirty="0" smtClean="0"/>
              <a:t>Infrastructure </a:t>
            </a:r>
          </a:p>
          <a:p>
            <a:pPr eaLnBrk="1" hangingPunct="1">
              <a:defRPr/>
            </a:pPr>
            <a:r>
              <a:rPr lang="de-DE" sz="1200" dirty="0" err="1" smtClean="0"/>
              <a:t>tracks</a:t>
            </a:r>
            <a:r>
              <a:rPr lang="de-DE" sz="1200" dirty="0" smtClean="0"/>
              <a:t>, </a:t>
            </a:r>
            <a:r>
              <a:rPr lang="de-DE" sz="1200" dirty="0" err="1" smtClean="0"/>
              <a:t>stations</a:t>
            </a:r>
            <a:endParaRPr lang="de-DE" sz="1200" dirty="0" smtClean="0"/>
          </a:p>
        </p:txBody>
      </p:sp>
      <p:pic>
        <p:nvPicPr>
          <p:cNvPr id="77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3240" y="2111220"/>
            <a:ext cx="2159693" cy="16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8" name="Line 6"/>
          <p:cNvSpPr>
            <a:spLocks noChangeShapeType="1"/>
          </p:cNvSpPr>
          <p:nvPr/>
        </p:nvSpPr>
        <p:spPr bwMode="auto">
          <a:xfrm>
            <a:off x="2843409" y="3598392"/>
            <a:ext cx="0" cy="977974"/>
          </a:xfrm>
          <a:prstGeom prst="line">
            <a:avLst/>
          </a:prstGeom>
          <a:noFill/>
          <a:ln w="38100">
            <a:solidFill>
              <a:schemeClr val="accent3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79" name="Line 6"/>
          <p:cNvSpPr>
            <a:spLocks noChangeShapeType="1"/>
          </p:cNvSpPr>
          <p:nvPr/>
        </p:nvSpPr>
        <p:spPr bwMode="auto">
          <a:xfrm>
            <a:off x="2687392" y="3598392"/>
            <a:ext cx="0" cy="982736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>
              <a:solidFill>
                <a:schemeClr val="bg1"/>
              </a:solidFill>
            </a:endParaRPr>
          </a:p>
        </p:txBody>
      </p:sp>
      <p:sp>
        <p:nvSpPr>
          <p:cNvPr id="80" name="Textfeld 79"/>
          <p:cNvSpPr txBox="1"/>
          <p:nvPr/>
        </p:nvSpPr>
        <p:spPr>
          <a:xfrm flipH="1">
            <a:off x="541461" y="3800898"/>
            <a:ext cx="2126879" cy="276999"/>
          </a:xfrm>
          <a:prstGeom prst="rect">
            <a:avLst/>
          </a:prstGeo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b="1" dirty="0" err="1" smtClean="0">
                <a:solidFill>
                  <a:schemeClr val="bg1"/>
                </a:solidFill>
              </a:rPr>
              <a:t>Act</a:t>
            </a:r>
            <a:r>
              <a:rPr lang="de-DE" sz="1200" b="1" dirty="0" smtClean="0">
                <a:solidFill>
                  <a:schemeClr val="bg1"/>
                </a:solidFill>
              </a:rPr>
              <a:t> on </a:t>
            </a:r>
            <a:r>
              <a:rPr lang="de-DE" sz="1200" b="1" dirty="0" err="1" smtClean="0">
                <a:solidFill>
                  <a:schemeClr val="bg1"/>
                </a:solidFill>
              </a:rPr>
              <a:t>Regionalisation</a:t>
            </a:r>
            <a:endParaRPr lang="de-DE" sz="1200" b="1" dirty="0">
              <a:solidFill>
                <a:schemeClr val="bg1"/>
              </a:solidFill>
            </a:endParaRPr>
          </a:p>
        </p:txBody>
      </p:sp>
      <p:sp>
        <p:nvSpPr>
          <p:cNvPr id="81" name="Textfeld 80"/>
          <p:cNvSpPr txBox="1"/>
          <p:nvPr/>
        </p:nvSpPr>
        <p:spPr>
          <a:xfrm flipH="1">
            <a:off x="2843408" y="3800898"/>
            <a:ext cx="3443452" cy="461665"/>
          </a:xfrm>
          <a:prstGeom prst="rect">
            <a:avLst/>
          </a:prstGeom>
          <a:solidFill>
            <a:schemeClr val="accent3"/>
          </a:solidFill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lang="de-DE" sz="1200" b="1" dirty="0" err="1" smtClean="0">
                <a:solidFill>
                  <a:schemeClr val="bg1"/>
                </a:solidFill>
              </a:rPr>
              <a:t>Regionalisational</a:t>
            </a:r>
            <a:r>
              <a:rPr lang="de-DE" sz="1200" b="1" dirty="0" smtClean="0">
                <a:solidFill>
                  <a:schemeClr val="bg1"/>
                </a:solidFill>
              </a:rPr>
              <a:t> </a:t>
            </a:r>
            <a:r>
              <a:rPr lang="de-DE" sz="1200" b="1" dirty="0" err="1" smtClean="0">
                <a:solidFill>
                  <a:schemeClr val="bg1"/>
                </a:solidFill>
              </a:rPr>
              <a:t>funds</a:t>
            </a:r>
            <a:r>
              <a:rPr lang="de-DE" sz="1200" b="1" dirty="0" smtClean="0">
                <a:solidFill>
                  <a:schemeClr val="bg1"/>
                </a:solidFill>
              </a:rPr>
              <a:t>: 7.3 </a:t>
            </a:r>
            <a:r>
              <a:rPr lang="de-DE" sz="1200" b="1" dirty="0" err="1" smtClean="0">
                <a:solidFill>
                  <a:schemeClr val="bg1"/>
                </a:solidFill>
              </a:rPr>
              <a:t>billion</a:t>
            </a:r>
            <a:r>
              <a:rPr lang="de-DE" sz="1200" b="1" dirty="0" smtClean="0">
                <a:solidFill>
                  <a:schemeClr val="bg1"/>
                </a:solidFill>
              </a:rPr>
              <a:t> €</a:t>
            </a:r>
          </a:p>
          <a:p>
            <a:r>
              <a:rPr lang="de-DE" sz="1200" b="1" dirty="0" smtClean="0">
                <a:solidFill>
                  <a:schemeClr val="bg1"/>
                </a:solidFill>
              </a:rPr>
              <a:t>= </a:t>
            </a:r>
            <a:r>
              <a:rPr lang="de-DE" sz="1200" b="1" dirty="0" err="1" smtClean="0">
                <a:solidFill>
                  <a:schemeClr val="bg1"/>
                </a:solidFill>
              </a:rPr>
              <a:t>revenues</a:t>
            </a:r>
            <a:r>
              <a:rPr lang="de-DE" sz="1200" b="1" dirty="0" smtClean="0">
                <a:solidFill>
                  <a:schemeClr val="bg1"/>
                </a:solidFill>
              </a:rPr>
              <a:t> </a:t>
            </a:r>
            <a:r>
              <a:rPr lang="de-DE" sz="1200" b="1" dirty="0" err="1" smtClean="0">
                <a:solidFill>
                  <a:schemeClr val="bg1"/>
                </a:solidFill>
              </a:rPr>
              <a:t>of</a:t>
            </a:r>
            <a:r>
              <a:rPr lang="de-DE" sz="1200" b="1" dirty="0" smtClean="0">
                <a:solidFill>
                  <a:schemeClr val="bg1"/>
                </a:solidFill>
              </a:rPr>
              <a:t> gas </a:t>
            </a:r>
            <a:r>
              <a:rPr lang="de-DE" sz="1200" b="1" dirty="0" err="1" smtClean="0">
                <a:solidFill>
                  <a:schemeClr val="bg1"/>
                </a:solidFill>
              </a:rPr>
              <a:t>tax</a:t>
            </a:r>
            <a:endParaRPr lang="de-DE" sz="1200" b="1" dirty="0">
              <a:solidFill>
                <a:schemeClr val="bg1"/>
              </a:solidFill>
            </a:endParaRPr>
          </a:p>
        </p:txBody>
      </p:sp>
      <p:pic>
        <p:nvPicPr>
          <p:cNvPr id="82" name="Picture 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5088" y="3975313"/>
            <a:ext cx="266256" cy="2457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</p:pic>
      <p:sp>
        <p:nvSpPr>
          <p:cNvPr id="83" name="Line 3"/>
          <p:cNvSpPr>
            <a:spLocks noChangeShapeType="1"/>
          </p:cNvSpPr>
          <p:nvPr/>
        </p:nvSpPr>
        <p:spPr bwMode="auto">
          <a:xfrm>
            <a:off x="3801152" y="5354420"/>
            <a:ext cx="2520000" cy="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>
              <a:solidFill>
                <a:schemeClr val="bg1"/>
              </a:solidFill>
            </a:endParaRPr>
          </a:p>
        </p:txBody>
      </p:sp>
      <p:sp>
        <p:nvSpPr>
          <p:cNvPr id="85" name="Text Box 6"/>
          <p:cNvSpPr txBox="1">
            <a:spLocks noChangeArrowheads="1"/>
          </p:cNvSpPr>
          <p:nvPr/>
        </p:nvSpPr>
        <p:spPr bwMode="auto">
          <a:xfrm>
            <a:off x="1856656" y="4666491"/>
            <a:ext cx="2564209" cy="113877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sz="1400" dirty="0"/>
          </a:p>
          <a:p>
            <a:pPr eaLnBrk="1" hangingPunct="1"/>
            <a:r>
              <a:rPr lang="de-DE" sz="1400" dirty="0" smtClean="0"/>
              <a:t>Federal States</a:t>
            </a:r>
          </a:p>
          <a:p>
            <a:pPr eaLnBrk="1" hangingPunct="1"/>
            <a:r>
              <a:rPr lang="de-DE" sz="1200" dirty="0" smtClean="0"/>
              <a:t>e.g. Brandenburg, Berlin</a:t>
            </a:r>
          </a:p>
          <a:p>
            <a:pPr eaLnBrk="1" hangingPunct="1"/>
            <a:endParaRPr lang="de-DE" sz="1400" dirty="0"/>
          </a:p>
          <a:p>
            <a:pPr eaLnBrk="1" hangingPunct="1"/>
            <a:endParaRPr lang="de-DE" sz="1400" dirty="0"/>
          </a:p>
        </p:txBody>
      </p:sp>
      <p:sp>
        <p:nvSpPr>
          <p:cNvPr id="87" name="Textfeld 86"/>
          <p:cNvSpPr txBox="1"/>
          <p:nvPr/>
        </p:nvSpPr>
        <p:spPr>
          <a:xfrm>
            <a:off x="4347212" y="5076484"/>
            <a:ext cx="790601" cy="276999"/>
          </a:xfrm>
          <a:prstGeom prst="rect">
            <a:avLst/>
          </a:prstGeo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de-DE" sz="1200" b="1" dirty="0" err="1" smtClean="0">
                <a:solidFill>
                  <a:schemeClr val="bg1"/>
                </a:solidFill>
              </a:rPr>
              <a:t>contract</a:t>
            </a:r>
            <a:endParaRPr lang="de-DE" sz="1200" b="1" dirty="0">
              <a:solidFill>
                <a:schemeClr val="bg1"/>
              </a:solidFill>
            </a:endParaRPr>
          </a:p>
        </p:txBody>
      </p:sp>
      <p:sp>
        <p:nvSpPr>
          <p:cNvPr id="88" name="Line 4"/>
          <p:cNvSpPr>
            <a:spLocks noChangeShapeType="1"/>
          </p:cNvSpPr>
          <p:nvPr/>
        </p:nvSpPr>
        <p:spPr bwMode="auto">
          <a:xfrm flipV="1">
            <a:off x="3801152" y="5599348"/>
            <a:ext cx="2520000" cy="1"/>
          </a:xfrm>
          <a:prstGeom prst="line">
            <a:avLst/>
          </a:prstGeom>
          <a:noFill/>
          <a:ln w="38100">
            <a:solidFill>
              <a:schemeClr val="accent3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grpSp>
        <p:nvGrpSpPr>
          <p:cNvPr id="89" name="Gruppieren 88"/>
          <p:cNvGrpSpPr/>
          <p:nvPr/>
        </p:nvGrpSpPr>
        <p:grpSpPr>
          <a:xfrm>
            <a:off x="5262142" y="5621178"/>
            <a:ext cx="551692" cy="400110"/>
            <a:chOff x="5128511" y="1672466"/>
            <a:chExt cx="509253" cy="400110"/>
          </a:xfrm>
        </p:grpSpPr>
        <p:sp>
          <p:nvSpPr>
            <p:cNvPr id="90" name="Textfeld 89"/>
            <p:cNvSpPr txBox="1"/>
            <p:nvPr/>
          </p:nvSpPr>
          <p:spPr>
            <a:xfrm>
              <a:off x="5270504" y="1672466"/>
              <a:ext cx="367260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de-DE" sz="2000" dirty="0" smtClean="0">
                  <a:solidFill>
                    <a:srgbClr val="006600"/>
                  </a:solidFill>
                </a:rPr>
                <a:t> €</a:t>
              </a:r>
              <a:endParaRPr lang="de-DE" sz="2000" dirty="0">
                <a:solidFill>
                  <a:srgbClr val="006600"/>
                </a:solidFill>
              </a:endParaRPr>
            </a:p>
          </p:txBody>
        </p:sp>
        <p:pic>
          <p:nvPicPr>
            <p:cNvPr id="91" name="Picture 3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28511" y="1734213"/>
              <a:ext cx="245775" cy="245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92" name="Picture 2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24" t="-655" b="655"/>
          <a:stretch/>
        </p:blipFill>
        <p:spPr bwMode="auto">
          <a:xfrm>
            <a:off x="7113240" y="4365104"/>
            <a:ext cx="2134483" cy="16200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3" name="Text Box 8"/>
          <p:cNvSpPr txBox="1">
            <a:spLocks noChangeArrowheads="1"/>
          </p:cNvSpPr>
          <p:nvPr/>
        </p:nvSpPr>
        <p:spPr bwMode="auto">
          <a:xfrm>
            <a:off x="5123433" y="4382760"/>
            <a:ext cx="2565929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de-DE" sz="1400" dirty="0" smtClean="0"/>
              <a:t>Train </a:t>
            </a:r>
            <a:r>
              <a:rPr lang="de-DE" sz="1400" dirty="0" err="1" smtClean="0"/>
              <a:t>operating</a:t>
            </a:r>
            <a:r>
              <a:rPr lang="de-DE" sz="1400" dirty="0" smtClean="0"/>
              <a:t> </a:t>
            </a:r>
          </a:p>
          <a:p>
            <a:pPr eaLnBrk="1" hangingPunct="1">
              <a:defRPr/>
            </a:pPr>
            <a:r>
              <a:rPr lang="de-DE" sz="1400" dirty="0" err="1" smtClean="0"/>
              <a:t>companies</a:t>
            </a:r>
            <a:r>
              <a:rPr lang="de-DE" sz="1400" dirty="0" smtClean="0"/>
              <a:t> (TOCs)</a:t>
            </a:r>
          </a:p>
        </p:txBody>
      </p:sp>
      <p:grpSp>
        <p:nvGrpSpPr>
          <p:cNvPr id="102" name="Group 373"/>
          <p:cNvGrpSpPr/>
          <p:nvPr/>
        </p:nvGrpSpPr>
        <p:grpSpPr>
          <a:xfrm>
            <a:off x="593884" y="4221088"/>
            <a:ext cx="1236304" cy="1725930"/>
            <a:chOff x="3190875" y="1643063"/>
            <a:chExt cx="3206750" cy="4476750"/>
          </a:xfrm>
          <a:solidFill>
            <a:schemeClr val="tx2"/>
          </a:solidFill>
        </p:grpSpPr>
        <p:grpSp>
          <p:nvGrpSpPr>
            <p:cNvPr id="103" name="Group 374"/>
            <p:cNvGrpSpPr>
              <a:grpSpLocks/>
            </p:cNvGrpSpPr>
            <p:nvPr/>
          </p:nvGrpSpPr>
          <p:grpSpPr bwMode="auto">
            <a:xfrm>
              <a:off x="3190875" y="1643063"/>
              <a:ext cx="3206750" cy="4476750"/>
              <a:chOff x="2010" y="1035"/>
              <a:chExt cx="2020" cy="2820"/>
            </a:xfrm>
            <a:grpFill/>
          </p:grpSpPr>
          <p:sp>
            <p:nvSpPr>
              <p:cNvPr id="105" name="Freeform 376"/>
              <p:cNvSpPr>
                <a:spLocks/>
              </p:cNvSpPr>
              <p:nvPr/>
            </p:nvSpPr>
            <p:spPr bwMode="auto">
              <a:xfrm>
                <a:off x="3300" y="2257"/>
                <a:ext cx="730" cy="561"/>
              </a:xfrm>
              <a:custGeom>
                <a:avLst/>
                <a:gdLst>
                  <a:gd name="T0" fmla="*/ 221 w 954"/>
                  <a:gd name="T1" fmla="*/ 24 h 647"/>
                  <a:gd name="T2" fmla="*/ 164 w 954"/>
                  <a:gd name="T3" fmla="*/ 40 h 647"/>
                  <a:gd name="T4" fmla="*/ 101 w 954"/>
                  <a:gd name="T5" fmla="*/ 59 h 647"/>
                  <a:gd name="T6" fmla="*/ 85 w 954"/>
                  <a:gd name="T7" fmla="*/ 92 h 647"/>
                  <a:gd name="T8" fmla="*/ 95 w 954"/>
                  <a:gd name="T9" fmla="*/ 142 h 647"/>
                  <a:gd name="T10" fmla="*/ 97 w 954"/>
                  <a:gd name="T11" fmla="*/ 201 h 647"/>
                  <a:gd name="T12" fmla="*/ 101 w 954"/>
                  <a:gd name="T13" fmla="*/ 238 h 647"/>
                  <a:gd name="T14" fmla="*/ 149 w 954"/>
                  <a:gd name="T15" fmla="*/ 252 h 647"/>
                  <a:gd name="T16" fmla="*/ 196 w 954"/>
                  <a:gd name="T17" fmla="*/ 269 h 647"/>
                  <a:gd name="T18" fmla="*/ 209 w 954"/>
                  <a:gd name="T19" fmla="*/ 300 h 647"/>
                  <a:gd name="T20" fmla="*/ 244 w 954"/>
                  <a:gd name="T21" fmla="*/ 328 h 647"/>
                  <a:gd name="T22" fmla="*/ 184 w 954"/>
                  <a:gd name="T23" fmla="*/ 347 h 647"/>
                  <a:gd name="T24" fmla="*/ 149 w 954"/>
                  <a:gd name="T25" fmla="*/ 366 h 647"/>
                  <a:gd name="T26" fmla="*/ 119 w 954"/>
                  <a:gd name="T27" fmla="*/ 386 h 647"/>
                  <a:gd name="T28" fmla="*/ 131 w 954"/>
                  <a:gd name="T29" fmla="*/ 413 h 647"/>
                  <a:gd name="T30" fmla="*/ 131 w 954"/>
                  <a:gd name="T31" fmla="*/ 440 h 647"/>
                  <a:gd name="T32" fmla="*/ 99 w 954"/>
                  <a:gd name="T33" fmla="*/ 452 h 647"/>
                  <a:gd name="T34" fmla="*/ 61 w 954"/>
                  <a:gd name="T35" fmla="*/ 481 h 647"/>
                  <a:gd name="T36" fmla="*/ 16 w 954"/>
                  <a:gd name="T37" fmla="*/ 494 h 647"/>
                  <a:gd name="T38" fmla="*/ 6 w 954"/>
                  <a:gd name="T39" fmla="*/ 529 h 647"/>
                  <a:gd name="T40" fmla="*/ 33 w 954"/>
                  <a:gd name="T41" fmla="*/ 561 h 647"/>
                  <a:gd name="T42" fmla="*/ 85 w 954"/>
                  <a:gd name="T43" fmla="*/ 591 h 647"/>
                  <a:gd name="T44" fmla="*/ 125 w 954"/>
                  <a:gd name="T45" fmla="*/ 620 h 647"/>
                  <a:gd name="T46" fmla="*/ 143 w 954"/>
                  <a:gd name="T47" fmla="*/ 616 h 647"/>
                  <a:gd name="T48" fmla="*/ 180 w 954"/>
                  <a:gd name="T49" fmla="*/ 576 h 647"/>
                  <a:gd name="T50" fmla="*/ 229 w 954"/>
                  <a:gd name="T51" fmla="*/ 543 h 647"/>
                  <a:gd name="T52" fmla="*/ 295 w 954"/>
                  <a:gd name="T53" fmla="*/ 517 h 647"/>
                  <a:gd name="T54" fmla="*/ 373 w 954"/>
                  <a:gd name="T55" fmla="*/ 497 h 647"/>
                  <a:gd name="T56" fmla="*/ 451 w 954"/>
                  <a:gd name="T57" fmla="*/ 448 h 647"/>
                  <a:gd name="T58" fmla="*/ 509 w 954"/>
                  <a:gd name="T59" fmla="*/ 428 h 647"/>
                  <a:gd name="T60" fmla="*/ 598 w 954"/>
                  <a:gd name="T61" fmla="*/ 389 h 647"/>
                  <a:gd name="T62" fmla="*/ 657 w 954"/>
                  <a:gd name="T63" fmla="*/ 347 h 647"/>
                  <a:gd name="T64" fmla="*/ 767 w 954"/>
                  <a:gd name="T65" fmla="*/ 296 h 647"/>
                  <a:gd name="T66" fmla="*/ 722 w 954"/>
                  <a:gd name="T67" fmla="*/ 264 h 647"/>
                  <a:gd name="T68" fmla="*/ 811 w 954"/>
                  <a:gd name="T69" fmla="*/ 257 h 647"/>
                  <a:gd name="T70" fmla="*/ 836 w 954"/>
                  <a:gd name="T71" fmla="*/ 317 h 647"/>
                  <a:gd name="T72" fmla="*/ 898 w 954"/>
                  <a:gd name="T73" fmla="*/ 320 h 647"/>
                  <a:gd name="T74" fmla="*/ 938 w 954"/>
                  <a:gd name="T75" fmla="*/ 194 h 647"/>
                  <a:gd name="T76" fmla="*/ 924 w 954"/>
                  <a:gd name="T77" fmla="*/ 99 h 647"/>
                  <a:gd name="T78" fmla="*/ 848 w 954"/>
                  <a:gd name="T79" fmla="*/ 21 h 647"/>
                  <a:gd name="T80" fmla="*/ 813 w 954"/>
                  <a:gd name="T81" fmla="*/ 25 h 647"/>
                  <a:gd name="T82" fmla="*/ 776 w 954"/>
                  <a:gd name="T83" fmla="*/ 45 h 647"/>
                  <a:gd name="T84" fmla="*/ 698 w 954"/>
                  <a:gd name="T85" fmla="*/ 50 h 647"/>
                  <a:gd name="T86" fmla="*/ 670 w 954"/>
                  <a:gd name="T87" fmla="*/ 70 h 647"/>
                  <a:gd name="T88" fmla="*/ 651 w 954"/>
                  <a:gd name="T89" fmla="*/ 90 h 647"/>
                  <a:gd name="T90" fmla="*/ 637 w 954"/>
                  <a:gd name="T91" fmla="*/ 120 h 647"/>
                  <a:gd name="T92" fmla="*/ 585 w 954"/>
                  <a:gd name="T93" fmla="*/ 127 h 647"/>
                  <a:gd name="T94" fmla="*/ 548 w 954"/>
                  <a:gd name="T95" fmla="*/ 130 h 647"/>
                  <a:gd name="T96" fmla="*/ 511 w 954"/>
                  <a:gd name="T97" fmla="*/ 124 h 647"/>
                  <a:gd name="T98" fmla="*/ 479 w 954"/>
                  <a:gd name="T99" fmla="*/ 105 h 647"/>
                  <a:gd name="T100" fmla="*/ 462 w 954"/>
                  <a:gd name="T101" fmla="*/ 104 h 647"/>
                  <a:gd name="T102" fmla="*/ 431 w 954"/>
                  <a:gd name="T103" fmla="*/ 117 h 647"/>
                  <a:gd name="T104" fmla="*/ 405 w 954"/>
                  <a:gd name="T105" fmla="*/ 113 h 647"/>
                  <a:gd name="T106" fmla="*/ 396 w 954"/>
                  <a:gd name="T107" fmla="*/ 53 h 647"/>
                  <a:gd name="T108" fmla="*/ 368 w 954"/>
                  <a:gd name="T109" fmla="*/ 31 h 647"/>
                  <a:gd name="T110" fmla="*/ 333 w 954"/>
                  <a:gd name="T111" fmla="*/ 2 h 647"/>
                  <a:gd name="T112" fmla="*/ 303 w 954"/>
                  <a:gd name="T113" fmla="*/ 14 h 647"/>
                  <a:gd name="T114" fmla="*/ 269 w 954"/>
                  <a:gd name="T115" fmla="*/ 10 h 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54" h="647">
                    <a:moveTo>
                      <a:pt x="257" y="14"/>
                    </a:moveTo>
                    <a:lnTo>
                      <a:pt x="253" y="13"/>
                    </a:lnTo>
                    <a:lnTo>
                      <a:pt x="247" y="11"/>
                    </a:lnTo>
                    <a:lnTo>
                      <a:pt x="241" y="11"/>
                    </a:lnTo>
                    <a:lnTo>
                      <a:pt x="226" y="29"/>
                    </a:lnTo>
                    <a:lnTo>
                      <a:pt x="220" y="31"/>
                    </a:lnTo>
                    <a:lnTo>
                      <a:pt x="221" y="24"/>
                    </a:lnTo>
                    <a:lnTo>
                      <a:pt x="214" y="27"/>
                    </a:lnTo>
                    <a:lnTo>
                      <a:pt x="211" y="22"/>
                    </a:lnTo>
                    <a:lnTo>
                      <a:pt x="196" y="34"/>
                    </a:lnTo>
                    <a:lnTo>
                      <a:pt x="184" y="39"/>
                    </a:lnTo>
                    <a:lnTo>
                      <a:pt x="180" y="34"/>
                    </a:lnTo>
                    <a:lnTo>
                      <a:pt x="173" y="33"/>
                    </a:lnTo>
                    <a:lnTo>
                      <a:pt x="164" y="40"/>
                    </a:lnTo>
                    <a:lnTo>
                      <a:pt x="152" y="38"/>
                    </a:lnTo>
                    <a:lnTo>
                      <a:pt x="148" y="42"/>
                    </a:lnTo>
                    <a:lnTo>
                      <a:pt x="142" y="38"/>
                    </a:lnTo>
                    <a:lnTo>
                      <a:pt x="138" y="47"/>
                    </a:lnTo>
                    <a:lnTo>
                      <a:pt x="118" y="52"/>
                    </a:lnTo>
                    <a:lnTo>
                      <a:pt x="107" y="46"/>
                    </a:lnTo>
                    <a:lnTo>
                      <a:pt x="101" y="59"/>
                    </a:lnTo>
                    <a:lnTo>
                      <a:pt x="91" y="65"/>
                    </a:lnTo>
                    <a:lnTo>
                      <a:pt x="88" y="67"/>
                    </a:lnTo>
                    <a:lnTo>
                      <a:pt x="91" y="76"/>
                    </a:lnTo>
                    <a:lnTo>
                      <a:pt x="97" y="79"/>
                    </a:lnTo>
                    <a:lnTo>
                      <a:pt x="94" y="84"/>
                    </a:lnTo>
                    <a:lnTo>
                      <a:pt x="87" y="86"/>
                    </a:lnTo>
                    <a:lnTo>
                      <a:pt x="85" y="92"/>
                    </a:lnTo>
                    <a:lnTo>
                      <a:pt x="79" y="95"/>
                    </a:lnTo>
                    <a:lnTo>
                      <a:pt x="84" y="104"/>
                    </a:lnTo>
                    <a:lnTo>
                      <a:pt x="84" y="110"/>
                    </a:lnTo>
                    <a:lnTo>
                      <a:pt x="90" y="116"/>
                    </a:lnTo>
                    <a:lnTo>
                      <a:pt x="89" y="121"/>
                    </a:lnTo>
                    <a:lnTo>
                      <a:pt x="90" y="136"/>
                    </a:lnTo>
                    <a:lnTo>
                      <a:pt x="95" y="142"/>
                    </a:lnTo>
                    <a:lnTo>
                      <a:pt x="94" y="155"/>
                    </a:lnTo>
                    <a:lnTo>
                      <a:pt x="83" y="159"/>
                    </a:lnTo>
                    <a:lnTo>
                      <a:pt x="84" y="168"/>
                    </a:lnTo>
                    <a:lnTo>
                      <a:pt x="88" y="174"/>
                    </a:lnTo>
                    <a:lnTo>
                      <a:pt x="87" y="181"/>
                    </a:lnTo>
                    <a:lnTo>
                      <a:pt x="99" y="189"/>
                    </a:lnTo>
                    <a:lnTo>
                      <a:pt x="97" y="201"/>
                    </a:lnTo>
                    <a:lnTo>
                      <a:pt x="102" y="202"/>
                    </a:lnTo>
                    <a:lnTo>
                      <a:pt x="101" y="210"/>
                    </a:lnTo>
                    <a:lnTo>
                      <a:pt x="96" y="215"/>
                    </a:lnTo>
                    <a:lnTo>
                      <a:pt x="94" y="218"/>
                    </a:lnTo>
                    <a:lnTo>
                      <a:pt x="105" y="219"/>
                    </a:lnTo>
                    <a:lnTo>
                      <a:pt x="100" y="232"/>
                    </a:lnTo>
                    <a:lnTo>
                      <a:pt x="101" y="238"/>
                    </a:lnTo>
                    <a:lnTo>
                      <a:pt x="112" y="243"/>
                    </a:lnTo>
                    <a:lnTo>
                      <a:pt x="106" y="252"/>
                    </a:lnTo>
                    <a:lnTo>
                      <a:pt x="116" y="256"/>
                    </a:lnTo>
                    <a:lnTo>
                      <a:pt x="125" y="256"/>
                    </a:lnTo>
                    <a:lnTo>
                      <a:pt x="140" y="259"/>
                    </a:lnTo>
                    <a:lnTo>
                      <a:pt x="143" y="251"/>
                    </a:lnTo>
                    <a:lnTo>
                      <a:pt x="149" y="252"/>
                    </a:lnTo>
                    <a:lnTo>
                      <a:pt x="150" y="259"/>
                    </a:lnTo>
                    <a:lnTo>
                      <a:pt x="158" y="264"/>
                    </a:lnTo>
                    <a:lnTo>
                      <a:pt x="162" y="262"/>
                    </a:lnTo>
                    <a:lnTo>
                      <a:pt x="165" y="266"/>
                    </a:lnTo>
                    <a:lnTo>
                      <a:pt x="179" y="265"/>
                    </a:lnTo>
                    <a:lnTo>
                      <a:pt x="180" y="262"/>
                    </a:lnTo>
                    <a:lnTo>
                      <a:pt x="196" y="269"/>
                    </a:lnTo>
                    <a:lnTo>
                      <a:pt x="195" y="276"/>
                    </a:lnTo>
                    <a:lnTo>
                      <a:pt x="199" y="290"/>
                    </a:lnTo>
                    <a:lnTo>
                      <a:pt x="202" y="286"/>
                    </a:lnTo>
                    <a:lnTo>
                      <a:pt x="207" y="287"/>
                    </a:lnTo>
                    <a:lnTo>
                      <a:pt x="207" y="292"/>
                    </a:lnTo>
                    <a:lnTo>
                      <a:pt x="203" y="295"/>
                    </a:lnTo>
                    <a:lnTo>
                      <a:pt x="209" y="300"/>
                    </a:lnTo>
                    <a:lnTo>
                      <a:pt x="221" y="303"/>
                    </a:lnTo>
                    <a:lnTo>
                      <a:pt x="225" y="301"/>
                    </a:lnTo>
                    <a:lnTo>
                      <a:pt x="233" y="304"/>
                    </a:lnTo>
                    <a:lnTo>
                      <a:pt x="239" y="317"/>
                    </a:lnTo>
                    <a:lnTo>
                      <a:pt x="237" y="322"/>
                    </a:lnTo>
                    <a:lnTo>
                      <a:pt x="242" y="328"/>
                    </a:lnTo>
                    <a:lnTo>
                      <a:pt x="244" y="328"/>
                    </a:lnTo>
                    <a:lnTo>
                      <a:pt x="237" y="340"/>
                    </a:lnTo>
                    <a:lnTo>
                      <a:pt x="231" y="336"/>
                    </a:lnTo>
                    <a:lnTo>
                      <a:pt x="217" y="340"/>
                    </a:lnTo>
                    <a:lnTo>
                      <a:pt x="202" y="337"/>
                    </a:lnTo>
                    <a:lnTo>
                      <a:pt x="199" y="344"/>
                    </a:lnTo>
                    <a:lnTo>
                      <a:pt x="190" y="344"/>
                    </a:lnTo>
                    <a:lnTo>
                      <a:pt x="184" y="347"/>
                    </a:lnTo>
                    <a:lnTo>
                      <a:pt x="183" y="353"/>
                    </a:lnTo>
                    <a:lnTo>
                      <a:pt x="178" y="355"/>
                    </a:lnTo>
                    <a:lnTo>
                      <a:pt x="177" y="361"/>
                    </a:lnTo>
                    <a:lnTo>
                      <a:pt x="173" y="363"/>
                    </a:lnTo>
                    <a:lnTo>
                      <a:pt x="172" y="358"/>
                    </a:lnTo>
                    <a:lnTo>
                      <a:pt x="155" y="360"/>
                    </a:lnTo>
                    <a:lnTo>
                      <a:pt x="149" y="366"/>
                    </a:lnTo>
                    <a:lnTo>
                      <a:pt x="147" y="374"/>
                    </a:lnTo>
                    <a:lnTo>
                      <a:pt x="136" y="376"/>
                    </a:lnTo>
                    <a:lnTo>
                      <a:pt x="132" y="372"/>
                    </a:lnTo>
                    <a:lnTo>
                      <a:pt x="125" y="374"/>
                    </a:lnTo>
                    <a:lnTo>
                      <a:pt x="125" y="378"/>
                    </a:lnTo>
                    <a:lnTo>
                      <a:pt x="118" y="377"/>
                    </a:lnTo>
                    <a:lnTo>
                      <a:pt x="119" y="386"/>
                    </a:lnTo>
                    <a:lnTo>
                      <a:pt x="130" y="387"/>
                    </a:lnTo>
                    <a:lnTo>
                      <a:pt x="126" y="400"/>
                    </a:lnTo>
                    <a:lnTo>
                      <a:pt x="116" y="400"/>
                    </a:lnTo>
                    <a:lnTo>
                      <a:pt x="112" y="410"/>
                    </a:lnTo>
                    <a:lnTo>
                      <a:pt x="113" y="415"/>
                    </a:lnTo>
                    <a:lnTo>
                      <a:pt x="125" y="409"/>
                    </a:lnTo>
                    <a:lnTo>
                      <a:pt x="131" y="413"/>
                    </a:lnTo>
                    <a:lnTo>
                      <a:pt x="129" y="417"/>
                    </a:lnTo>
                    <a:lnTo>
                      <a:pt x="119" y="421"/>
                    </a:lnTo>
                    <a:lnTo>
                      <a:pt x="120" y="426"/>
                    </a:lnTo>
                    <a:lnTo>
                      <a:pt x="125" y="430"/>
                    </a:lnTo>
                    <a:lnTo>
                      <a:pt x="134" y="431"/>
                    </a:lnTo>
                    <a:lnTo>
                      <a:pt x="132" y="434"/>
                    </a:lnTo>
                    <a:lnTo>
                      <a:pt x="131" y="440"/>
                    </a:lnTo>
                    <a:lnTo>
                      <a:pt x="125" y="440"/>
                    </a:lnTo>
                    <a:lnTo>
                      <a:pt x="126" y="442"/>
                    </a:lnTo>
                    <a:lnTo>
                      <a:pt x="118" y="443"/>
                    </a:lnTo>
                    <a:lnTo>
                      <a:pt x="122" y="448"/>
                    </a:lnTo>
                    <a:lnTo>
                      <a:pt x="111" y="448"/>
                    </a:lnTo>
                    <a:lnTo>
                      <a:pt x="101" y="443"/>
                    </a:lnTo>
                    <a:lnTo>
                      <a:pt x="99" y="452"/>
                    </a:lnTo>
                    <a:lnTo>
                      <a:pt x="91" y="459"/>
                    </a:lnTo>
                    <a:lnTo>
                      <a:pt x="91" y="469"/>
                    </a:lnTo>
                    <a:lnTo>
                      <a:pt x="89" y="473"/>
                    </a:lnTo>
                    <a:lnTo>
                      <a:pt x="73" y="476"/>
                    </a:lnTo>
                    <a:lnTo>
                      <a:pt x="71" y="473"/>
                    </a:lnTo>
                    <a:lnTo>
                      <a:pt x="64" y="476"/>
                    </a:lnTo>
                    <a:lnTo>
                      <a:pt x="61" y="481"/>
                    </a:lnTo>
                    <a:lnTo>
                      <a:pt x="47" y="486"/>
                    </a:lnTo>
                    <a:lnTo>
                      <a:pt x="43" y="485"/>
                    </a:lnTo>
                    <a:lnTo>
                      <a:pt x="42" y="475"/>
                    </a:lnTo>
                    <a:lnTo>
                      <a:pt x="34" y="477"/>
                    </a:lnTo>
                    <a:lnTo>
                      <a:pt x="30" y="489"/>
                    </a:lnTo>
                    <a:lnTo>
                      <a:pt x="22" y="493"/>
                    </a:lnTo>
                    <a:lnTo>
                      <a:pt x="16" y="494"/>
                    </a:lnTo>
                    <a:lnTo>
                      <a:pt x="16" y="502"/>
                    </a:lnTo>
                    <a:lnTo>
                      <a:pt x="23" y="509"/>
                    </a:lnTo>
                    <a:lnTo>
                      <a:pt x="25" y="516"/>
                    </a:lnTo>
                    <a:lnTo>
                      <a:pt x="18" y="518"/>
                    </a:lnTo>
                    <a:lnTo>
                      <a:pt x="18" y="526"/>
                    </a:lnTo>
                    <a:lnTo>
                      <a:pt x="28" y="530"/>
                    </a:lnTo>
                    <a:lnTo>
                      <a:pt x="6" y="529"/>
                    </a:lnTo>
                    <a:lnTo>
                      <a:pt x="0" y="534"/>
                    </a:lnTo>
                    <a:lnTo>
                      <a:pt x="0" y="540"/>
                    </a:lnTo>
                    <a:lnTo>
                      <a:pt x="17" y="542"/>
                    </a:lnTo>
                    <a:lnTo>
                      <a:pt x="10" y="549"/>
                    </a:lnTo>
                    <a:lnTo>
                      <a:pt x="18" y="550"/>
                    </a:lnTo>
                    <a:lnTo>
                      <a:pt x="18" y="556"/>
                    </a:lnTo>
                    <a:lnTo>
                      <a:pt x="33" y="561"/>
                    </a:lnTo>
                    <a:lnTo>
                      <a:pt x="39" y="568"/>
                    </a:lnTo>
                    <a:lnTo>
                      <a:pt x="37" y="573"/>
                    </a:lnTo>
                    <a:lnTo>
                      <a:pt x="51" y="576"/>
                    </a:lnTo>
                    <a:lnTo>
                      <a:pt x="58" y="582"/>
                    </a:lnTo>
                    <a:lnTo>
                      <a:pt x="71" y="582"/>
                    </a:lnTo>
                    <a:lnTo>
                      <a:pt x="78" y="586"/>
                    </a:lnTo>
                    <a:lnTo>
                      <a:pt x="85" y="591"/>
                    </a:lnTo>
                    <a:lnTo>
                      <a:pt x="94" y="585"/>
                    </a:lnTo>
                    <a:lnTo>
                      <a:pt x="99" y="584"/>
                    </a:lnTo>
                    <a:lnTo>
                      <a:pt x="103" y="592"/>
                    </a:lnTo>
                    <a:lnTo>
                      <a:pt x="107" y="605"/>
                    </a:lnTo>
                    <a:lnTo>
                      <a:pt x="122" y="603"/>
                    </a:lnTo>
                    <a:lnTo>
                      <a:pt x="122" y="616"/>
                    </a:lnTo>
                    <a:lnTo>
                      <a:pt x="125" y="620"/>
                    </a:lnTo>
                    <a:lnTo>
                      <a:pt x="126" y="632"/>
                    </a:lnTo>
                    <a:lnTo>
                      <a:pt x="130" y="639"/>
                    </a:lnTo>
                    <a:lnTo>
                      <a:pt x="136" y="641"/>
                    </a:lnTo>
                    <a:lnTo>
                      <a:pt x="143" y="647"/>
                    </a:lnTo>
                    <a:lnTo>
                      <a:pt x="148" y="637"/>
                    </a:lnTo>
                    <a:lnTo>
                      <a:pt x="143" y="623"/>
                    </a:lnTo>
                    <a:lnTo>
                      <a:pt x="143" y="616"/>
                    </a:lnTo>
                    <a:lnTo>
                      <a:pt x="149" y="616"/>
                    </a:lnTo>
                    <a:lnTo>
                      <a:pt x="152" y="607"/>
                    </a:lnTo>
                    <a:lnTo>
                      <a:pt x="154" y="603"/>
                    </a:lnTo>
                    <a:lnTo>
                      <a:pt x="165" y="595"/>
                    </a:lnTo>
                    <a:lnTo>
                      <a:pt x="166" y="582"/>
                    </a:lnTo>
                    <a:lnTo>
                      <a:pt x="174" y="583"/>
                    </a:lnTo>
                    <a:lnTo>
                      <a:pt x="180" y="576"/>
                    </a:lnTo>
                    <a:lnTo>
                      <a:pt x="182" y="570"/>
                    </a:lnTo>
                    <a:lnTo>
                      <a:pt x="192" y="569"/>
                    </a:lnTo>
                    <a:lnTo>
                      <a:pt x="194" y="558"/>
                    </a:lnTo>
                    <a:lnTo>
                      <a:pt x="197" y="550"/>
                    </a:lnTo>
                    <a:lnTo>
                      <a:pt x="203" y="547"/>
                    </a:lnTo>
                    <a:lnTo>
                      <a:pt x="220" y="543"/>
                    </a:lnTo>
                    <a:lnTo>
                      <a:pt x="229" y="543"/>
                    </a:lnTo>
                    <a:lnTo>
                      <a:pt x="238" y="540"/>
                    </a:lnTo>
                    <a:lnTo>
                      <a:pt x="245" y="542"/>
                    </a:lnTo>
                    <a:lnTo>
                      <a:pt x="257" y="544"/>
                    </a:lnTo>
                    <a:lnTo>
                      <a:pt x="269" y="530"/>
                    </a:lnTo>
                    <a:lnTo>
                      <a:pt x="279" y="525"/>
                    </a:lnTo>
                    <a:lnTo>
                      <a:pt x="289" y="528"/>
                    </a:lnTo>
                    <a:lnTo>
                      <a:pt x="295" y="517"/>
                    </a:lnTo>
                    <a:lnTo>
                      <a:pt x="302" y="529"/>
                    </a:lnTo>
                    <a:lnTo>
                      <a:pt x="318" y="535"/>
                    </a:lnTo>
                    <a:lnTo>
                      <a:pt x="334" y="536"/>
                    </a:lnTo>
                    <a:lnTo>
                      <a:pt x="346" y="530"/>
                    </a:lnTo>
                    <a:lnTo>
                      <a:pt x="361" y="501"/>
                    </a:lnTo>
                    <a:lnTo>
                      <a:pt x="360" y="492"/>
                    </a:lnTo>
                    <a:lnTo>
                      <a:pt x="373" y="497"/>
                    </a:lnTo>
                    <a:lnTo>
                      <a:pt x="375" y="490"/>
                    </a:lnTo>
                    <a:lnTo>
                      <a:pt x="380" y="492"/>
                    </a:lnTo>
                    <a:lnTo>
                      <a:pt x="392" y="492"/>
                    </a:lnTo>
                    <a:lnTo>
                      <a:pt x="417" y="478"/>
                    </a:lnTo>
                    <a:lnTo>
                      <a:pt x="428" y="454"/>
                    </a:lnTo>
                    <a:lnTo>
                      <a:pt x="450" y="458"/>
                    </a:lnTo>
                    <a:lnTo>
                      <a:pt x="451" y="448"/>
                    </a:lnTo>
                    <a:lnTo>
                      <a:pt x="459" y="438"/>
                    </a:lnTo>
                    <a:lnTo>
                      <a:pt x="488" y="450"/>
                    </a:lnTo>
                    <a:lnTo>
                      <a:pt x="498" y="449"/>
                    </a:lnTo>
                    <a:lnTo>
                      <a:pt x="497" y="443"/>
                    </a:lnTo>
                    <a:lnTo>
                      <a:pt x="506" y="449"/>
                    </a:lnTo>
                    <a:lnTo>
                      <a:pt x="504" y="437"/>
                    </a:lnTo>
                    <a:lnTo>
                      <a:pt x="509" y="428"/>
                    </a:lnTo>
                    <a:lnTo>
                      <a:pt x="509" y="406"/>
                    </a:lnTo>
                    <a:lnTo>
                      <a:pt x="517" y="401"/>
                    </a:lnTo>
                    <a:lnTo>
                      <a:pt x="546" y="390"/>
                    </a:lnTo>
                    <a:lnTo>
                      <a:pt x="550" y="393"/>
                    </a:lnTo>
                    <a:lnTo>
                      <a:pt x="561" y="393"/>
                    </a:lnTo>
                    <a:lnTo>
                      <a:pt x="568" y="390"/>
                    </a:lnTo>
                    <a:lnTo>
                      <a:pt x="598" y="389"/>
                    </a:lnTo>
                    <a:lnTo>
                      <a:pt x="603" y="386"/>
                    </a:lnTo>
                    <a:lnTo>
                      <a:pt x="609" y="386"/>
                    </a:lnTo>
                    <a:lnTo>
                      <a:pt x="621" y="377"/>
                    </a:lnTo>
                    <a:lnTo>
                      <a:pt x="636" y="366"/>
                    </a:lnTo>
                    <a:lnTo>
                      <a:pt x="639" y="357"/>
                    </a:lnTo>
                    <a:lnTo>
                      <a:pt x="646" y="346"/>
                    </a:lnTo>
                    <a:lnTo>
                      <a:pt x="657" y="347"/>
                    </a:lnTo>
                    <a:lnTo>
                      <a:pt x="664" y="338"/>
                    </a:lnTo>
                    <a:lnTo>
                      <a:pt x="675" y="341"/>
                    </a:lnTo>
                    <a:lnTo>
                      <a:pt x="706" y="332"/>
                    </a:lnTo>
                    <a:lnTo>
                      <a:pt x="719" y="316"/>
                    </a:lnTo>
                    <a:lnTo>
                      <a:pt x="735" y="312"/>
                    </a:lnTo>
                    <a:lnTo>
                      <a:pt x="755" y="306"/>
                    </a:lnTo>
                    <a:lnTo>
                      <a:pt x="767" y="296"/>
                    </a:lnTo>
                    <a:lnTo>
                      <a:pt x="769" y="288"/>
                    </a:lnTo>
                    <a:lnTo>
                      <a:pt x="751" y="280"/>
                    </a:lnTo>
                    <a:lnTo>
                      <a:pt x="737" y="280"/>
                    </a:lnTo>
                    <a:lnTo>
                      <a:pt x="734" y="277"/>
                    </a:lnTo>
                    <a:lnTo>
                      <a:pt x="737" y="272"/>
                    </a:lnTo>
                    <a:lnTo>
                      <a:pt x="723" y="270"/>
                    </a:lnTo>
                    <a:lnTo>
                      <a:pt x="722" y="264"/>
                    </a:lnTo>
                    <a:lnTo>
                      <a:pt x="725" y="250"/>
                    </a:lnTo>
                    <a:lnTo>
                      <a:pt x="736" y="238"/>
                    </a:lnTo>
                    <a:lnTo>
                      <a:pt x="738" y="242"/>
                    </a:lnTo>
                    <a:lnTo>
                      <a:pt x="747" y="243"/>
                    </a:lnTo>
                    <a:lnTo>
                      <a:pt x="765" y="253"/>
                    </a:lnTo>
                    <a:lnTo>
                      <a:pt x="802" y="250"/>
                    </a:lnTo>
                    <a:lnTo>
                      <a:pt x="811" y="257"/>
                    </a:lnTo>
                    <a:lnTo>
                      <a:pt x="825" y="263"/>
                    </a:lnTo>
                    <a:lnTo>
                      <a:pt x="825" y="271"/>
                    </a:lnTo>
                    <a:lnTo>
                      <a:pt x="824" y="279"/>
                    </a:lnTo>
                    <a:lnTo>
                      <a:pt x="818" y="291"/>
                    </a:lnTo>
                    <a:lnTo>
                      <a:pt x="843" y="288"/>
                    </a:lnTo>
                    <a:lnTo>
                      <a:pt x="836" y="308"/>
                    </a:lnTo>
                    <a:lnTo>
                      <a:pt x="836" y="317"/>
                    </a:lnTo>
                    <a:lnTo>
                      <a:pt x="865" y="355"/>
                    </a:lnTo>
                    <a:lnTo>
                      <a:pt x="878" y="351"/>
                    </a:lnTo>
                    <a:lnTo>
                      <a:pt x="883" y="342"/>
                    </a:lnTo>
                    <a:lnTo>
                      <a:pt x="892" y="332"/>
                    </a:lnTo>
                    <a:lnTo>
                      <a:pt x="895" y="324"/>
                    </a:lnTo>
                    <a:lnTo>
                      <a:pt x="894" y="320"/>
                    </a:lnTo>
                    <a:lnTo>
                      <a:pt x="898" y="320"/>
                    </a:lnTo>
                    <a:lnTo>
                      <a:pt x="896" y="316"/>
                    </a:lnTo>
                    <a:lnTo>
                      <a:pt x="909" y="299"/>
                    </a:lnTo>
                    <a:lnTo>
                      <a:pt x="926" y="263"/>
                    </a:lnTo>
                    <a:lnTo>
                      <a:pt x="927" y="255"/>
                    </a:lnTo>
                    <a:lnTo>
                      <a:pt x="931" y="235"/>
                    </a:lnTo>
                    <a:lnTo>
                      <a:pt x="936" y="212"/>
                    </a:lnTo>
                    <a:lnTo>
                      <a:pt x="938" y="194"/>
                    </a:lnTo>
                    <a:lnTo>
                      <a:pt x="939" y="191"/>
                    </a:lnTo>
                    <a:lnTo>
                      <a:pt x="942" y="181"/>
                    </a:lnTo>
                    <a:lnTo>
                      <a:pt x="951" y="146"/>
                    </a:lnTo>
                    <a:lnTo>
                      <a:pt x="954" y="131"/>
                    </a:lnTo>
                    <a:lnTo>
                      <a:pt x="950" y="127"/>
                    </a:lnTo>
                    <a:lnTo>
                      <a:pt x="925" y="105"/>
                    </a:lnTo>
                    <a:lnTo>
                      <a:pt x="924" y="99"/>
                    </a:lnTo>
                    <a:lnTo>
                      <a:pt x="930" y="93"/>
                    </a:lnTo>
                    <a:lnTo>
                      <a:pt x="927" y="81"/>
                    </a:lnTo>
                    <a:lnTo>
                      <a:pt x="919" y="51"/>
                    </a:lnTo>
                    <a:lnTo>
                      <a:pt x="885" y="38"/>
                    </a:lnTo>
                    <a:lnTo>
                      <a:pt x="860" y="25"/>
                    </a:lnTo>
                    <a:lnTo>
                      <a:pt x="850" y="29"/>
                    </a:lnTo>
                    <a:lnTo>
                      <a:pt x="848" y="21"/>
                    </a:lnTo>
                    <a:lnTo>
                      <a:pt x="842" y="19"/>
                    </a:lnTo>
                    <a:lnTo>
                      <a:pt x="846" y="4"/>
                    </a:lnTo>
                    <a:lnTo>
                      <a:pt x="832" y="0"/>
                    </a:lnTo>
                    <a:lnTo>
                      <a:pt x="832" y="29"/>
                    </a:lnTo>
                    <a:lnTo>
                      <a:pt x="818" y="37"/>
                    </a:lnTo>
                    <a:lnTo>
                      <a:pt x="813" y="34"/>
                    </a:lnTo>
                    <a:lnTo>
                      <a:pt x="813" y="25"/>
                    </a:lnTo>
                    <a:lnTo>
                      <a:pt x="809" y="27"/>
                    </a:lnTo>
                    <a:lnTo>
                      <a:pt x="806" y="24"/>
                    </a:lnTo>
                    <a:lnTo>
                      <a:pt x="801" y="30"/>
                    </a:lnTo>
                    <a:lnTo>
                      <a:pt x="796" y="31"/>
                    </a:lnTo>
                    <a:lnTo>
                      <a:pt x="795" y="38"/>
                    </a:lnTo>
                    <a:lnTo>
                      <a:pt x="777" y="40"/>
                    </a:lnTo>
                    <a:lnTo>
                      <a:pt x="776" y="45"/>
                    </a:lnTo>
                    <a:lnTo>
                      <a:pt x="770" y="45"/>
                    </a:lnTo>
                    <a:lnTo>
                      <a:pt x="766" y="48"/>
                    </a:lnTo>
                    <a:lnTo>
                      <a:pt x="759" y="44"/>
                    </a:lnTo>
                    <a:lnTo>
                      <a:pt x="742" y="59"/>
                    </a:lnTo>
                    <a:lnTo>
                      <a:pt x="732" y="53"/>
                    </a:lnTo>
                    <a:lnTo>
                      <a:pt x="702" y="53"/>
                    </a:lnTo>
                    <a:lnTo>
                      <a:pt x="698" y="50"/>
                    </a:lnTo>
                    <a:lnTo>
                      <a:pt x="687" y="51"/>
                    </a:lnTo>
                    <a:lnTo>
                      <a:pt x="682" y="49"/>
                    </a:lnTo>
                    <a:lnTo>
                      <a:pt x="672" y="49"/>
                    </a:lnTo>
                    <a:lnTo>
                      <a:pt x="671" y="54"/>
                    </a:lnTo>
                    <a:lnTo>
                      <a:pt x="675" y="58"/>
                    </a:lnTo>
                    <a:lnTo>
                      <a:pt x="670" y="61"/>
                    </a:lnTo>
                    <a:lnTo>
                      <a:pt x="670" y="70"/>
                    </a:lnTo>
                    <a:lnTo>
                      <a:pt x="664" y="71"/>
                    </a:lnTo>
                    <a:lnTo>
                      <a:pt x="668" y="75"/>
                    </a:lnTo>
                    <a:lnTo>
                      <a:pt x="662" y="78"/>
                    </a:lnTo>
                    <a:lnTo>
                      <a:pt x="650" y="77"/>
                    </a:lnTo>
                    <a:lnTo>
                      <a:pt x="648" y="79"/>
                    </a:lnTo>
                    <a:lnTo>
                      <a:pt x="658" y="87"/>
                    </a:lnTo>
                    <a:lnTo>
                      <a:pt x="651" y="90"/>
                    </a:lnTo>
                    <a:lnTo>
                      <a:pt x="658" y="91"/>
                    </a:lnTo>
                    <a:lnTo>
                      <a:pt x="653" y="95"/>
                    </a:lnTo>
                    <a:lnTo>
                      <a:pt x="653" y="104"/>
                    </a:lnTo>
                    <a:lnTo>
                      <a:pt x="647" y="107"/>
                    </a:lnTo>
                    <a:lnTo>
                      <a:pt x="651" y="113"/>
                    </a:lnTo>
                    <a:lnTo>
                      <a:pt x="643" y="122"/>
                    </a:lnTo>
                    <a:lnTo>
                      <a:pt x="637" y="120"/>
                    </a:lnTo>
                    <a:lnTo>
                      <a:pt x="636" y="114"/>
                    </a:lnTo>
                    <a:lnTo>
                      <a:pt x="622" y="119"/>
                    </a:lnTo>
                    <a:lnTo>
                      <a:pt x="613" y="119"/>
                    </a:lnTo>
                    <a:lnTo>
                      <a:pt x="613" y="122"/>
                    </a:lnTo>
                    <a:lnTo>
                      <a:pt x="593" y="120"/>
                    </a:lnTo>
                    <a:lnTo>
                      <a:pt x="593" y="125"/>
                    </a:lnTo>
                    <a:lnTo>
                      <a:pt x="585" y="127"/>
                    </a:lnTo>
                    <a:lnTo>
                      <a:pt x="575" y="133"/>
                    </a:lnTo>
                    <a:lnTo>
                      <a:pt x="575" y="130"/>
                    </a:lnTo>
                    <a:lnTo>
                      <a:pt x="571" y="129"/>
                    </a:lnTo>
                    <a:lnTo>
                      <a:pt x="570" y="133"/>
                    </a:lnTo>
                    <a:lnTo>
                      <a:pt x="562" y="131"/>
                    </a:lnTo>
                    <a:lnTo>
                      <a:pt x="554" y="133"/>
                    </a:lnTo>
                    <a:lnTo>
                      <a:pt x="548" y="130"/>
                    </a:lnTo>
                    <a:lnTo>
                      <a:pt x="540" y="130"/>
                    </a:lnTo>
                    <a:lnTo>
                      <a:pt x="527" y="127"/>
                    </a:lnTo>
                    <a:lnTo>
                      <a:pt x="527" y="121"/>
                    </a:lnTo>
                    <a:lnTo>
                      <a:pt x="522" y="122"/>
                    </a:lnTo>
                    <a:lnTo>
                      <a:pt x="514" y="128"/>
                    </a:lnTo>
                    <a:lnTo>
                      <a:pt x="514" y="123"/>
                    </a:lnTo>
                    <a:lnTo>
                      <a:pt x="511" y="124"/>
                    </a:lnTo>
                    <a:lnTo>
                      <a:pt x="506" y="114"/>
                    </a:lnTo>
                    <a:lnTo>
                      <a:pt x="492" y="113"/>
                    </a:lnTo>
                    <a:lnTo>
                      <a:pt x="493" y="108"/>
                    </a:lnTo>
                    <a:lnTo>
                      <a:pt x="486" y="108"/>
                    </a:lnTo>
                    <a:lnTo>
                      <a:pt x="491" y="106"/>
                    </a:lnTo>
                    <a:lnTo>
                      <a:pt x="486" y="102"/>
                    </a:lnTo>
                    <a:lnTo>
                      <a:pt x="479" y="105"/>
                    </a:lnTo>
                    <a:lnTo>
                      <a:pt x="480" y="101"/>
                    </a:lnTo>
                    <a:lnTo>
                      <a:pt x="476" y="100"/>
                    </a:lnTo>
                    <a:lnTo>
                      <a:pt x="474" y="105"/>
                    </a:lnTo>
                    <a:lnTo>
                      <a:pt x="467" y="105"/>
                    </a:lnTo>
                    <a:lnTo>
                      <a:pt x="468" y="89"/>
                    </a:lnTo>
                    <a:lnTo>
                      <a:pt x="462" y="94"/>
                    </a:lnTo>
                    <a:lnTo>
                      <a:pt x="462" y="104"/>
                    </a:lnTo>
                    <a:lnTo>
                      <a:pt x="453" y="103"/>
                    </a:lnTo>
                    <a:lnTo>
                      <a:pt x="447" y="108"/>
                    </a:lnTo>
                    <a:lnTo>
                      <a:pt x="445" y="101"/>
                    </a:lnTo>
                    <a:lnTo>
                      <a:pt x="441" y="101"/>
                    </a:lnTo>
                    <a:lnTo>
                      <a:pt x="441" y="109"/>
                    </a:lnTo>
                    <a:lnTo>
                      <a:pt x="431" y="115"/>
                    </a:lnTo>
                    <a:lnTo>
                      <a:pt x="431" y="117"/>
                    </a:lnTo>
                    <a:lnTo>
                      <a:pt x="427" y="118"/>
                    </a:lnTo>
                    <a:lnTo>
                      <a:pt x="431" y="124"/>
                    </a:lnTo>
                    <a:lnTo>
                      <a:pt x="427" y="125"/>
                    </a:lnTo>
                    <a:lnTo>
                      <a:pt x="422" y="117"/>
                    </a:lnTo>
                    <a:lnTo>
                      <a:pt x="416" y="121"/>
                    </a:lnTo>
                    <a:lnTo>
                      <a:pt x="404" y="118"/>
                    </a:lnTo>
                    <a:lnTo>
                      <a:pt x="405" y="113"/>
                    </a:lnTo>
                    <a:lnTo>
                      <a:pt x="401" y="104"/>
                    </a:lnTo>
                    <a:lnTo>
                      <a:pt x="398" y="109"/>
                    </a:lnTo>
                    <a:lnTo>
                      <a:pt x="393" y="108"/>
                    </a:lnTo>
                    <a:lnTo>
                      <a:pt x="396" y="102"/>
                    </a:lnTo>
                    <a:lnTo>
                      <a:pt x="402" y="96"/>
                    </a:lnTo>
                    <a:lnTo>
                      <a:pt x="398" y="91"/>
                    </a:lnTo>
                    <a:lnTo>
                      <a:pt x="396" y="53"/>
                    </a:lnTo>
                    <a:lnTo>
                      <a:pt x="384" y="49"/>
                    </a:lnTo>
                    <a:lnTo>
                      <a:pt x="386" y="33"/>
                    </a:lnTo>
                    <a:lnTo>
                      <a:pt x="375" y="30"/>
                    </a:lnTo>
                    <a:lnTo>
                      <a:pt x="372" y="24"/>
                    </a:lnTo>
                    <a:lnTo>
                      <a:pt x="373" y="30"/>
                    </a:lnTo>
                    <a:lnTo>
                      <a:pt x="366" y="24"/>
                    </a:lnTo>
                    <a:lnTo>
                      <a:pt x="368" y="31"/>
                    </a:lnTo>
                    <a:lnTo>
                      <a:pt x="361" y="29"/>
                    </a:lnTo>
                    <a:lnTo>
                      <a:pt x="352" y="11"/>
                    </a:lnTo>
                    <a:lnTo>
                      <a:pt x="345" y="14"/>
                    </a:lnTo>
                    <a:lnTo>
                      <a:pt x="345" y="7"/>
                    </a:lnTo>
                    <a:lnTo>
                      <a:pt x="339" y="8"/>
                    </a:lnTo>
                    <a:lnTo>
                      <a:pt x="340" y="1"/>
                    </a:lnTo>
                    <a:lnTo>
                      <a:pt x="333" y="2"/>
                    </a:lnTo>
                    <a:lnTo>
                      <a:pt x="333" y="6"/>
                    </a:lnTo>
                    <a:lnTo>
                      <a:pt x="326" y="4"/>
                    </a:lnTo>
                    <a:lnTo>
                      <a:pt x="327" y="9"/>
                    </a:lnTo>
                    <a:lnTo>
                      <a:pt x="324" y="11"/>
                    </a:lnTo>
                    <a:lnTo>
                      <a:pt x="319" y="18"/>
                    </a:lnTo>
                    <a:lnTo>
                      <a:pt x="314" y="15"/>
                    </a:lnTo>
                    <a:lnTo>
                      <a:pt x="303" y="14"/>
                    </a:lnTo>
                    <a:lnTo>
                      <a:pt x="303" y="6"/>
                    </a:lnTo>
                    <a:lnTo>
                      <a:pt x="296" y="7"/>
                    </a:lnTo>
                    <a:lnTo>
                      <a:pt x="294" y="1"/>
                    </a:lnTo>
                    <a:lnTo>
                      <a:pt x="285" y="0"/>
                    </a:lnTo>
                    <a:lnTo>
                      <a:pt x="279" y="4"/>
                    </a:lnTo>
                    <a:lnTo>
                      <a:pt x="272" y="6"/>
                    </a:lnTo>
                    <a:lnTo>
                      <a:pt x="269" y="10"/>
                    </a:lnTo>
                    <a:lnTo>
                      <a:pt x="263" y="15"/>
                    </a:lnTo>
                    <a:lnTo>
                      <a:pt x="257" y="14"/>
                    </a:ln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de-DE" sz="14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6" name="Freeform 377"/>
              <p:cNvSpPr>
                <a:spLocks/>
              </p:cNvSpPr>
              <p:nvPr/>
            </p:nvSpPr>
            <p:spPr bwMode="auto">
              <a:xfrm>
                <a:off x="2673" y="2670"/>
                <a:ext cx="1127" cy="1185"/>
              </a:xfrm>
              <a:custGeom>
                <a:avLst/>
                <a:gdLst>
                  <a:gd name="T0" fmla="*/ 326 w 1551"/>
                  <a:gd name="T1" fmla="*/ 951 h 1417"/>
                  <a:gd name="T2" fmla="*/ 359 w 1551"/>
                  <a:gd name="T3" fmla="*/ 895 h 1417"/>
                  <a:gd name="T4" fmla="*/ 418 w 1551"/>
                  <a:gd name="T5" fmla="*/ 878 h 1417"/>
                  <a:gd name="T6" fmla="*/ 407 w 1551"/>
                  <a:gd name="T7" fmla="*/ 807 h 1417"/>
                  <a:gd name="T8" fmla="*/ 462 w 1551"/>
                  <a:gd name="T9" fmla="*/ 804 h 1417"/>
                  <a:gd name="T10" fmla="*/ 451 w 1551"/>
                  <a:gd name="T11" fmla="*/ 770 h 1417"/>
                  <a:gd name="T12" fmla="*/ 444 w 1551"/>
                  <a:gd name="T13" fmla="*/ 681 h 1417"/>
                  <a:gd name="T14" fmla="*/ 382 w 1551"/>
                  <a:gd name="T15" fmla="*/ 625 h 1417"/>
                  <a:gd name="T16" fmla="*/ 360 w 1551"/>
                  <a:gd name="T17" fmla="*/ 578 h 1417"/>
                  <a:gd name="T18" fmla="*/ 352 w 1551"/>
                  <a:gd name="T19" fmla="*/ 514 h 1417"/>
                  <a:gd name="T20" fmla="*/ 342 w 1551"/>
                  <a:gd name="T21" fmla="*/ 450 h 1417"/>
                  <a:gd name="T22" fmla="*/ 292 w 1551"/>
                  <a:gd name="T23" fmla="*/ 434 h 1417"/>
                  <a:gd name="T24" fmla="*/ 260 w 1551"/>
                  <a:gd name="T25" fmla="*/ 383 h 1417"/>
                  <a:gd name="T26" fmla="*/ 216 w 1551"/>
                  <a:gd name="T27" fmla="*/ 376 h 1417"/>
                  <a:gd name="T28" fmla="*/ 163 w 1551"/>
                  <a:gd name="T29" fmla="*/ 345 h 1417"/>
                  <a:gd name="T30" fmla="*/ 133 w 1551"/>
                  <a:gd name="T31" fmla="*/ 371 h 1417"/>
                  <a:gd name="T32" fmla="*/ 89 w 1551"/>
                  <a:gd name="T33" fmla="*/ 409 h 1417"/>
                  <a:gd name="T34" fmla="*/ 27 w 1551"/>
                  <a:gd name="T35" fmla="*/ 376 h 1417"/>
                  <a:gd name="T36" fmla="*/ 29 w 1551"/>
                  <a:gd name="T37" fmla="*/ 298 h 1417"/>
                  <a:gd name="T38" fmla="*/ 14 w 1551"/>
                  <a:gd name="T39" fmla="*/ 223 h 1417"/>
                  <a:gd name="T40" fmla="*/ 108 w 1551"/>
                  <a:gd name="T41" fmla="*/ 161 h 1417"/>
                  <a:gd name="T42" fmla="*/ 189 w 1551"/>
                  <a:gd name="T43" fmla="*/ 127 h 1417"/>
                  <a:gd name="T44" fmla="*/ 237 w 1551"/>
                  <a:gd name="T45" fmla="*/ 41 h 1417"/>
                  <a:gd name="T46" fmla="*/ 325 w 1551"/>
                  <a:gd name="T47" fmla="*/ 22 h 1417"/>
                  <a:gd name="T48" fmla="*/ 414 w 1551"/>
                  <a:gd name="T49" fmla="*/ 32 h 1417"/>
                  <a:gd name="T50" fmla="*/ 468 w 1551"/>
                  <a:gd name="T51" fmla="*/ 91 h 1417"/>
                  <a:gd name="T52" fmla="*/ 540 w 1551"/>
                  <a:gd name="T53" fmla="*/ 130 h 1417"/>
                  <a:gd name="T54" fmla="*/ 543 w 1551"/>
                  <a:gd name="T55" fmla="*/ 98 h 1417"/>
                  <a:gd name="T56" fmla="*/ 638 w 1551"/>
                  <a:gd name="T57" fmla="*/ 77 h 1417"/>
                  <a:gd name="T58" fmla="*/ 697 w 1551"/>
                  <a:gd name="T59" fmla="*/ 115 h 1417"/>
                  <a:gd name="T60" fmla="*/ 703 w 1551"/>
                  <a:gd name="T61" fmla="*/ 28 h 1417"/>
                  <a:gd name="T62" fmla="*/ 757 w 1551"/>
                  <a:gd name="T63" fmla="*/ 23 h 1417"/>
                  <a:gd name="T64" fmla="*/ 789 w 1551"/>
                  <a:gd name="T65" fmla="*/ 67 h 1417"/>
                  <a:gd name="T66" fmla="*/ 887 w 1551"/>
                  <a:gd name="T67" fmla="*/ 64 h 1417"/>
                  <a:gd name="T68" fmla="*/ 951 w 1551"/>
                  <a:gd name="T69" fmla="*/ 83 h 1417"/>
                  <a:gd name="T70" fmla="*/ 1001 w 1551"/>
                  <a:gd name="T71" fmla="*/ 134 h 1417"/>
                  <a:gd name="T72" fmla="*/ 1100 w 1551"/>
                  <a:gd name="T73" fmla="*/ 235 h 1417"/>
                  <a:gd name="T74" fmla="*/ 1096 w 1551"/>
                  <a:gd name="T75" fmla="*/ 317 h 1417"/>
                  <a:gd name="T76" fmla="*/ 1157 w 1551"/>
                  <a:gd name="T77" fmla="*/ 432 h 1417"/>
                  <a:gd name="T78" fmla="*/ 1280 w 1551"/>
                  <a:gd name="T79" fmla="*/ 525 h 1417"/>
                  <a:gd name="T80" fmla="*/ 1378 w 1551"/>
                  <a:gd name="T81" fmla="*/ 605 h 1417"/>
                  <a:gd name="T82" fmla="*/ 1513 w 1551"/>
                  <a:gd name="T83" fmla="*/ 695 h 1417"/>
                  <a:gd name="T84" fmla="*/ 1540 w 1551"/>
                  <a:gd name="T85" fmla="*/ 830 h 1417"/>
                  <a:gd name="T86" fmla="*/ 1423 w 1551"/>
                  <a:gd name="T87" fmla="*/ 839 h 1417"/>
                  <a:gd name="T88" fmla="*/ 1287 w 1551"/>
                  <a:gd name="T89" fmla="*/ 993 h 1417"/>
                  <a:gd name="T90" fmla="*/ 1227 w 1551"/>
                  <a:gd name="T91" fmla="*/ 1068 h 1417"/>
                  <a:gd name="T92" fmla="*/ 1268 w 1551"/>
                  <a:gd name="T93" fmla="*/ 1218 h 1417"/>
                  <a:gd name="T94" fmla="*/ 1295 w 1551"/>
                  <a:gd name="T95" fmla="*/ 1318 h 1417"/>
                  <a:gd name="T96" fmla="*/ 1174 w 1551"/>
                  <a:gd name="T97" fmla="*/ 1239 h 1417"/>
                  <a:gd name="T98" fmla="*/ 1058 w 1551"/>
                  <a:gd name="T99" fmla="*/ 1231 h 1417"/>
                  <a:gd name="T100" fmla="*/ 933 w 1551"/>
                  <a:gd name="T101" fmla="*/ 1262 h 1417"/>
                  <a:gd name="T102" fmla="*/ 782 w 1551"/>
                  <a:gd name="T103" fmla="*/ 1314 h 1417"/>
                  <a:gd name="T104" fmla="*/ 697 w 1551"/>
                  <a:gd name="T105" fmla="*/ 1343 h 1417"/>
                  <a:gd name="T106" fmla="*/ 611 w 1551"/>
                  <a:gd name="T107" fmla="*/ 1307 h 1417"/>
                  <a:gd name="T108" fmla="*/ 471 w 1551"/>
                  <a:gd name="T109" fmla="*/ 1290 h 1417"/>
                  <a:gd name="T110" fmla="*/ 384 w 1551"/>
                  <a:gd name="T111" fmla="*/ 1367 h 1417"/>
                  <a:gd name="T112" fmla="*/ 264 w 1551"/>
                  <a:gd name="T113" fmla="*/ 1299 h 1417"/>
                  <a:gd name="T114" fmla="*/ 224 w 1551"/>
                  <a:gd name="T115" fmla="*/ 1271 h 1417"/>
                  <a:gd name="T116" fmla="*/ 371 w 1551"/>
                  <a:gd name="T117" fmla="*/ 1232 h 1417"/>
                  <a:gd name="T118" fmla="*/ 348 w 1551"/>
                  <a:gd name="T119" fmla="*/ 1164 h 1417"/>
                  <a:gd name="T120" fmla="*/ 368 w 1551"/>
                  <a:gd name="T121" fmla="*/ 1112 h 1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51" h="1417">
                    <a:moveTo>
                      <a:pt x="372" y="1059"/>
                    </a:moveTo>
                    <a:lnTo>
                      <a:pt x="364" y="1051"/>
                    </a:lnTo>
                    <a:lnTo>
                      <a:pt x="359" y="1036"/>
                    </a:lnTo>
                    <a:lnTo>
                      <a:pt x="352" y="1006"/>
                    </a:lnTo>
                    <a:lnTo>
                      <a:pt x="347" y="997"/>
                    </a:lnTo>
                    <a:lnTo>
                      <a:pt x="348" y="992"/>
                    </a:lnTo>
                    <a:lnTo>
                      <a:pt x="337" y="964"/>
                    </a:lnTo>
                    <a:lnTo>
                      <a:pt x="326" y="951"/>
                    </a:lnTo>
                    <a:lnTo>
                      <a:pt x="322" y="943"/>
                    </a:lnTo>
                    <a:lnTo>
                      <a:pt x="314" y="938"/>
                    </a:lnTo>
                    <a:lnTo>
                      <a:pt x="326" y="931"/>
                    </a:lnTo>
                    <a:lnTo>
                      <a:pt x="335" y="917"/>
                    </a:lnTo>
                    <a:lnTo>
                      <a:pt x="324" y="917"/>
                    </a:lnTo>
                    <a:lnTo>
                      <a:pt x="332" y="903"/>
                    </a:lnTo>
                    <a:lnTo>
                      <a:pt x="347" y="903"/>
                    </a:lnTo>
                    <a:lnTo>
                      <a:pt x="359" y="895"/>
                    </a:lnTo>
                    <a:lnTo>
                      <a:pt x="365" y="902"/>
                    </a:lnTo>
                    <a:lnTo>
                      <a:pt x="379" y="902"/>
                    </a:lnTo>
                    <a:lnTo>
                      <a:pt x="383" y="896"/>
                    </a:lnTo>
                    <a:lnTo>
                      <a:pt x="401" y="894"/>
                    </a:lnTo>
                    <a:lnTo>
                      <a:pt x="393" y="888"/>
                    </a:lnTo>
                    <a:lnTo>
                      <a:pt x="396" y="880"/>
                    </a:lnTo>
                    <a:lnTo>
                      <a:pt x="405" y="876"/>
                    </a:lnTo>
                    <a:lnTo>
                      <a:pt x="418" y="878"/>
                    </a:lnTo>
                    <a:lnTo>
                      <a:pt x="426" y="875"/>
                    </a:lnTo>
                    <a:lnTo>
                      <a:pt x="418" y="868"/>
                    </a:lnTo>
                    <a:lnTo>
                      <a:pt x="421" y="850"/>
                    </a:lnTo>
                    <a:lnTo>
                      <a:pt x="421" y="840"/>
                    </a:lnTo>
                    <a:lnTo>
                      <a:pt x="411" y="824"/>
                    </a:lnTo>
                    <a:lnTo>
                      <a:pt x="403" y="822"/>
                    </a:lnTo>
                    <a:lnTo>
                      <a:pt x="400" y="809"/>
                    </a:lnTo>
                    <a:lnTo>
                      <a:pt x="407" y="807"/>
                    </a:lnTo>
                    <a:lnTo>
                      <a:pt x="406" y="795"/>
                    </a:lnTo>
                    <a:lnTo>
                      <a:pt x="420" y="803"/>
                    </a:lnTo>
                    <a:lnTo>
                      <a:pt x="429" y="801"/>
                    </a:lnTo>
                    <a:lnTo>
                      <a:pt x="437" y="805"/>
                    </a:lnTo>
                    <a:lnTo>
                      <a:pt x="437" y="821"/>
                    </a:lnTo>
                    <a:lnTo>
                      <a:pt x="444" y="815"/>
                    </a:lnTo>
                    <a:lnTo>
                      <a:pt x="449" y="803"/>
                    </a:lnTo>
                    <a:lnTo>
                      <a:pt x="462" y="804"/>
                    </a:lnTo>
                    <a:lnTo>
                      <a:pt x="457" y="817"/>
                    </a:lnTo>
                    <a:lnTo>
                      <a:pt x="467" y="813"/>
                    </a:lnTo>
                    <a:lnTo>
                      <a:pt x="477" y="804"/>
                    </a:lnTo>
                    <a:lnTo>
                      <a:pt x="471" y="799"/>
                    </a:lnTo>
                    <a:lnTo>
                      <a:pt x="470" y="790"/>
                    </a:lnTo>
                    <a:lnTo>
                      <a:pt x="456" y="789"/>
                    </a:lnTo>
                    <a:lnTo>
                      <a:pt x="453" y="780"/>
                    </a:lnTo>
                    <a:lnTo>
                      <a:pt x="451" y="770"/>
                    </a:lnTo>
                    <a:lnTo>
                      <a:pt x="457" y="766"/>
                    </a:lnTo>
                    <a:lnTo>
                      <a:pt x="454" y="758"/>
                    </a:lnTo>
                    <a:lnTo>
                      <a:pt x="461" y="749"/>
                    </a:lnTo>
                    <a:lnTo>
                      <a:pt x="462" y="716"/>
                    </a:lnTo>
                    <a:lnTo>
                      <a:pt x="455" y="710"/>
                    </a:lnTo>
                    <a:lnTo>
                      <a:pt x="462" y="706"/>
                    </a:lnTo>
                    <a:lnTo>
                      <a:pt x="443" y="688"/>
                    </a:lnTo>
                    <a:lnTo>
                      <a:pt x="444" y="681"/>
                    </a:lnTo>
                    <a:lnTo>
                      <a:pt x="419" y="660"/>
                    </a:lnTo>
                    <a:lnTo>
                      <a:pt x="412" y="661"/>
                    </a:lnTo>
                    <a:lnTo>
                      <a:pt x="400" y="659"/>
                    </a:lnTo>
                    <a:lnTo>
                      <a:pt x="396" y="646"/>
                    </a:lnTo>
                    <a:lnTo>
                      <a:pt x="396" y="638"/>
                    </a:lnTo>
                    <a:lnTo>
                      <a:pt x="387" y="636"/>
                    </a:lnTo>
                    <a:lnTo>
                      <a:pt x="390" y="631"/>
                    </a:lnTo>
                    <a:lnTo>
                      <a:pt x="382" y="625"/>
                    </a:lnTo>
                    <a:lnTo>
                      <a:pt x="394" y="618"/>
                    </a:lnTo>
                    <a:lnTo>
                      <a:pt x="394" y="606"/>
                    </a:lnTo>
                    <a:lnTo>
                      <a:pt x="385" y="602"/>
                    </a:lnTo>
                    <a:lnTo>
                      <a:pt x="373" y="605"/>
                    </a:lnTo>
                    <a:lnTo>
                      <a:pt x="377" y="596"/>
                    </a:lnTo>
                    <a:lnTo>
                      <a:pt x="362" y="593"/>
                    </a:lnTo>
                    <a:lnTo>
                      <a:pt x="353" y="583"/>
                    </a:lnTo>
                    <a:lnTo>
                      <a:pt x="360" y="578"/>
                    </a:lnTo>
                    <a:lnTo>
                      <a:pt x="354" y="573"/>
                    </a:lnTo>
                    <a:lnTo>
                      <a:pt x="350" y="551"/>
                    </a:lnTo>
                    <a:lnTo>
                      <a:pt x="364" y="550"/>
                    </a:lnTo>
                    <a:lnTo>
                      <a:pt x="358" y="540"/>
                    </a:lnTo>
                    <a:lnTo>
                      <a:pt x="359" y="533"/>
                    </a:lnTo>
                    <a:lnTo>
                      <a:pt x="349" y="527"/>
                    </a:lnTo>
                    <a:lnTo>
                      <a:pt x="356" y="517"/>
                    </a:lnTo>
                    <a:lnTo>
                      <a:pt x="352" y="514"/>
                    </a:lnTo>
                    <a:lnTo>
                      <a:pt x="353" y="503"/>
                    </a:lnTo>
                    <a:lnTo>
                      <a:pt x="364" y="507"/>
                    </a:lnTo>
                    <a:lnTo>
                      <a:pt x="354" y="486"/>
                    </a:lnTo>
                    <a:lnTo>
                      <a:pt x="342" y="481"/>
                    </a:lnTo>
                    <a:lnTo>
                      <a:pt x="349" y="471"/>
                    </a:lnTo>
                    <a:lnTo>
                      <a:pt x="344" y="460"/>
                    </a:lnTo>
                    <a:lnTo>
                      <a:pt x="354" y="456"/>
                    </a:lnTo>
                    <a:lnTo>
                      <a:pt x="342" y="450"/>
                    </a:lnTo>
                    <a:lnTo>
                      <a:pt x="344" y="438"/>
                    </a:lnTo>
                    <a:lnTo>
                      <a:pt x="331" y="443"/>
                    </a:lnTo>
                    <a:lnTo>
                      <a:pt x="331" y="451"/>
                    </a:lnTo>
                    <a:lnTo>
                      <a:pt x="317" y="462"/>
                    </a:lnTo>
                    <a:lnTo>
                      <a:pt x="296" y="468"/>
                    </a:lnTo>
                    <a:lnTo>
                      <a:pt x="289" y="461"/>
                    </a:lnTo>
                    <a:lnTo>
                      <a:pt x="295" y="450"/>
                    </a:lnTo>
                    <a:lnTo>
                      <a:pt x="292" y="434"/>
                    </a:lnTo>
                    <a:lnTo>
                      <a:pt x="285" y="432"/>
                    </a:lnTo>
                    <a:lnTo>
                      <a:pt x="285" y="423"/>
                    </a:lnTo>
                    <a:lnTo>
                      <a:pt x="276" y="427"/>
                    </a:lnTo>
                    <a:lnTo>
                      <a:pt x="271" y="438"/>
                    </a:lnTo>
                    <a:lnTo>
                      <a:pt x="257" y="434"/>
                    </a:lnTo>
                    <a:lnTo>
                      <a:pt x="264" y="412"/>
                    </a:lnTo>
                    <a:lnTo>
                      <a:pt x="275" y="404"/>
                    </a:lnTo>
                    <a:lnTo>
                      <a:pt x="260" y="383"/>
                    </a:lnTo>
                    <a:lnTo>
                      <a:pt x="266" y="377"/>
                    </a:lnTo>
                    <a:lnTo>
                      <a:pt x="253" y="361"/>
                    </a:lnTo>
                    <a:lnTo>
                      <a:pt x="246" y="364"/>
                    </a:lnTo>
                    <a:lnTo>
                      <a:pt x="241" y="376"/>
                    </a:lnTo>
                    <a:lnTo>
                      <a:pt x="230" y="377"/>
                    </a:lnTo>
                    <a:lnTo>
                      <a:pt x="228" y="363"/>
                    </a:lnTo>
                    <a:lnTo>
                      <a:pt x="217" y="366"/>
                    </a:lnTo>
                    <a:lnTo>
                      <a:pt x="216" y="376"/>
                    </a:lnTo>
                    <a:lnTo>
                      <a:pt x="206" y="376"/>
                    </a:lnTo>
                    <a:lnTo>
                      <a:pt x="200" y="369"/>
                    </a:lnTo>
                    <a:lnTo>
                      <a:pt x="203" y="333"/>
                    </a:lnTo>
                    <a:lnTo>
                      <a:pt x="180" y="338"/>
                    </a:lnTo>
                    <a:lnTo>
                      <a:pt x="183" y="351"/>
                    </a:lnTo>
                    <a:lnTo>
                      <a:pt x="176" y="353"/>
                    </a:lnTo>
                    <a:lnTo>
                      <a:pt x="171" y="343"/>
                    </a:lnTo>
                    <a:lnTo>
                      <a:pt x="163" y="345"/>
                    </a:lnTo>
                    <a:lnTo>
                      <a:pt x="160" y="334"/>
                    </a:lnTo>
                    <a:lnTo>
                      <a:pt x="151" y="338"/>
                    </a:lnTo>
                    <a:lnTo>
                      <a:pt x="144" y="345"/>
                    </a:lnTo>
                    <a:lnTo>
                      <a:pt x="138" y="334"/>
                    </a:lnTo>
                    <a:lnTo>
                      <a:pt x="108" y="339"/>
                    </a:lnTo>
                    <a:lnTo>
                      <a:pt x="97" y="354"/>
                    </a:lnTo>
                    <a:lnTo>
                      <a:pt x="129" y="355"/>
                    </a:lnTo>
                    <a:lnTo>
                      <a:pt x="133" y="371"/>
                    </a:lnTo>
                    <a:lnTo>
                      <a:pt x="124" y="381"/>
                    </a:lnTo>
                    <a:lnTo>
                      <a:pt x="135" y="386"/>
                    </a:lnTo>
                    <a:lnTo>
                      <a:pt x="122" y="396"/>
                    </a:lnTo>
                    <a:lnTo>
                      <a:pt x="110" y="395"/>
                    </a:lnTo>
                    <a:lnTo>
                      <a:pt x="104" y="399"/>
                    </a:lnTo>
                    <a:lnTo>
                      <a:pt x="97" y="395"/>
                    </a:lnTo>
                    <a:lnTo>
                      <a:pt x="87" y="404"/>
                    </a:lnTo>
                    <a:lnTo>
                      <a:pt x="89" y="409"/>
                    </a:lnTo>
                    <a:lnTo>
                      <a:pt x="77" y="421"/>
                    </a:lnTo>
                    <a:lnTo>
                      <a:pt x="58" y="427"/>
                    </a:lnTo>
                    <a:lnTo>
                      <a:pt x="46" y="425"/>
                    </a:lnTo>
                    <a:lnTo>
                      <a:pt x="32" y="428"/>
                    </a:lnTo>
                    <a:lnTo>
                      <a:pt x="28" y="414"/>
                    </a:lnTo>
                    <a:lnTo>
                      <a:pt x="20" y="404"/>
                    </a:lnTo>
                    <a:lnTo>
                      <a:pt x="32" y="385"/>
                    </a:lnTo>
                    <a:lnTo>
                      <a:pt x="27" y="376"/>
                    </a:lnTo>
                    <a:lnTo>
                      <a:pt x="33" y="360"/>
                    </a:lnTo>
                    <a:lnTo>
                      <a:pt x="45" y="346"/>
                    </a:lnTo>
                    <a:lnTo>
                      <a:pt x="37" y="331"/>
                    </a:lnTo>
                    <a:lnTo>
                      <a:pt x="44" y="324"/>
                    </a:lnTo>
                    <a:lnTo>
                      <a:pt x="43" y="317"/>
                    </a:lnTo>
                    <a:lnTo>
                      <a:pt x="29" y="317"/>
                    </a:lnTo>
                    <a:lnTo>
                      <a:pt x="25" y="310"/>
                    </a:lnTo>
                    <a:lnTo>
                      <a:pt x="29" y="298"/>
                    </a:lnTo>
                    <a:lnTo>
                      <a:pt x="16" y="299"/>
                    </a:lnTo>
                    <a:lnTo>
                      <a:pt x="16" y="291"/>
                    </a:lnTo>
                    <a:lnTo>
                      <a:pt x="17" y="281"/>
                    </a:lnTo>
                    <a:lnTo>
                      <a:pt x="10" y="265"/>
                    </a:lnTo>
                    <a:lnTo>
                      <a:pt x="16" y="262"/>
                    </a:lnTo>
                    <a:lnTo>
                      <a:pt x="8" y="253"/>
                    </a:lnTo>
                    <a:lnTo>
                      <a:pt x="12" y="233"/>
                    </a:lnTo>
                    <a:lnTo>
                      <a:pt x="14" y="223"/>
                    </a:lnTo>
                    <a:lnTo>
                      <a:pt x="11" y="208"/>
                    </a:lnTo>
                    <a:lnTo>
                      <a:pt x="0" y="208"/>
                    </a:lnTo>
                    <a:lnTo>
                      <a:pt x="4" y="193"/>
                    </a:lnTo>
                    <a:lnTo>
                      <a:pt x="10" y="182"/>
                    </a:lnTo>
                    <a:lnTo>
                      <a:pt x="69" y="158"/>
                    </a:lnTo>
                    <a:lnTo>
                      <a:pt x="91" y="162"/>
                    </a:lnTo>
                    <a:lnTo>
                      <a:pt x="99" y="156"/>
                    </a:lnTo>
                    <a:lnTo>
                      <a:pt x="108" y="161"/>
                    </a:lnTo>
                    <a:lnTo>
                      <a:pt x="122" y="162"/>
                    </a:lnTo>
                    <a:lnTo>
                      <a:pt x="130" y="185"/>
                    </a:lnTo>
                    <a:lnTo>
                      <a:pt x="163" y="179"/>
                    </a:lnTo>
                    <a:lnTo>
                      <a:pt x="160" y="160"/>
                    </a:lnTo>
                    <a:lnTo>
                      <a:pt x="169" y="151"/>
                    </a:lnTo>
                    <a:lnTo>
                      <a:pt x="159" y="150"/>
                    </a:lnTo>
                    <a:lnTo>
                      <a:pt x="158" y="118"/>
                    </a:lnTo>
                    <a:lnTo>
                      <a:pt x="189" y="127"/>
                    </a:lnTo>
                    <a:lnTo>
                      <a:pt x="204" y="123"/>
                    </a:lnTo>
                    <a:lnTo>
                      <a:pt x="205" y="110"/>
                    </a:lnTo>
                    <a:lnTo>
                      <a:pt x="217" y="106"/>
                    </a:lnTo>
                    <a:lnTo>
                      <a:pt x="225" y="99"/>
                    </a:lnTo>
                    <a:lnTo>
                      <a:pt x="233" y="86"/>
                    </a:lnTo>
                    <a:lnTo>
                      <a:pt x="231" y="72"/>
                    </a:lnTo>
                    <a:lnTo>
                      <a:pt x="237" y="57"/>
                    </a:lnTo>
                    <a:lnTo>
                      <a:pt x="237" y="41"/>
                    </a:lnTo>
                    <a:lnTo>
                      <a:pt x="252" y="44"/>
                    </a:lnTo>
                    <a:lnTo>
                      <a:pt x="253" y="53"/>
                    </a:lnTo>
                    <a:lnTo>
                      <a:pt x="264" y="57"/>
                    </a:lnTo>
                    <a:lnTo>
                      <a:pt x="271" y="51"/>
                    </a:lnTo>
                    <a:lnTo>
                      <a:pt x="275" y="56"/>
                    </a:lnTo>
                    <a:lnTo>
                      <a:pt x="288" y="50"/>
                    </a:lnTo>
                    <a:lnTo>
                      <a:pt x="302" y="39"/>
                    </a:lnTo>
                    <a:lnTo>
                      <a:pt x="325" y="22"/>
                    </a:lnTo>
                    <a:lnTo>
                      <a:pt x="328" y="5"/>
                    </a:lnTo>
                    <a:lnTo>
                      <a:pt x="335" y="1"/>
                    </a:lnTo>
                    <a:lnTo>
                      <a:pt x="350" y="0"/>
                    </a:lnTo>
                    <a:lnTo>
                      <a:pt x="371" y="14"/>
                    </a:lnTo>
                    <a:lnTo>
                      <a:pt x="379" y="13"/>
                    </a:lnTo>
                    <a:lnTo>
                      <a:pt x="389" y="18"/>
                    </a:lnTo>
                    <a:lnTo>
                      <a:pt x="391" y="24"/>
                    </a:lnTo>
                    <a:lnTo>
                      <a:pt x="414" y="32"/>
                    </a:lnTo>
                    <a:lnTo>
                      <a:pt x="419" y="47"/>
                    </a:lnTo>
                    <a:lnTo>
                      <a:pt x="436" y="59"/>
                    </a:lnTo>
                    <a:lnTo>
                      <a:pt x="437" y="69"/>
                    </a:lnTo>
                    <a:lnTo>
                      <a:pt x="451" y="68"/>
                    </a:lnTo>
                    <a:lnTo>
                      <a:pt x="455" y="79"/>
                    </a:lnTo>
                    <a:lnTo>
                      <a:pt x="462" y="82"/>
                    </a:lnTo>
                    <a:lnTo>
                      <a:pt x="466" y="89"/>
                    </a:lnTo>
                    <a:lnTo>
                      <a:pt x="468" y="91"/>
                    </a:lnTo>
                    <a:lnTo>
                      <a:pt x="482" y="87"/>
                    </a:lnTo>
                    <a:lnTo>
                      <a:pt x="485" y="96"/>
                    </a:lnTo>
                    <a:lnTo>
                      <a:pt x="498" y="95"/>
                    </a:lnTo>
                    <a:lnTo>
                      <a:pt x="507" y="138"/>
                    </a:lnTo>
                    <a:lnTo>
                      <a:pt x="514" y="142"/>
                    </a:lnTo>
                    <a:lnTo>
                      <a:pt x="526" y="138"/>
                    </a:lnTo>
                    <a:lnTo>
                      <a:pt x="539" y="143"/>
                    </a:lnTo>
                    <a:lnTo>
                      <a:pt x="540" y="130"/>
                    </a:lnTo>
                    <a:lnTo>
                      <a:pt x="548" y="127"/>
                    </a:lnTo>
                    <a:lnTo>
                      <a:pt x="556" y="129"/>
                    </a:lnTo>
                    <a:lnTo>
                      <a:pt x="559" y="128"/>
                    </a:lnTo>
                    <a:lnTo>
                      <a:pt x="573" y="129"/>
                    </a:lnTo>
                    <a:lnTo>
                      <a:pt x="575" y="127"/>
                    </a:lnTo>
                    <a:lnTo>
                      <a:pt x="575" y="118"/>
                    </a:lnTo>
                    <a:lnTo>
                      <a:pt x="566" y="109"/>
                    </a:lnTo>
                    <a:lnTo>
                      <a:pt x="543" y="98"/>
                    </a:lnTo>
                    <a:lnTo>
                      <a:pt x="538" y="80"/>
                    </a:lnTo>
                    <a:lnTo>
                      <a:pt x="552" y="76"/>
                    </a:lnTo>
                    <a:lnTo>
                      <a:pt x="567" y="66"/>
                    </a:lnTo>
                    <a:lnTo>
                      <a:pt x="610" y="63"/>
                    </a:lnTo>
                    <a:lnTo>
                      <a:pt x="615" y="70"/>
                    </a:lnTo>
                    <a:lnTo>
                      <a:pt x="619" y="78"/>
                    </a:lnTo>
                    <a:lnTo>
                      <a:pt x="623" y="71"/>
                    </a:lnTo>
                    <a:lnTo>
                      <a:pt x="638" y="77"/>
                    </a:lnTo>
                    <a:lnTo>
                      <a:pt x="652" y="70"/>
                    </a:lnTo>
                    <a:lnTo>
                      <a:pt x="661" y="71"/>
                    </a:lnTo>
                    <a:lnTo>
                      <a:pt x="666" y="77"/>
                    </a:lnTo>
                    <a:lnTo>
                      <a:pt x="672" y="76"/>
                    </a:lnTo>
                    <a:lnTo>
                      <a:pt x="673" y="90"/>
                    </a:lnTo>
                    <a:lnTo>
                      <a:pt x="666" y="105"/>
                    </a:lnTo>
                    <a:lnTo>
                      <a:pt x="687" y="110"/>
                    </a:lnTo>
                    <a:lnTo>
                      <a:pt x="697" y="115"/>
                    </a:lnTo>
                    <a:lnTo>
                      <a:pt x="702" y="106"/>
                    </a:lnTo>
                    <a:lnTo>
                      <a:pt x="700" y="97"/>
                    </a:lnTo>
                    <a:lnTo>
                      <a:pt x="708" y="82"/>
                    </a:lnTo>
                    <a:lnTo>
                      <a:pt x="709" y="72"/>
                    </a:lnTo>
                    <a:lnTo>
                      <a:pt x="698" y="54"/>
                    </a:lnTo>
                    <a:lnTo>
                      <a:pt x="700" y="47"/>
                    </a:lnTo>
                    <a:lnTo>
                      <a:pt x="699" y="33"/>
                    </a:lnTo>
                    <a:lnTo>
                      <a:pt x="703" y="28"/>
                    </a:lnTo>
                    <a:lnTo>
                      <a:pt x="714" y="21"/>
                    </a:lnTo>
                    <a:lnTo>
                      <a:pt x="723" y="22"/>
                    </a:lnTo>
                    <a:lnTo>
                      <a:pt x="721" y="11"/>
                    </a:lnTo>
                    <a:lnTo>
                      <a:pt x="733" y="8"/>
                    </a:lnTo>
                    <a:lnTo>
                      <a:pt x="738" y="2"/>
                    </a:lnTo>
                    <a:lnTo>
                      <a:pt x="747" y="6"/>
                    </a:lnTo>
                    <a:lnTo>
                      <a:pt x="761" y="15"/>
                    </a:lnTo>
                    <a:lnTo>
                      <a:pt x="757" y="23"/>
                    </a:lnTo>
                    <a:lnTo>
                      <a:pt x="759" y="32"/>
                    </a:lnTo>
                    <a:lnTo>
                      <a:pt x="764" y="41"/>
                    </a:lnTo>
                    <a:lnTo>
                      <a:pt x="774" y="40"/>
                    </a:lnTo>
                    <a:lnTo>
                      <a:pt x="771" y="48"/>
                    </a:lnTo>
                    <a:lnTo>
                      <a:pt x="776" y="51"/>
                    </a:lnTo>
                    <a:lnTo>
                      <a:pt x="773" y="53"/>
                    </a:lnTo>
                    <a:lnTo>
                      <a:pt x="785" y="61"/>
                    </a:lnTo>
                    <a:lnTo>
                      <a:pt x="789" y="67"/>
                    </a:lnTo>
                    <a:lnTo>
                      <a:pt x="801" y="57"/>
                    </a:lnTo>
                    <a:lnTo>
                      <a:pt x="813" y="59"/>
                    </a:lnTo>
                    <a:lnTo>
                      <a:pt x="825" y="63"/>
                    </a:lnTo>
                    <a:lnTo>
                      <a:pt x="835" y="62"/>
                    </a:lnTo>
                    <a:lnTo>
                      <a:pt x="859" y="53"/>
                    </a:lnTo>
                    <a:lnTo>
                      <a:pt x="874" y="48"/>
                    </a:lnTo>
                    <a:lnTo>
                      <a:pt x="881" y="62"/>
                    </a:lnTo>
                    <a:lnTo>
                      <a:pt x="887" y="64"/>
                    </a:lnTo>
                    <a:lnTo>
                      <a:pt x="898" y="57"/>
                    </a:lnTo>
                    <a:lnTo>
                      <a:pt x="910" y="56"/>
                    </a:lnTo>
                    <a:lnTo>
                      <a:pt x="918" y="57"/>
                    </a:lnTo>
                    <a:lnTo>
                      <a:pt x="918" y="63"/>
                    </a:lnTo>
                    <a:lnTo>
                      <a:pt x="933" y="68"/>
                    </a:lnTo>
                    <a:lnTo>
                      <a:pt x="939" y="75"/>
                    </a:lnTo>
                    <a:lnTo>
                      <a:pt x="937" y="80"/>
                    </a:lnTo>
                    <a:lnTo>
                      <a:pt x="951" y="83"/>
                    </a:lnTo>
                    <a:lnTo>
                      <a:pt x="958" y="89"/>
                    </a:lnTo>
                    <a:lnTo>
                      <a:pt x="971" y="89"/>
                    </a:lnTo>
                    <a:lnTo>
                      <a:pt x="978" y="93"/>
                    </a:lnTo>
                    <a:lnTo>
                      <a:pt x="987" y="109"/>
                    </a:lnTo>
                    <a:lnTo>
                      <a:pt x="975" y="116"/>
                    </a:lnTo>
                    <a:lnTo>
                      <a:pt x="979" y="127"/>
                    </a:lnTo>
                    <a:lnTo>
                      <a:pt x="995" y="127"/>
                    </a:lnTo>
                    <a:lnTo>
                      <a:pt x="1001" y="134"/>
                    </a:lnTo>
                    <a:lnTo>
                      <a:pt x="1012" y="157"/>
                    </a:lnTo>
                    <a:lnTo>
                      <a:pt x="1006" y="166"/>
                    </a:lnTo>
                    <a:lnTo>
                      <a:pt x="1010" y="181"/>
                    </a:lnTo>
                    <a:lnTo>
                      <a:pt x="1026" y="187"/>
                    </a:lnTo>
                    <a:lnTo>
                      <a:pt x="1032" y="196"/>
                    </a:lnTo>
                    <a:lnTo>
                      <a:pt x="1050" y="210"/>
                    </a:lnTo>
                    <a:lnTo>
                      <a:pt x="1073" y="224"/>
                    </a:lnTo>
                    <a:lnTo>
                      <a:pt x="1100" y="235"/>
                    </a:lnTo>
                    <a:lnTo>
                      <a:pt x="1102" y="242"/>
                    </a:lnTo>
                    <a:lnTo>
                      <a:pt x="1096" y="247"/>
                    </a:lnTo>
                    <a:lnTo>
                      <a:pt x="1097" y="255"/>
                    </a:lnTo>
                    <a:lnTo>
                      <a:pt x="1119" y="262"/>
                    </a:lnTo>
                    <a:lnTo>
                      <a:pt x="1121" y="272"/>
                    </a:lnTo>
                    <a:lnTo>
                      <a:pt x="1109" y="289"/>
                    </a:lnTo>
                    <a:lnTo>
                      <a:pt x="1096" y="296"/>
                    </a:lnTo>
                    <a:lnTo>
                      <a:pt x="1096" y="317"/>
                    </a:lnTo>
                    <a:lnTo>
                      <a:pt x="1076" y="328"/>
                    </a:lnTo>
                    <a:lnTo>
                      <a:pt x="1094" y="351"/>
                    </a:lnTo>
                    <a:lnTo>
                      <a:pt x="1115" y="361"/>
                    </a:lnTo>
                    <a:lnTo>
                      <a:pt x="1117" y="388"/>
                    </a:lnTo>
                    <a:lnTo>
                      <a:pt x="1131" y="391"/>
                    </a:lnTo>
                    <a:lnTo>
                      <a:pt x="1142" y="420"/>
                    </a:lnTo>
                    <a:lnTo>
                      <a:pt x="1147" y="429"/>
                    </a:lnTo>
                    <a:lnTo>
                      <a:pt x="1157" y="432"/>
                    </a:lnTo>
                    <a:lnTo>
                      <a:pt x="1155" y="445"/>
                    </a:lnTo>
                    <a:lnTo>
                      <a:pt x="1163" y="471"/>
                    </a:lnTo>
                    <a:lnTo>
                      <a:pt x="1191" y="490"/>
                    </a:lnTo>
                    <a:lnTo>
                      <a:pt x="1202" y="506"/>
                    </a:lnTo>
                    <a:lnTo>
                      <a:pt x="1234" y="513"/>
                    </a:lnTo>
                    <a:lnTo>
                      <a:pt x="1234" y="504"/>
                    </a:lnTo>
                    <a:lnTo>
                      <a:pt x="1255" y="507"/>
                    </a:lnTo>
                    <a:lnTo>
                      <a:pt x="1280" y="525"/>
                    </a:lnTo>
                    <a:lnTo>
                      <a:pt x="1284" y="541"/>
                    </a:lnTo>
                    <a:lnTo>
                      <a:pt x="1313" y="564"/>
                    </a:lnTo>
                    <a:lnTo>
                      <a:pt x="1310" y="570"/>
                    </a:lnTo>
                    <a:lnTo>
                      <a:pt x="1331" y="583"/>
                    </a:lnTo>
                    <a:lnTo>
                      <a:pt x="1331" y="596"/>
                    </a:lnTo>
                    <a:lnTo>
                      <a:pt x="1343" y="600"/>
                    </a:lnTo>
                    <a:lnTo>
                      <a:pt x="1362" y="594"/>
                    </a:lnTo>
                    <a:lnTo>
                      <a:pt x="1378" y="605"/>
                    </a:lnTo>
                    <a:lnTo>
                      <a:pt x="1402" y="630"/>
                    </a:lnTo>
                    <a:lnTo>
                      <a:pt x="1405" y="649"/>
                    </a:lnTo>
                    <a:lnTo>
                      <a:pt x="1406" y="657"/>
                    </a:lnTo>
                    <a:lnTo>
                      <a:pt x="1434" y="670"/>
                    </a:lnTo>
                    <a:lnTo>
                      <a:pt x="1447" y="659"/>
                    </a:lnTo>
                    <a:lnTo>
                      <a:pt x="1471" y="676"/>
                    </a:lnTo>
                    <a:lnTo>
                      <a:pt x="1495" y="695"/>
                    </a:lnTo>
                    <a:lnTo>
                      <a:pt x="1513" y="695"/>
                    </a:lnTo>
                    <a:lnTo>
                      <a:pt x="1525" y="715"/>
                    </a:lnTo>
                    <a:lnTo>
                      <a:pt x="1535" y="722"/>
                    </a:lnTo>
                    <a:lnTo>
                      <a:pt x="1537" y="735"/>
                    </a:lnTo>
                    <a:lnTo>
                      <a:pt x="1550" y="742"/>
                    </a:lnTo>
                    <a:lnTo>
                      <a:pt x="1537" y="765"/>
                    </a:lnTo>
                    <a:lnTo>
                      <a:pt x="1551" y="772"/>
                    </a:lnTo>
                    <a:lnTo>
                      <a:pt x="1548" y="819"/>
                    </a:lnTo>
                    <a:lnTo>
                      <a:pt x="1540" y="830"/>
                    </a:lnTo>
                    <a:lnTo>
                      <a:pt x="1531" y="826"/>
                    </a:lnTo>
                    <a:lnTo>
                      <a:pt x="1515" y="853"/>
                    </a:lnTo>
                    <a:lnTo>
                      <a:pt x="1481" y="833"/>
                    </a:lnTo>
                    <a:lnTo>
                      <a:pt x="1468" y="834"/>
                    </a:lnTo>
                    <a:lnTo>
                      <a:pt x="1451" y="821"/>
                    </a:lnTo>
                    <a:lnTo>
                      <a:pt x="1444" y="833"/>
                    </a:lnTo>
                    <a:lnTo>
                      <a:pt x="1423" y="834"/>
                    </a:lnTo>
                    <a:lnTo>
                      <a:pt x="1423" y="839"/>
                    </a:lnTo>
                    <a:lnTo>
                      <a:pt x="1434" y="864"/>
                    </a:lnTo>
                    <a:lnTo>
                      <a:pt x="1424" y="898"/>
                    </a:lnTo>
                    <a:lnTo>
                      <a:pt x="1414" y="922"/>
                    </a:lnTo>
                    <a:lnTo>
                      <a:pt x="1388" y="950"/>
                    </a:lnTo>
                    <a:lnTo>
                      <a:pt x="1365" y="961"/>
                    </a:lnTo>
                    <a:lnTo>
                      <a:pt x="1352" y="959"/>
                    </a:lnTo>
                    <a:lnTo>
                      <a:pt x="1304" y="973"/>
                    </a:lnTo>
                    <a:lnTo>
                      <a:pt x="1287" y="993"/>
                    </a:lnTo>
                    <a:lnTo>
                      <a:pt x="1273" y="1003"/>
                    </a:lnTo>
                    <a:lnTo>
                      <a:pt x="1250" y="1004"/>
                    </a:lnTo>
                    <a:lnTo>
                      <a:pt x="1244" y="1020"/>
                    </a:lnTo>
                    <a:lnTo>
                      <a:pt x="1226" y="1036"/>
                    </a:lnTo>
                    <a:lnTo>
                      <a:pt x="1218" y="1033"/>
                    </a:lnTo>
                    <a:lnTo>
                      <a:pt x="1215" y="1040"/>
                    </a:lnTo>
                    <a:lnTo>
                      <a:pt x="1215" y="1057"/>
                    </a:lnTo>
                    <a:lnTo>
                      <a:pt x="1227" y="1068"/>
                    </a:lnTo>
                    <a:lnTo>
                      <a:pt x="1248" y="1082"/>
                    </a:lnTo>
                    <a:lnTo>
                      <a:pt x="1254" y="1104"/>
                    </a:lnTo>
                    <a:lnTo>
                      <a:pt x="1267" y="1107"/>
                    </a:lnTo>
                    <a:lnTo>
                      <a:pt x="1295" y="1153"/>
                    </a:lnTo>
                    <a:lnTo>
                      <a:pt x="1270" y="1190"/>
                    </a:lnTo>
                    <a:lnTo>
                      <a:pt x="1274" y="1201"/>
                    </a:lnTo>
                    <a:lnTo>
                      <a:pt x="1263" y="1210"/>
                    </a:lnTo>
                    <a:lnTo>
                      <a:pt x="1268" y="1218"/>
                    </a:lnTo>
                    <a:lnTo>
                      <a:pt x="1290" y="1217"/>
                    </a:lnTo>
                    <a:lnTo>
                      <a:pt x="1302" y="1208"/>
                    </a:lnTo>
                    <a:lnTo>
                      <a:pt x="1320" y="1218"/>
                    </a:lnTo>
                    <a:lnTo>
                      <a:pt x="1332" y="1246"/>
                    </a:lnTo>
                    <a:lnTo>
                      <a:pt x="1320" y="1272"/>
                    </a:lnTo>
                    <a:lnTo>
                      <a:pt x="1322" y="1310"/>
                    </a:lnTo>
                    <a:lnTo>
                      <a:pt x="1308" y="1320"/>
                    </a:lnTo>
                    <a:lnTo>
                      <a:pt x="1295" y="1318"/>
                    </a:lnTo>
                    <a:lnTo>
                      <a:pt x="1250" y="1299"/>
                    </a:lnTo>
                    <a:lnTo>
                      <a:pt x="1236" y="1294"/>
                    </a:lnTo>
                    <a:lnTo>
                      <a:pt x="1227" y="1282"/>
                    </a:lnTo>
                    <a:lnTo>
                      <a:pt x="1240" y="1267"/>
                    </a:lnTo>
                    <a:lnTo>
                      <a:pt x="1218" y="1250"/>
                    </a:lnTo>
                    <a:lnTo>
                      <a:pt x="1215" y="1240"/>
                    </a:lnTo>
                    <a:lnTo>
                      <a:pt x="1198" y="1238"/>
                    </a:lnTo>
                    <a:lnTo>
                      <a:pt x="1174" y="1239"/>
                    </a:lnTo>
                    <a:lnTo>
                      <a:pt x="1166" y="1253"/>
                    </a:lnTo>
                    <a:lnTo>
                      <a:pt x="1154" y="1251"/>
                    </a:lnTo>
                    <a:lnTo>
                      <a:pt x="1139" y="1257"/>
                    </a:lnTo>
                    <a:lnTo>
                      <a:pt x="1123" y="1238"/>
                    </a:lnTo>
                    <a:lnTo>
                      <a:pt x="1117" y="1222"/>
                    </a:lnTo>
                    <a:lnTo>
                      <a:pt x="1100" y="1228"/>
                    </a:lnTo>
                    <a:lnTo>
                      <a:pt x="1082" y="1223"/>
                    </a:lnTo>
                    <a:lnTo>
                      <a:pt x="1058" y="1231"/>
                    </a:lnTo>
                    <a:lnTo>
                      <a:pt x="1052" y="1223"/>
                    </a:lnTo>
                    <a:lnTo>
                      <a:pt x="1056" y="1206"/>
                    </a:lnTo>
                    <a:lnTo>
                      <a:pt x="1032" y="1222"/>
                    </a:lnTo>
                    <a:lnTo>
                      <a:pt x="1040" y="1247"/>
                    </a:lnTo>
                    <a:lnTo>
                      <a:pt x="1037" y="1265"/>
                    </a:lnTo>
                    <a:lnTo>
                      <a:pt x="994" y="1259"/>
                    </a:lnTo>
                    <a:lnTo>
                      <a:pt x="971" y="1258"/>
                    </a:lnTo>
                    <a:lnTo>
                      <a:pt x="933" y="1262"/>
                    </a:lnTo>
                    <a:lnTo>
                      <a:pt x="924" y="1275"/>
                    </a:lnTo>
                    <a:lnTo>
                      <a:pt x="899" y="1270"/>
                    </a:lnTo>
                    <a:lnTo>
                      <a:pt x="863" y="1275"/>
                    </a:lnTo>
                    <a:lnTo>
                      <a:pt x="852" y="1272"/>
                    </a:lnTo>
                    <a:lnTo>
                      <a:pt x="839" y="1285"/>
                    </a:lnTo>
                    <a:lnTo>
                      <a:pt x="836" y="1299"/>
                    </a:lnTo>
                    <a:lnTo>
                      <a:pt x="788" y="1306"/>
                    </a:lnTo>
                    <a:lnTo>
                      <a:pt x="782" y="1314"/>
                    </a:lnTo>
                    <a:lnTo>
                      <a:pt x="777" y="1323"/>
                    </a:lnTo>
                    <a:lnTo>
                      <a:pt x="781" y="1333"/>
                    </a:lnTo>
                    <a:lnTo>
                      <a:pt x="753" y="1333"/>
                    </a:lnTo>
                    <a:lnTo>
                      <a:pt x="734" y="1353"/>
                    </a:lnTo>
                    <a:lnTo>
                      <a:pt x="717" y="1353"/>
                    </a:lnTo>
                    <a:lnTo>
                      <a:pt x="723" y="1342"/>
                    </a:lnTo>
                    <a:lnTo>
                      <a:pt x="717" y="1337"/>
                    </a:lnTo>
                    <a:lnTo>
                      <a:pt x="697" y="1343"/>
                    </a:lnTo>
                    <a:lnTo>
                      <a:pt x="680" y="1354"/>
                    </a:lnTo>
                    <a:lnTo>
                      <a:pt x="644" y="1359"/>
                    </a:lnTo>
                    <a:lnTo>
                      <a:pt x="645" y="1347"/>
                    </a:lnTo>
                    <a:lnTo>
                      <a:pt x="629" y="1327"/>
                    </a:lnTo>
                    <a:lnTo>
                      <a:pt x="616" y="1329"/>
                    </a:lnTo>
                    <a:lnTo>
                      <a:pt x="615" y="1321"/>
                    </a:lnTo>
                    <a:lnTo>
                      <a:pt x="622" y="1316"/>
                    </a:lnTo>
                    <a:lnTo>
                      <a:pt x="611" y="1307"/>
                    </a:lnTo>
                    <a:lnTo>
                      <a:pt x="575" y="1318"/>
                    </a:lnTo>
                    <a:lnTo>
                      <a:pt x="574" y="1313"/>
                    </a:lnTo>
                    <a:lnTo>
                      <a:pt x="548" y="1301"/>
                    </a:lnTo>
                    <a:lnTo>
                      <a:pt x="522" y="1296"/>
                    </a:lnTo>
                    <a:lnTo>
                      <a:pt x="513" y="1310"/>
                    </a:lnTo>
                    <a:lnTo>
                      <a:pt x="488" y="1304"/>
                    </a:lnTo>
                    <a:lnTo>
                      <a:pt x="484" y="1286"/>
                    </a:lnTo>
                    <a:lnTo>
                      <a:pt x="471" y="1290"/>
                    </a:lnTo>
                    <a:lnTo>
                      <a:pt x="470" y="1320"/>
                    </a:lnTo>
                    <a:lnTo>
                      <a:pt x="485" y="1347"/>
                    </a:lnTo>
                    <a:lnTo>
                      <a:pt x="437" y="1400"/>
                    </a:lnTo>
                    <a:lnTo>
                      <a:pt x="400" y="1417"/>
                    </a:lnTo>
                    <a:lnTo>
                      <a:pt x="379" y="1414"/>
                    </a:lnTo>
                    <a:lnTo>
                      <a:pt x="397" y="1401"/>
                    </a:lnTo>
                    <a:lnTo>
                      <a:pt x="405" y="1371"/>
                    </a:lnTo>
                    <a:lnTo>
                      <a:pt x="384" y="1367"/>
                    </a:lnTo>
                    <a:lnTo>
                      <a:pt x="359" y="1378"/>
                    </a:lnTo>
                    <a:lnTo>
                      <a:pt x="349" y="1358"/>
                    </a:lnTo>
                    <a:lnTo>
                      <a:pt x="360" y="1350"/>
                    </a:lnTo>
                    <a:lnTo>
                      <a:pt x="341" y="1329"/>
                    </a:lnTo>
                    <a:lnTo>
                      <a:pt x="323" y="1330"/>
                    </a:lnTo>
                    <a:lnTo>
                      <a:pt x="318" y="1302"/>
                    </a:lnTo>
                    <a:lnTo>
                      <a:pt x="281" y="1305"/>
                    </a:lnTo>
                    <a:lnTo>
                      <a:pt x="264" y="1299"/>
                    </a:lnTo>
                    <a:lnTo>
                      <a:pt x="265" y="1282"/>
                    </a:lnTo>
                    <a:lnTo>
                      <a:pt x="254" y="1278"/>
                    </a:lnTo>
                    <a:lnTo>
                      <a:pt x="242" y="1286"/>
                    </a:lnTo>
                    <a:lnTo>
                      <a:pt x="234" y="1301"/>
                    </a:lnTo>
                    <a:lnTo>
                      <a:pt x="206" y="1292"/>
                    </a:lnTo>
                    <a:lnTo>
                      <a:pt x="190" y="1281"/>
                    </a:lnTo>
                    <a:lnTo>
                      <a:pt x="194" y="1270"/>
                    </a:lnTo>
                    <a:lnTo>
                      <a:pt x="224" y="1271"/>
                    </a:lnTo>
                    <a:lnTo>
                      <a:pt x="253" y="1260"/>
                    </a:lnTo>
                    <a:lnTo>
                      <a:pt x="271" y="1244"/>
                    </a:lnTo>
                    <a:lnTo>
                      <a:pt x="288" y="1243"/>
                    </a:lnTo>
                    <a:lnTo>
                      <a:pt x="308" y="1251"/>
                    </a:lnTo>
                    <a:lnTo>
                      <a:pt x="329" y="1243"/>
                    </a:lnTo>
                    <a:lnTo>
                      <a:pt x="350" y="1253"/>
                    </a:lnTo>
                    <a:lnTo>
                      <a:pt x="370" y="1247"/>
                    </a:lnTo>
                    <a:lnTo>
                      <a:pt x="371" y="1232"/>
                    </a:lnTo>
                    <a:lnTo>
                      <a:pt x="360" y="1223"/>
                    </a:lnTo>
                    <a:lnTo>
                      <a:pt x="364" y="1207"/>
                    </a:lnTo>
                    <a:lnTo>
                      <a:pt x="353" y="1206"/>
                    </a:lnTo>
                    <a:lnTo>
                      <a:pt x="346" y="1195"/>
                    </a:lnTo>
                    <a:lnTo>
                      <a:pt x="365" y="1182"/>
                    </a:lnTo>
                    <a:lnTo>
                      <a:pt x="355" y="1172"/>
                    </a:lnTo>
                    <a:lnTo>
                      <a:pt x="358" y="1167"/>
                    </a:lnTo>
                    <a:lnTo>
                      <a:pt x="348" y="1164"/>
                    </a:lnTo>
                    <a:lnTo>
                      <a:pt x="356" y="1159"/>
                    </a:lnTo>
                    <a:lnTo>
                      <a:pt x="353" y="1152"/>
                    </a:lnTo>
                    <a:lnTo>
                      <a:pt x="360" y="1143"/>
                    </a:lnTo>
                    <a:lnTo>
                      <a:pt x="361" y="1132"/>
                    </a:lnTo>
                    <a:lnTo>
                      <a:pt x="352" y="1126"/>
                    </a:lnTo>
                    <a:lnTo>
                      <a:pt x="355" y="1120"/>
                    </a:lnTo>
                    <a:lnTo>
                      <a:pt x="362" y="1119"/>
                    </a:lnTo>
                    <a:lnTo>
                      <a:pt x="368" y="1112"/>
                    </a:lnTo>
                    <a:lnTo>
                      <a:pt x="372" y="1102"/>
                    </a:lnTo>
                    <a:lnTo>
                      <a:pt x="368" y="1093"/>
                    </a:lnTo>
                    <a:lnTo>
                      <a:pt x="371" y="1075"/>
                    </a:lnTo>
                    <a:lnTo>
                      <a:pt x="372" y="1059"/>
                    </a:ln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de-DE" sz="14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7" name="Freeform 378"/>
              <p:cNvSpPr>
                <a:spLocks/>
              </p:cNvSpPr>
              <p:nvPr/>
            </p:nvSpPr>
            <p:spPr bwMode="auto">
              <a:xfrm>
                <a:off x="3219" y="1616"/>
                <a:ext cx="720" cy="752"/>
              </a:xfrm>
              <a:custGeom>
                <a:avLst/>
                <a:gdLst>
                  <a:gd name="T0" fmla="*/ 215 w 1004"/>
                  <a:gd name="T1" fmla="*/ 58 h 898"/>
                  <a:gd name="T2" fmla="*/ 182 w 1004"/>
                  <a:gd name="T3" fmla="*/ 54 h 898"/>
                  <a:gd name="T4" fmla="*/ 121 w 1004"/>
                  <a:gd name="T5" fmla="*/ 81 h 898"/>
                  <a:gd name="T6" fmla="*/ 60 w 1004"/>
                  <a:gd name="T7" fmla="*/ 92 h 898"/>
                  <a:gd name="T8" fmla="*/ 8 w 1004"/>
                  <a:gd name="T9" fmla="*/ 131 h 898"/>
                  <a:gd name="T10" fmla="*/ 43 w 1004"/>
                  <a:gd name="T11" fmla="*/ 156 h 898"/>
                  <a:gd name="T12" fmla="*/ 41 w 1004"/>
                  <a:gd name="T13" fmla="*/ 170 h 898"/>
                  <a:gd name="T14" fmla="*/ 58 w 1004"/>
                  <a:gd name="T15" fmla="*/ 200 h 898"/>
                  <a:gd name="T16" fmla="*/ 149 w 1004"/>
                  <a:gd name="T17" fmla="*/ 244 h 898"/>
                  <a:gd name="T18" fmla="*/ 215 w 1004"/>
                  <a:gd name="T19" fmla="*/ 264 h 898"/>
                  <a:gd name="T20" fmla="*/ 238 w 1004"/>
                  <a:gd name="T21" fmla="*/ 310 h 898"/>
                  <a:gd name="T22" fmla="*/ 225 w 1004"/>
                  <a:gd name="T23" fmla="*/ 360 h 898"/>
                  <a:gd name="T24" fmla="*/ 250 w 1004"/>
                  <a:gd name="T25" fmla="*/ 410 h 898"/>
                  <a:gd name="T26" fmla="*/ 272 w 1004"/>
                  <a:gd name="T27" fmla="*/ 430 h 898"/>
                  <a:gd name="T28" fmla="*/ 265 w 1004"/>
                  <a:gd name="T29" fmla="*/ 484 h 898"/>
                  <a:gd name="T30" fmla="*/ 251 w 1004"/>
                  <a:gd name="T31" fmla="*/ 568 h 898"/>
                  <a:gd name="T32" fmla="*/ 329 w 1004"/>
                  <a:gd name="T33" fmla="*/ 628 h 898"/>
                  <a:gd name="T34" fmla="*/ 390 w 1004"/>
                  <a:gd name="T35" fmla="*/ 630 h 898"/>
                  <a:gd name="T36" fmla="*/ 453 w 1004"/>
                  <a:gd name="T37" fmla="*/ 661 h 898"/>
                  <a:gd name="T38" fmla="*/ 494 w 1004"/>
                  <a:gd name="T39" fmla="*/ 684 h 898"/>
                  <a:gd name="T40" fmla="*/ 538 w 1004"/>
                  <a:gd name="T41" fmla="*/ 733 h 898"/>
                  <a:gd name="T42" fmla="*/ 515 w 1004"/>
                  <a:gd name="T43" fmla="*/ 789 h 898"/>
                  <a:gd name="T44" fmla="*/ 545 w 1004"/>
                  <a:gd name="T45" fmla="*/ 867 h 898"/>
                  <a:gd name="T46" fmla="*/ 580 w 1004"/>
                  <a:gd name="T47" fmla="*/ 889 h 898"/>
                  <a:gd name="T48" fmla="*/ 611 w 1004"/>
                  <a:gd name="T49" fmla="*/ 869 h 898"/>
                  <a:gd name="T50" fmla="*/ 640 w 1004"/>
                  <a:gd name="T51" fmla="*/ 871 h 898"/>
                  <a:gd name="T52" fmla="*/ 676 w 1004"/>
                  <a:gd name="T53" fmla="*/ 886 h 898"/>
                  <a:gd name="T54" fmla="*/ 724 w 1004"/>
                  <a:gd name="T55" fmla="*/ 898 h 898"/>
                  <a:gd name="T56" fmla="*/ 792 w 1004"/>
                  <a:gd name="T57" fmla="*/ 887 h 898"/>
                  <a:gd name="T58" fmla="*/ 799 w 1004"/>
                  <a:gd name="T59" fmla="*/ 842 h 898"/>
                  <a:gd name="T60" fmla="*/ 831 w 1004"/>
                  <a:gd name="T61" fmla="*/ 814 h 898"/>
                  <a:gd name="T62" fmla="*/ 925 w 1004"/>
                  <a:gd name="T63" fmla="*/ 810 h 898"/>
                  <a:gd name="T64" fmla="*/ 967 w 1004"/>
                  <a:gd name="T65" fmla="*/ 802 h 898"/>
                  <a:gd name="T66" fmla="*/ 946 w 1004"/>
                  <a:gd name="T67" fmla="*/ 670 h 898"/>
                  <a:gd name="T68" fmla="*/ 969 w 1004"/>
                  <a:gd name="T69" fmla="*/ 544 h 898"/>
                  <a:gd name="T70" fmla="*/ 924 w 1004"/>
                  <a:gd name="T71" fmla="*/ 466 h 898"/>
                  <a:gd name="T72" fmla="*/ 922 w 1004"/>
                  <a:gd name="T73" fmla="*/ 330 h 898"/>
                  <a:gd name="T74" fmla="*/ 784 w 1004"/>
                  <a:gd name="T75" fmla="*/ 219 h 898"/>
                  <a:gd name="T76" fmla="*/ 842 w 1004"/>
                  <a:gd name="T77" fmla="*/ 136 h 898"/>
                  <a:gd name="T78" fmla="*/ 842 w 1004"/>
                  <a:gd name="T79" fmla="*/ 40 h 898"/>
                  <a:gd name="T80" fmla="*/ 779 w 1004"/>
                  <a:gd name="T81" fmla="*/ 43 h 898"/>
                  <a:gd name="T82" fmla="*/ 714 w 1004"/>
                  <a:gd name="T83" fmla="*/ 6 h 898"/>
                  <a:gd name="T84" fmla="*/ 661 w 1004"/>
                  <a:gd name="T85" fmla="*/ 20 h 898"/>
                  <a:gd name="T86" fmla="*/ 617 w 1004"/>
                  <a:gd name="T87" fmla="*/ 30 h 898"/>
                  <a:gd name="T88" fmla="*/ 588 w 1004"/>
                  <a:gd name="T89" fmla="*/ 70 h 898"/>
                  <a:gd name="T90" fmla="*/ 509 w 1004"/>
                  <a:gd name="T91" fmla="*/ 86 h 898"/>
                  <a:gd name="T92" fmla="*/ 453 w 1004"/>
                  <a:gd name="T93" fmla="*/ 121 h 898"/>
                  <a:gd name="T94" fmla="*/ 416 w 1004"/>
                  <a:gd name="T95" fmla="*/ 110 h 898"/>
                  <a:gd name="T96" fmla="*/ 344 w 1004"/>
                  <a:gd name="T97" fmla="*/ 91 h 898"/>
                  <a:gd name="T98" fmla="*/ 260 w 1004"/>
                  <a:gd name="T99" fmla="*/ 69 h 898"/>
                  <a:gd name="T100" fmla="*/ 504 w 1004"/>
                  <a:gd name="T101" fmla="*/ 433 h 898"/>
                  <a:gd name="T102" fmla="*/ 532 w 1004"/>
                  <a:gd name="T103" fmla="*/ 356 h 898"/>
                  <a:gd name="T104" fmla="*/ 607 w 1004"/>
                  <a:gd name="T105" fmla="*/ 344 h 898"/>
                  <a:gd name="T106" fmla="*/ 643 w 1004"/>
                  <a:gd name="T107" fmla="*/ 386 h 898"/>
                  <a:gd name="T108" fmla="*/ 682 w 1004"/>
                  <a:gd name="T109" fmla="*/ 429 h 898"/>
                  <a:gd name="T110" fmla="*/ 667 w 1004"/>
                  <a:gd name="T111" fmla="*/ 473 h 898"/>
                  <a:gd name="T112" fmla="*/ 610 w 1004"/>
                  <a:gd name="T113" fmla="*/ 461 h 8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04" h="898">
                    <a:moveTo>
                      <a:pt x="260" y="69"/>
                    </a:moveTo>
                    <a:lnTo>
                      <a:pt x="248" y="62"/>
                    </a:lnTo>
                    <a:lnTo>
                      <a:pt x="239" y="62"/>
                    </a:lnTo>
                    <a:lnTo>
                      <a:pt x="233" y="58"/>
                    </a:lnTo>
                    <a:lnTo>
                      <a:pt x="230" y="50"/>
                    </a:lnTo>
                    <a:lnTo>
                      <a:pt x="225" y="53"/>
                    </a:lnTo>
                    <a:lnTo>
                      <a:pt x="219" y="52"/>
                    </a:lnTo>
                    <a:lnTo>
                      <a:pt x="221" y="58"/>
                    </a:lnTo>
                    <a:lnTo>
                      <a:pt x="215" y="58"/>
                    </a:lnTo>
                    <a:lnTo>
                      <a:pt x="208" y="46"/>
                    </a:lnTo>
                    <a:lnTo>
                      <a:pt x="203" y="52"/>
                    </a:lnTo>
                    <a:lnTo>
                      <a:pt x="197" y="50"/>
                    </a:lnTo>
                    <a:lnTo>
                      <a:pt x="197" y="55"/>
                    </a:lnTo>
                    <a:lnTo>
                      <a:pt x="189" y="56"/>
                    </a:lnTo>
                    <a:lnTo>
                      <a:pt x="189" y="42"/>
                    </a:lnTo>
                    <a:lnTo>
                      <a:pt x="184" y="43"/>
                    </a:lnTo>
                    <a:lnTo>
                      <a:pt x="177" y="44"/>
                    </a:lnTo>
                    <a:lnTo>
                      <a:pt x="182" y="54"/>
                    </a:lnTo>
                    <a:lnTo>
                      <a:pt x="166" y="62"/>
                    </a:lnTo>
                    <a:lnTo>
                      <a:pt x="171" y="71"/>
                    </a:lnTo>
                    <a:lnTo>
                      <a:pt x="159" y="71"/>
                    </a:lnTo>
                    <a:lnTo>
                      <a:pt x="154" y="83"/>
                    </a:lnTo>
                    <a:lnTo>
                      <a:pt x="142" y="83"/>
                    </a:lnTo>
                    <a:lnTo>
                      <a:pt x="138" y="81"/>
                    </a:lnTo>
                    <a:lnTo>
                      <a:pt x="124" y="90"/>
                    </a:lnTo>
                    <a:lnTo>
                      <a:pt x="105" y="85"/>
                    </a:lnTo>
                    <a:lnTo>
                      <a:pt x="121" y="81"/>
                    </a:lnTo>
                    <a:lnTo>
                      <a:pt x="123" y="76"/>
                    </a:lnTo>
                    <a:lnTo>
                      <a:pt x="119" y="69"/>
                    </a:lnTo>
                    <a:lnTo>
                      <a:pt x="111" y="70"/>
                    </a:lnTo>
                    <a:lnTo>
                      <a:pt x="113" y="76"/>
                    </a:lnTo>
                    <a:lnTo>
                      <a:pt x="101" y="76"/>
                    </a:lnTo>
                    <a:lnTo>
                      <a:pt x="97" y="68"/>
                    </a:lnTo>
                    <a:lnTo>
                      <a:pt x="87" y="79"/>
                    </a:lnTo>
                    <a:lnTo>
                      <a:pt x="66" y="99"/>
                    </a:lnTo>
                    <a:lnTo>
                      <a:pt x="60" y="92"/>
                    </a:lnTo>
                    <a:lnTo>
                      <a:pt x="52" y="95"/>
                    </a:lnTo>
                    <a:lnTo>
                      <a:pt x="40" y="91"/>
                    </a:lnTo>
                    <a:lnTo>
                      <a:pt x="26" y="102"/>
                    </a:lnTo>
                    <a:lnTo>
                      <a:pt x="19" y="101"/>
                    </a:lnTo>
                    <a:lnTo>
                      <a:pt x="0" y="110"/>
                    </a:lnTo>
                    <a:lnTo>
                      <a:pt x="11" y="116"/>
                    </a:lnTo>
                    <a:lnTo>
                      <a:pt x="14" y="121"/>
                    </a:lnTo>
                    <a:lnTo>
                      <a:pt x="7" y="126"/>
                    </a:lnTo>
                    <a:lnTo>
                      <a:pt x="8" y="131"/>
                    </a:lnTo>
                    <a:lnTo>
                      <a:pt x="4" y="133"/>
                    </a:lnTo>
                    <a:lnTo>
                      <a:pt x="11" y="142"/>
                    </a:lnTo>
                    <a:lnTo>
                      <a:pt x="13" y="139"/>
                    </a:lnTo>
                    <a:lnTo>
                      <a:pt x="28" y="146"/>
                    </a:lnTo>
                    <a:lnTo>
                      <a:pt x="32" y="155"/>
                    </a:lnTo>
                    <a:lnTo>
                      <a:pt x="35" y="155"/>
                    </a:lnTo>
                    <a:lnTo>
                      <a:pt x="37" y="149"/>
                    </a:lnTo>
                    <a:lnTo>
                      <a:pt x="42" y="150"/>
                    </a:lnTo>
                    <a:lnTo>
                      <a:pt x="43" y="156"/>
                    </a:lnTo>
                    <a:lnTo>
                      <a:pt x="38" y="159"/>
                    </a:lnTo>
                    <a:lnTo>
                      <a:pt x="44" y="162"/>
                    </a:lnTo>
                    <a:lnTo>
                      <a:pt x="54" y="158"/>
                    </a:lnTo>
                    <a:lnTo>
                      <a:pt x="72" y="164"/>
                    </a:lnTo>
                    <a:lnTo>
                      <a:pt x="64" y="169"/>
                    </a:lnTo>
                    <a:lnTo>
                      <a:pt x="55" y="169"/>
                    </a:lnTo>
                    <a:lnTo>
                      <a:pt x="54" y="171"/>
                    </a:lnTo>
                    <a:lnTo>
                      <a:pt x="46" y="169"/>
                    </a:lnTo>
                    <a:lnTo>
                      <a:pt x="41" y="170"/>
                    </a:lnTo>
                    <a:lnTo>
                      <a:pt x="35" y="168"/>
                    </a:lnTo>
                    <a:lnTo>
                      <a:pt x="34" y="171"/>
                    </a:lnTo>
                    <a:lnTo>
                      <a:pt x="38" y="176"/>
                    </a:lnTo>
                    <a:lnTo>
                      <a:pt x="29" y="183"/>
                    </a:lnTo>
                    <a:lnTo>
                      <a:pt x="36" y="186"/>
                    </a:lnTo>
                    <a:lnTo>
                      <a:pt x="48" y="185"/>
                    </a:lnTo>
                    <a:lnTo>
                      <a:pt x="59" y="187"/>
                    </a:lnTo>
                    <a:lnTo>
                      <a:pt x="56" y="193"/>
                    </a:lnTo>
                    <a:lnTo>
                      <a:pt x="58" y="200"/>
                    </a:lnTo>
                    <a:lnTo>
                      <a:pt x="89" y="196"/>
                    </a:lnTo>
                    <a:lnTo>
                      <a:pt x="97" y="207"/>
                    </a:lnTo>
                    <a:lnTo>
                      <a:pt x="120" y="213"/>
                    </a:lnTo>
                    <a:lnTo>
                      <a:pt x="124" y="219"/>
                    </a:lnTo>
                    <a:lnTo>
                      <a:pt x="118" y="226"/>
                    </a:lnTo>
                    <a:lnTo>
                      <a:pt x="120" y="233"/>
                    </a:lnTo>
                    <a:lnTo>
                      <a:pt x="129" y="235"/>
                    </a:lnTo>
                    <a:lnTo>
                      <a:pt x="138" y="245"/>
                    </a:lnTo>
                    <a:lnTo>
                      <a:pt x="149" y="244"/>
                    </a:lnTo>
                    <a:lnTo>
                      <a:pt x="155" y="246"/>
                    </a:lnTo>
                    <a:lnTo>
                      <a:pt x="160" y="253"/>
                    </a:lnTo>
                    <a:lnTo>
                      <a:pt x="177" y="252"/>
                    </a:lnTo>
                    <a:lnTo>
                      <a:pt x="183" y="248"/>
                    </a:lnTo>
                    <a:lnTo>
                      <a:pt x="190" y="250"/>
                    </a:lnTo>
                    <a:lnTo>
                      <a:pt x="202" y="256"/>
                    </a:lnTo>
                    <a:lnTo>
                      <a:pt x="209" y="258"/>
                    </a:lnTo>
                    <a:lnTo>
                      <a:pt x="207" y="267"/>
                    </a:lnTo>
                    <a:lnTo>
                      <a:pt x="215" y="264"/>
                    </a:lnTo>
                    <a:lnTo>
                      <a:pt x="226" y="255"/>
                    </a:lnTo>
                    <a:lnTo>
                      <a:pt x="230" y="259"/>
                    </a:lnTo>
                    <a:lnTo>
                      <a:pt x="234" y="258"/>
                    </a:lnTo>
                    <a:lnTo>
                      <a:pt x="239" y="261"/>
                    </a:lnTo>
                    <a:lnTo>
                      <a:pt x="239" y="275"/>
                    </a:lnTo>
                    <a:lnTo>
                      <a:pt x="240" y="281"/>
                    </a:lnTo>
                    <a:lnTo>
                      <a:pt x="239" y="291"/>
                    </a:lnTo>
                    <a:lnTo>
                      <a:pt x="233" y="306"/>
                    </a:lnTo>
                    <a:lnTo>
                      <a:pt x="238" y="310"/>
                    </a:lnTo>
                    <a:lnTo>
                      <a:pt x="238" y="316"/>
                    </a:lnTo>
                    <a:lnTo>
                      <a:pt x="232" y="315"/>
                    </a:lnTo>
                    <a:lnTo>
                      <a:pt x="236" y="321"/>
                    </a:lnTo>
                    <a:lnTo>
                      <a:pt x="234" y="329"/>
                    </a:lnTo>
                    <a:lnTo>
                      <a:pt x="239" y="334"/>
                    </a:lnTo>
                    <a:lnTo>
                      <a:pt x="245" y="357"/>
                    </a:lnTo>
                    <a:lnTo>
                      <a:pt x="238" y="363"/>
                    </a:lnTo>
                    <a:lnTo>
                      <a:pt x="231" y="363"/>
                    </a:lnTo>
                    <a:lnTo>
                      <a:pt x="225" y="360"/>
                    </a:lnTo>
                    <a:lnTo>
                      <a:pt x="226" y="372"/>
                    </a:lnTo>
                    <a:lnTo>
                      <a:pt x="216" y="401"/>
                    </a:lnTo>
                    <a:lnTo>
                      <a:pt x="218" y="404"/>
                    </a:lnTo>
                    <a:lnTo>
                      <a:pt x="227" y="401"/>
                    </a:lnTo>
                    <a:lnTo>
                      <a:pt x="225" y="410"/>
                    </a:lnTo>
                    <a:lnTo>
                      <a:pt x="228" y="414"/>
                    </a:lnTo>
                    <a:lnTo>
                      <a:pt x="240" y="412"/>
                    </a:lnTo>
                    <a:lnTo>
                      <a:pt x="240" y="408"/>
                    </a:lnTo>
                    <a:lnTo>
                      <a:pt x="250" y="410"/>
                    </a:lnTo>
                    <a:lnTo>
                      <a:pt x="255" y="416"/>
                    </a:lnTo>
                    <a:lnTo>
                      <a:pt x="249" y="418"/>
                    </a:lnTo>
                    <a:lnTo>
                      <a:pt x="254" y="425"/>
                    </a:lnTo>
                    <a:lnTo>
                      <a:pt x="256" y="420"/>
                    </a:lnTo>
                    <a:lnTo>
                      <a:pt x="273" y="417"/>
                    </a:lnTo>
                    <a:lnTo>
                      <a:pt x="272" y="422"/>
                    </a:lnTo>
                    <a:lnTo>
                      <a:pt x="267" y="422"/>
                    </a:lnTo>
                    <a:lnTo>
                      <a:pt x="266" y="426"/>
                    </a:lnTo>
                    <a:lnTo>
                      <a:pt x="272" y="430"/>
                    </a:lnTo>
                    <a:lnTo>
                      <a:pt x="269" y="435"/>
                    </a:lnTo>
                    <a:lnTo>
                      <a:pt x="267" y="444"/>
                    </a:lnTo>
                    <a:lnTo>
                      <a:pt x="256" y="451"/>
                    </a:lnTo>
                    <a:lnTo>
                      <a:pt x="259" y="456"/>
                    </a:lnTo>
                    <a:lnTo>
                      <a:pt x="263" y="457"/>
                    </a:lnTo>
                    <a:lnTo>
                      <a:pt x="261" y="463"/>
                    </a:lnTo>
                    <a:lnTo>
                      <a:pt x="267" y="467"/>
                    </a:lnTo>
                    <a:lnTo>
                      <a:pt x="259" y="472"/>
                    </a:lnTo>
                    <a:lnTo>
                      <a:pt x="265" y="484"/>
                    </a:lnTo>
                    <a:lnTo>
                      <a:pt x="263" y="495"/>
                    </a:lnTo>
                    <a:lnTo>
                      <a:pt x="257" y="501"/>
                    </a:lnTo>
                    <a:lnTo>
                      <a:pt x="251" y="523"/>
                    </a:lnTo>
                    <a:lnTo>
                      <a:pt x="252" y="527"/>
                    </a:lnTo>
                    <a:lnTo>
                      <a:pt x="254" y="534"/>
                    </a:lnTo>
                    <a:lnTo>
                      <a:pt x="254" y="543"/>
                    </a:lnTo>
                    <a:lnTo>
                      <a:pt x="246" y="559"/>
                    </a:lnTo>
                    <a:lnTo>
                      <a:pt x="252" y="561"/>
                    </a:lnTo>
                    <a:lnTo>
                      <a:pt x="251" y="568"/>
                    </a:lnTo>
                    <a:lnTo>
                      <a:pt x="256" y="570"/>
                    </a:lnTo>
                    <a:lnTo>
                      <a:pt x="256" y="581"/>
                    </a:lnTo>
                    <a:lnTo>
                      <a:pt x="272" y="589"/>
                    </a:lnTo>
                    <a:lnTo>
                      <a:pt x="283" y="602"/>
                    </a:lnTo>
                    <a:lnTo>
                      <a:pt x="297" y="611"/>
                    </a:lnTo>
                    <a:lnTo>
                      <a:pt x="303" y="613"/>
                    </a:lnTo>
                    <a:lnTo>
                      <a:pt x="317" y="629"/>
                    </a:lnTo>
                    <a:lnTo>
                      <a:pt x="327" y="620"/>
                    </a:lnTo>
                    <a:lnTo>
                      <a:pt x="329" y="628"/>
                    </a:lnTo>
                    <a:lnTo>
                      <a:pt x="335" y="631"/>
                    </a:lnTo>
                    <a:lnTo>
                      <a:pt x="335" y="638"/>
                    </a:lnTo>
                    <a:lnTo>
                      <a:pt x="354" y="642"/>
                    </a:lnTo>
                    <a:lnTo>
                      <a:pt x="361" y="640"/>
                    </a:lnTo>
                    <a:lnTo>
                      <a:pt x="364" y="634"/>
                    </a:lnTo>
                    <a:lnTo>
                      <a:pt x="372" y="636"/>
                    </a:lnTo>
                    <a:lnTo>
                      <a:pt x="375" y="628"/>
                    </a:lnTo>
                    <a:lnTo>
                      <a:pt x="382" y="627"/>
                    </a:lnTo>
                    <a:lnTo>
                      <a:pt x="390" y="630"/>
                    </a:lnTo>
                    <a:lnTo>
                      <a:pt x="405" y="636"/>
                    </a:lnTo>
                    <a:lnTo>
                      <a:pt x="411" y="645"/>
                    </a:lnTo>
                    <a:lnTo>
                      <a:pt x="420" y="647"/>
                    </a:lnTo>
                    <a:lnTo>
                      <a:pt x="427" y="645"/>
                    </a:lnTo>
                    <a:lnTo>
                      <a:pt x="433" y="646"/>
                    </a:lnTo>
                    <a:lnTo>
                      <a:pt x="435" y="657"/>
                    </a:lnTo>
                    <a:lnTo>
                      <a:pt x="444" y="656"/>
                    </a:lnTo>
                    <a:lnTo>
                      <a:pt x="445" y="662"/>
                    </a:lnTo>
                    <a:lnTo>
                      <a:pt x="453" y="661"/>
                    </a:lnTo>
                    <a:lnTo>
                      <a:pt x="458" y="657"/>
                    </a:lnTo>
                    <a:lnTo>
                      <a:pt x="467" y="658"/>
                    </a:lnTo>
                    <a:lnTo>
                      <a:pt x="465" y="662"/>
                    </a:lnTo>
                    <a:lnTo>
                      <a:pt x="473" y="664"/>
                    </a:lnTo>
                    <a:lnTo>
                      <a:pt x="473" y="673"/>
                    </a:lnTo>
                    <a:lnTo>
                      <a:pt x="479" y="668"/>
                    </a:lnTo>
                    <a:lnTo>
                      <a:pt x="486" y="671"/>
                    </a:lnTo>
                    <a:lnTo>
                      <a:pt x="494" y="669"/>
                    </a:lnTo>
                    <a:lnTo>
                      <a:pt x="494" y="684"/>
                    </a:lnTo>
                    <a:lnTo>
                      <a:pt x="503" y="682"/>
                    </a:lnTo>
                    <a:lnTo>
                      <a:pt x="509" y="683"/>
                    </a:lnTo>
                    <a:lnTo>
                      <a:pt x="516" y="680"/>
                    </a:lnTo>
                    <a:lnTo>
                      <a:pt x="521" y="675"/>
                    </a:lnTo>
                    <a:lnTo>
                      <a:pt x="530" y="685"/>
                    </a:lnTo>
                    <a:lnTo>
                      <a:pt x="519" y="687"/>
                    </a:lnTo>
                    <a:lnTo>
                      <a:pt x="522" y="705"/>
                    </a:lnTo>
                    <a:lnTo>
                      <a:pt x="532" y="705"/>
                    </a:lnTo>
                    <a:lnTo>
                      <a:pt x="538" y="733"/>
                    </a:lnTo>
                    <a:lnTo>
                      <a:pt x="528" y="736"/>
                    </a:lnTo>
                    <a:lnTo>
                      <a:pt x="544" y="744"/>
                    </a:lnTo>
                    <a:lnTo>
                      <a:pt x="538" y="750"/>
                    </a:lnTo>
                    <a:lnTo>
                      <a:pt x="534" y="747"/>
                    </a:lnTo>
                    <a:lnTo>
                      <a:pt x="530" y="757"/>
                    </a:lnTo>
                    <a:lnTo>
                      <a:pt x="501" y="776"/>
                    </a:lnTo>
                    <a:lnTo>
                      <a:pt x="510" y="794"/>
                    </a:lnTo>
                    <a:lnTo>
                      <a:pt x="517" y="796"/>
                    </a:lnTo>
                    <a:lnTo>
                      <a:pt x="515" y="789"/>
                    </a:lnTo>
                    <a:lnTo>
                      <a:pt x="522" y="795"/>
                    </a:lnTo>
                    <a:lnTo>
                      <a:pt x="521" y="789"/>
                    </a:lnTo>
                    <a:lnTo>
                      <a:pt x="524" y="795"/>
                    </a:lnTo>
                    <a:lnTo>
                      <a:pt x="535" y="798"/>
                    </a:lnTo>
                    <a:lnTo>
                      <a:pt x="533" y="814"/>
                    </a:lnTo>
                    <a:lnTo>
                      <a:pt x="545" y="818"/>
                    </a:lnTo>
                    <a:lnTo>
                      <a:pt x="547" y="856"/>
                    </a:lnTo>
                    <a:lnTo>
                      <a:pt x="551" y="861"/>
                    </a:lnTo>
                    <a:lnTo>
                      <a:pt x="545" y="867"/>
                    </a:lnTo>
                    <a:lnTo>
                      <a:pt x="542" y="873"/>
                    </a:lnTo>
                    <a:lnTo>
                      <a:pt x="547" y="874"/>
                    </a:lnTo>
                    <a:lnTo>
                      <a:pt x="550" y="869"/>
                    </a:lnTo>
                    <a:lnTo>
                      <a:pt x="554" y="878"/>
                    </a:lnTo>
                    <a:lnTo>
                      <a:pt x="553" y="883"/>
                    </a:lnTo>
                    <a:lnTo>
                      <a:pt x="565" y="886"/>
                    </a:lnTo>
                    <a:lnTo>
                      <a:pt x="571" y="882"/>
                    </a:lnTo>
                    <a:lnTo>
                      <a:pt x="576" y="890"/>
                    </a:lnTo>
                    <a:lnTo>
                      <a:pt x="580" y="889"/>
                    </a:lnTo>
                    <a:lnTo>
                      <a:pt x="576" y="883"/>
                    </a:lnTo>
                    <a:lnTo>
                      <a:pt x="580" y="882"/>
                    </a:lnTo>
                    <a:lnTo>
                      <a:pt x="580" y="880"/>
                    </a:lnTo>
                    <a:lnTo>
                      <a:pt x="590" y="874"/>
                    </a:lnTo>
                    <a:lnTo>
                      <a:pt x="590" y="866"/>
                    </a:lnTo>
                    <a:lnTo>
                      <a:pt x="594" y="866"/>
                    </a:lnTo>
                    <a:lnTo>
                      <a:pt x="596" y="873"/>
                    </a:lnTo>
                    <a:lnTo>
                      <a:pt x="602" y="868"/>
                    </a:lnTo>
                    <a:lnTo>
                      <a:pt x="611" y="869"/>
                    </a:lnTo>
                    <a:lnTo>
                      <a:pt x="611" y="859"/>
                    </a:lnTo>
                    <a:lnTo>
                      <a:pt x="617" y="854"/>
                    </a:lnTo>
                    <a:lnTo>
                      <a:pt x="616" y="870"/>
                    </a:lnTo>
                    <a:lnTo>
                      <a:pt x="623" y="870"/>
                    </a:lnTo>
                    <a:lnTo>
                      <a:pt x="625" y="865"/>
                    </a:lnTo>
                    <a:lnTo>
                      <a:pt x="629" y="866"/>
                    </a:lnTo>
                    <a:lnTo>
                      <a:pt x="628" y="870"/>
                    </a:lnTo>
                    <a:lnTo>
                      <a:pt x="635" y="867"/>
                    </a:lnTo>
                    <a:lnTo>
                      <a:pt x="640" y="871"/>
                    </a:lnTo>
                    <a:lnTo>
                      <a:pt x="635" y="873"/>
                    </a:lnTo>
                    <a:lnTo>
                      <a:pt x="642" y="873"/>
                    </a:lnTo>
                    <a:lnTo>
                      <a:pt x="641" y="878"/>
                    </a:lnTo>
                    <a:lnTo>
                      <a:pt x="655" y="879"/>
                    </a:lnTo>
                    <a:lnTo>
                      <a:pt x="660" y="889"/>
                    </a:lnTo>
                    <a:lnTo>
                      <a:pt x="663" y="888"/>
                    </a:lnTo>
                    <a:lnTo>
                      <a:pt x="663" y="893"/>
                    </a:lnTo>
                    <a:lnTo>
                      <a:pt x="671" y="887"/>
                    </a:lnTo>
                    <a:lnTo>
                      <a:pt x="676" y="886"/>
                    </a:lnTo>
                    <a:lnTo>
                      <a:pt x="676" y="892"/>
                    </a:lnTo>
                    <a:lnTo>
                      <a:pt x="689" y="895"/>
                    </a:lnTo>
                    <a:lnTo>
                      <a:pt x="697" y="895"/>
                    </a:lnTo>
                    <a:lnTo>
                      <a:pt x="703" y="898"/>
                    </a:lnTo>
                    <a:lnTo>
                      <a:pt x="711" y="896"/>
                    </a:lnTo>
                    <a:lnTo>
                      <a:pt x="719" y="898"/>
                    </a:lnTo>
                    <a:lnTo>
                      <a:pt x="720" y="894"/>
                    </a:lnTo>
                    <a:lnTo>
                      <a:pt x="724" y="895"/>
                    </a:lnTo>
                    <a:lnTo>
                      <a:pt x="724" y="898"/>
                    </a:lnTo>
                    <a:lnTo>
                      <a:pt x="734" y="892"/>
                    </a:lnTo>
                    <a:lnTo>
                      <a:pt x="742" y="890"/>
                    </a:lnTo>
                    <a:lnTo>
                      <a:pt x="742" y="885"/>
                    </a:lnTo>
                    <a:lnTo>
                      <a:pt x="762" y="887"/>
                    </a:lnTo>
                    <a:lnTo>
                      <a:pt x="762" y="884"/>
                    </a:lnTo>
                    <a:lnTo>
                      <a:pt x="771" y="884"/>
                    </a:lnTo>
                    <a:lnTo>
                      <a:pt x="785" y="879"/>
                    </a:lnTo>
                    <a:lnTo>
                      <a:pt x="786" y="885"/>
                    </a:lnTo>
                    <a:lnTo>
                      <a:pt x="792" y="887"/>
                    </a:lnTo>
                    <a:lnTo>
                      <a:pt x="800" y="878"/>
                    </a:lnTo>
                    <a:lnTo>
                      <a:pt x="796" y="872"/>
                    </a:lnTo>
                    <a:lnTo>
                      <a:pt x="802" y="869"/>
                    </a:lnTo>
                    <a:lnTo>
                      <a:pt x="802" y="860"/>
                    </a:lnTo>
                    <a:lnTo>
                      <a:pt x="807" y="856"/>
                    </a:lnTo>
                    <a:lnTo>
                      <a:pt x="800" y="855"/>
                    </a:lnTo>
                    <a:lnTo>
                      <a:pt x="807" y="852"/>
                    </a:lnTo>
                    <a:lnTo>
                      <a:pt x="797" y="844"/>
                    </a:lnTo>
                    <a:lnTo>
                      <a:pt x="799" y="842"/>
                    </a:lnTo>
                    <a:lnTo>
                      <a:pt x="811" y="843"/>
                    </a:lnTo>
                    <a:lnTo>
                      <a:pt x="817" y="840"/>
                    </a:lnTo>
                    <a:lnTo>
                      <a:pt x="813" y="836"/>
                    </a:lnTo>
                    <a:lnTo>
                      <a:pt x="819" y="835"/>
                    </a:lnTo>
                    <a:lnTo>
                      <a:pt x="819" y="826"/>
                    </a:lnTo>
                    <a:lnTo>
                      <a:pt x="824" y="823"/>
                    </a:lnTo>
                    <a:lnTo>
                      <a:pt x="820" y="819"/>
                    </a:lnTo>
                    <a:lnTo>
                      <a:pt x="821" y="814"/>
                    </a:lnTo>
                    <a:lnTo>
                      <a:pt x="831" y="814"/>
                    </a:lnTo>
                    <a:lnTo>
                      <a:pt x="836" y="816"/>
                    </a:lnTo>
                    <a:lnTo>
                      <a:pt x="847" y="815"/>
                    </a:lnTo>
                    <a:lnTo>
                      <a:pt x="851" y="818"/>
                    </a:lnTo>
                    <a:lnTo>
                      <a:pt x="881" y="818"/>
                    </a:lnTo>
                    <a:lnTo>
                      <a:pt x="891" y="824"/>
                    </a:lnTo>
                    <a:lnTo>
                      <a:pt x="908" y="809"/>
                    </a:lnTo>
                    <a:lnTo>
                      <a:pt x="915" y="813"/>
                    </a:lnTo>
                    <a:lnTo>
                      <a:pt x="919" y="810"/>
                    </a:lnTo>
                    <a:lnTo>
                      <a:pt x="925" y="810"/>
                    </a:lnTo>
                    <a:lnTo>
                      <a:pt x="926" y="805"/>
                    </a:lnTo>
                    <a:lnTo>
                      <a:pt x="944" y="803"/>
                    </a:lnTo>
                    <a:lnTo>
                      <a:pt x="945" y="796"/>
                    </a:lnTo>
                    <a:lnTo>
                      <a:pt x="950" y="795"/>
                    </a:lnTo>
                    <a:lnTo>
                      <a:pt x="955" y="789"/>
                    </a:lnTo>
                    <a:lnTo>
                      <a:pt x="958" y="792"/>
                    </a:lnTo>
                    <a:lnTo>
                      <a:pt x="962" y="790"/>
                    </a:lnTo>
                    <a:lnTo>
                      <a:pt x="962" y="799"/>
                    </a:lnTo>
                    <a:lnTo>
                      <a:pt x="967" y="802"/>
                    </a:lnTo>
                    <a:lnTo>
                      <a:pt x="981" y="794"/>
                    </a:lnTo>
                    <a:lnTo>
                      <a:pt x="981" y="765"/>
                    </a:lnTo>
                    <a:lnTo>
                      <a:pt x="995" y="769"/>
                    </a:lnTo>
                    <a:lnTo>
                      <a:pt x="1004" y="759"/>
                    </a:lnTo>
                    <a:lnTo>
                      <a:pt x="1003" y="742"/>
                    </a:lnTo>
                    <a:lnTo>
                      <a:pt x="987" y="718"/>
                    </a:lnTo>
                    <a:lnTo>
                      <a:pt x="972" y="705"/>
                    </a:lnTo>
                    <a:lnTo>
                      <a:pt x="961" y="671"/>
                    </a:lnTo>
                    <a:lnTo>
                      <a:pt x="946" y="670"/>
                    </a:lnTo>
                    <a:lnTo>
                      <a:pt x="945" y="661"/>
                    </a:lnTo>
                    <a:lnTo>
                      <a:pt x="975" y="622"/>
                    </a:lnTo>
                    <a:lnTo>
                      <a:pt x="981" y="609"/>
                    </a:lnTo>
                    <a:lnTo>
                      <a:pt x="976" y="604"/>
                    </a:lnTo>
                    <a:lnTo>
                      <a:pt x="976" y="591"/>
                    </a:lnTo>
                    <a:lnTo>
                      <a:pt x="990" y="568"/>
                    </a:lnTo>
                    <a:lnTo>
                      <a:pt x="989" y="551"/>
                    </a:lnTo>
                    <a:lnTo>
                      <a:pt x="981" y="546"/>
                    </a:lnTo>
                    <a:lnTo>
                      <a:pt x="969" y="544"/>
                    </a:lnTo>
                    <a:lnTo>
                      <a:pt x="966" y="536"/>
                    </a:lnTo>
                    <a:lnTo>
                      <a:pt x="970" y="513"/>
                    </a:lnTo>
                    <a:lnTo>
                      <a:pt x="966" y="506"/>
                    </a:lnTo>
                    <a:lnTo>
                      <a:pt x="969" y="498"/>
                    </a:lnTo>
                    <a:lnTo>
                      <a:pt x="972" y="492"/>
                    </a:lnTo>
                    <a:lnTo>
                      <a:pt x="967" y="479"/>
                    </a:lnTo>
                    <a:lnTo>
                      <a:pt x="946" y="471"/>
                    </a:lnTo>
                    <a:lnTo>
                      <a:pt x="930" y="472"/>
                    </a:lnTo>
                    <a:lnTo>
                      <a:pt x="924" y="466"/>
                    </a:lnTo>
                    <a:lnTo>
                      <a:pt x="926" y="454"/>
                    </a:lnTo>
                    <a:lnTo>
                      <a:pt x="919" y="428"/>
                    </a:lnTo>
                    <a:lnTo>
                      <a:pt x="910" y="424"/>
                    </a:lnTo>
                    <a:lnTo>
                      <a:pt x="930" y="380"/>
                    </a:lnTo>
                    <a:lnTo>
                      <a:pt x="939" y="371"/>
                    </a:lnTo>
                    <a:lnTo>
                      <a:pt x="920" y="359"/>
                    </a:lnTo>
                    <a:lnTo>
                      <a:pt x="927" y="348"/>
                    </a:lnTo>
                    <a:lnTo>
                      <a:pt x="937" y="341"/>
                    </a:lnTo>
                    <a:lnTo>
                      <a:pt x="922" y="330"/>
                    </a:lnTo>
                    <a:lnTo>
                      <a:pt x="910" y="316"/>
                    </a:lnTo>
                    <a:lnTo>
                      <a:pt x="883" y="303"/>
                    </a:lnTo>
                    <a:lnTo>
                      <a:pt x="866" y="289"/>
                    </a:lnTo>
                    <a:lnTo>
                      <a:pt x="845" y="264"/>
                    </a:lnTo>
                    <a:lnTo>
                      <a:pt x="831" y="260"/>
                    </a:lnTo>
                    <a:lnTo>
                      <a:pt x="806" y="248"/>
                    </a:lnTo>
                    <a:lnTo>
                      <a:pt x="800" y="241"/>
                    </a:lnTo>
                    <a:lnTo>
                      <a:pt x="778" y="239"/>
                    </a:lnTo>
                    <a:lnTo>
                      <a:pt x="784" y="219"/>
                    </a:lnTo>
                    <a:lnTo>
                      <a:pt x="784" y="207"/>
                    </a:lnTo>
                    <a:lnTo>
                      <a:pt x="784" y="193"/>
                    </a:lnTo>
                    <a:lnTo>
                      <a:pt x="785" y="184"/>
                    </a:lnTo>
                    <a:lnTo>
                      <a:pt x="791" y="176"/>
                    </a:lnTo>
                    <a:lnTo>
                      <a:pt x="805" y="166"/>
                    </a:lnTo>
                    <a:lnTo>
                      <a:pt x="821" y="155"/>
                    </a:lnTo>
                    <a:lnTo>
                      <a:pt x="829" y="148"/>
                    </a:lnTo>
                    <a:lnTo>
                      <a:pt x="836" y="145"/>
                    </a:lnTo>
                    <a:lnTo>
                      <a:pt x="842" y="136"/>
                    </a:lnTo>
                    <a:lnTo>
                      <a:pt x="845" y="97"/>
                    </a:lnTo>
                    <a:lnTo>
                      <a:pt x="837" y="79"/>
                    </a:lnTo>
                    <a:lnTo>
                      <a:pt x="847" y="71"/>
                    </a:lnTo>
                    <a:lnTo>
                      <a:pt x="847" y="65"/>
                    </a:lnTo>
                    <a:lnTo>
                      <a:pt x="851" y="69"/>
                    </a:lnTo>
                    <a:lnTo>
                      <a:pt x="853" y="62"/>
                    </a:lnTo>
                    <a:lnTo>
                      <a:pt x="862" y="46"/>
                    </a:lnTo>
                    <a:lnTo>
                      <a:pt x="851" y="40"/>
                    </a:lnTo>
                    <a:lnTo>
                      <a:pt x="842" y="40"/>
                    </a:lnTo>
                    <a:lnTo>
                      <a:pt x="823" y="48"/>
                    </a:lnTo>
                    <a:lnTo>
                      <a:pt x="814" y="47"/>
                    </a:lnTo>
                    <a:lnTo>
                      <a:pt x="809" y="53"/>
                    </a:lnTo>
                    <a:lnTo>
                      <a:pt x="799" y="57"/>
                    </a:lnTo>
                    <a:lnTo>
                      <a:pt x="800" y="59"/>
                    </a:lnTo>
                    <a:lnTo>
                      <a:pt x="789" y="64"/>
                    </a:lnTo>
                    <a:lnTo>
                      <a:pt x="784" y="62"/>
                    </a:lnTo>
                    <a:lnTo>
                      <a:pt x="768" y="67"/>
                    </a:lnTo>
                    <a:lnTo>
                      <a:pt x="779" y="43"/>
                    </a:lnTo>
                    <a:lnTo>
                      <a:pt x="770" y="33"/>
                    </a:lnTo>
                    <a:lnTo>
                      <a:pt x="765" y="35"/>
                    </a:lnTo>
                    <a:lnTo>
                      <a:pt x="762" y="31"/>
                    </a:lnTo>
                    <a:lnTo>
                      <a:pt x="764" y="29"/>
                    </a:lnTo>
                    <a:lnTo>
                      <a:pt x="760" y="14"/>
                    </a:lnTo>
                    <a:lnTo>
                      <a:pt x="753" y="16"/>
                    </a:lnTo>
                    <a:lnTo>
                      <a:pt x="748" y="3"/>
                    </a:lnTo>
                    <a:lnTo>
                      <a:pt x="743" y="0"/>
                    </a:lnTo>
                    <a:lnTo>
                      <a:pt x="714" y="6"/>
                    </a:lnTo>
                    <a:lnTo>
                      <a:pt x="712" y="2"/>
                    </a:lnTo>
                    <a:lnTo>
                      <a:pt x="706" y="8"/>
                    </a:lnTo>
                    <a:lnTo>
                      <a:pt x="702" y="21"/>
                    </a:lnTo>
                    <a:lnTo>
                      <a:pt x="690" y="20"/>
                    </a:lnTo>
                    <a:lnTo>
                      <a:pt x="689" y="26"/>
                    </a:lnTo>
                    <a:lnTo>
                      <a:pt x="679" y="16"/>
                    </a:lnTo>
                    <a:lnTo>
                      <a:pt x="673" y="22"/>
                    </a:lnTo>
                    <a:lnTo>
                      <a:pt x="669" y="19"/>
                    </a:lnTo>
                    <a:lnTo>
                      <a:pt x="661" y="20"/>
                    </a:lnTo>
                    <a:lnTo>
                      <a:pt x="660" y="14"/>
                    </a:lnTo>
                    <a:lnTo>
                      <a:pt x="647" y="18"/>
                    </a:lnTo>
                    <a:lnTo>
                      <a:pt x="646" y="12"/>
                    </a:lnTo>
                    <a:lnTo>
                      <a:pt x="640" y="17"/>
                    </a:lnTo>
                    <a:lnTo>
                      <a:pt x="636" y="13"/>
                    </a:lnTo>
                    <a:lnTo>
                      <a:pt x="618" y="16"/>
                    </a:lnTo>
                    <a:lnTo>
                      <a:pt x="616" y="20"/>
                    </a:lnTo>
                    <a:lnTo>
                      <a:pt x="617" y="26"/>
                    </a:lnTo>
                    <a:lnTo>
                      <a:pt x="617" y="30"/>
                    </a:lnTo>
                    <a:lnTo>
                      <a:pt x="613" y="36"/>
                    </a:lnTo>
                    <a:lnTo>
                      <a:pt x="607" y="36"/>
                    </a:lnTo>
                    <a:lnTo>
                      <a:pt x="606" y="42"/>
                    </a:lnTo>
                    <a:lnTo>
                      <a:pt x="605" y="56"/>
                    </a:lnTo>
                    <a:lnTo>
                      <a:pt x="598" y="53"/>
                    </a:lnTo>
                    <a:lnTo>
                      <a:pt x="600" y="67"/>
                    </a:lnTo>
                    <a:lnTo>
                      <a:pt x="593" y="69"/>
                    </a:lnTo>
                    <a:lnTo>
                      <a:pt x="588" y="63"/>
                    </a:lnTo>
                    <a:lnTo>
                      <a:pt x="588" y="70"/>
                    </a:lnTo>
                    <a:lnTo>
                      <a:pt x="582" y="70"/>
                    </a:lnTo>
                    <a:lnTo>
                      <a:pt x="576" y="82"/>
                    </a:lnTo>
                    <a:lnTo>
                      <a:pt x="572" y="79"/>
                    </a:lnTo>
                    <a:lnTo>
                      <a:pt x="571" y="85"/>
                    </a:lnTo>
                    <a:lnTo>
                      <a:pt x="558" y="71"/>
                    </a:lnTo>
                    <a:lnTo>
                      <a:pt x="544" y="69"/>
                    </a:lnTo>
                    <a:lnTo>
                      <a:pt x="525" y="92"/>
                    </a:lnTo>
                    <a:lnTo>
                      <a:pt x="513" y="96"/>
                    </a:lnTo>
                    <a:lnTo>
                      <a:pt x="509" y="86"/>
                    </a:lnTo>
                    <a:lnTo>
                      <a:pt x="504" y="83"/>
                    </a:lnTo>
                    <a:lnTo>
                      <a:pt x="498" y="89"/>
                    </a:lnTo>
                    <a:lnTo>
                      <a:pt x="489" y="89"/>
                    </a:lnTo>
                    <a:lnTo>
                      <a:pt x="491" y="106"/>
                    </a:lnTo>
                    <a:lnTo>
                      <a:pt x="475" y="110"/>
                    </a:lnTo>
                    <a:lnTo>
                      <a:pt x="471" y="114"/>
                    </a:lnTo>
                    <a:lnTo>
                      <a:pt x="469" y="113"/>
                    </a:lnTo>
                    <a:lnTo>
                      <a:pt x="461" y="120"/>
                    </a:lnTo>
                    <a:lnTo>
                      <a:pt x="453" y="121"/>
                    </a:lnTo>
                    <a:lnTo>
                      <a:pt x="446" y="121"/>
                    </a:lnTo>
                    <a:lnTo>
                      <a:pt x="452" y="113"/>
                    </a:lnTo>
                    <a:lnTo>
                      <a:pt x="451" y="111"/>
                    </a:lnTo>
                    <a:lnTo>
                      <a:pt x="445" y="113"/>
                    </a:lnTo>
                    <a:lnTo>
                      <a:pt x="445" y="116"/>
                    </a:lnTo>
                    <a:lnTo>
                      <a:pt x="436" y="118"/>
                    </a:lnTo>
                    <a:lnTo>
                      <a:pt x="428" y="116"/>
                    </a:lnTo>
                    <a:lnTo>
                      <a:pt x="424" y="119"/>
                    </a:lnTo>
                    <a:lnTo>
                      <a:pt x="416" y="110"/>
                    </a:lnTo>
                    <a:lnTo>
                      <a:pt x="390" y="117"/>
                    </a:lnTo>
                    <a:lnTo>
                      <a:pt x="385" y="113"/>
                    </a:lnTo>
                    <a:lnTo>
                      <a:pt x="387" y="99"/>
                    </a:lnTo>
                    <a:lnTo>
                      <a:pt x="381" y="101"/>
                    </a:lnTo>
                    <a:lnTo>
                      <a:pt x="362" y="98"/>
                    </a:lnTo>
                    <a:lnTo>
                      <a:pt x="363" y="89"/>
                    </a:lnTo>
                    <a:lnTo>
                      <a:pt x="351" y="91"/>
                    </a:lnTo>
                    <a:lnTo>
                      <a:pt x="346" y="95"/>
                    </a:lnTo>
                    <a:lnTo>
                      <a:pt x="344" y="91"/>
                    </a:lnTo>
                    <a:lnTo>
                      <a:pt x="335" y="87"/>
                    </a:lnTo>
                    <a:lnTo>
                      <a:pt x="316" y="85"/>
                    </a:lnTo>
                    <a:lnTo>
                      <a:pt x="316" y="87"/>
                    </a:lnTo>
                    <a:lnTo>
                      <a:pt x="301" y="86"/>
                    </a:lnTo>
                    <a:lnTo>
                      <a:pt x="295" y="88"/>
                    </a:lnTo>
                    <a:lnTo>
                      <a:pt x="291" y="82"/>
                    </a:lnTo>
                    <a:lnTo>
                      <a:pt x="284" y="77"/>
                    </a:lnTo>
                    <a:lnTo>
                      <a:pt x="284" y="74"/>
                    </a:lnTo>
                    <a:lnTo>
                      <a:pt x="260" y="69"/>
                    </a:lnTo>
                    <a:lnTo>
                      <a:pt x="570" y="456"/>
                    </a:lnTo>
                    <a:lnTo>
                      <a:pt x="553" y="455"/>
                    </a:lnTo>
                    <a:lnTo>
                      <a:pt x="546" y="447"/>
                    </a:lnTo>
                    <a:lnTo>
                      <a:pt x="534" y="447"/>
                    </a:lnTo>
                    <a:lnTo>
                      <a:pt x="530" y="455"/>
                    </a:lnTo>
                    <a:lnTo>
                      <a:pt x="521" y="458"/>
                    </a:lnTo>
                    <a:lnTo>
                      <a:pt x="513" y="459"/>
                    </a:lnTo>
                    <a:lnTo>
                      <a:pt x="503" y="456"/>
                    </a:lnTo>
                    <a:lnTo>
                      <a:pt x="504" y="433"/>
                    </a:lnTo>
                    <a:lnTo>
                      <a:pt x="506" y="424"/>
                    </a:lnTo>
                    <a:lnTo>
                      <a:pt x="518" y="405"/>
                    </a:lnTo>
                    <a:lnTo>
                      <a:pt x="506" y="402"/>
                    </a:lnTo>
                    <a:lnTo>
                      <a:pt x="507" y="382"/>
                    </a:lnTo>
                    <a:lnTo>
                      <a:pt x="510" y="372"/>
                    </a:lnTo>
                    <a:lnTo>
                      <a:pt x="518" y="369"/>
                    </a:lnTo>
                    <a:lnTo>
                      <a:pt x="533" y="370"/>
                    </a:lnTo>
                    <a:lnTo>
                      <a:pt x="530" y="362"/>
                    </a:lnTo>
                    <a:lnTo>
                      <a:pt x="532" y="356"/>
                    </a:lnTo>
                    <a:lnTo>
                      <a:pt x="542" y="354"/>
                    </a:lnTo>
                    <a:lnTo>
                      <a:pt x="546" y="344"/>
                    </a:lnTo>
                    <a:lnTo>
                      <a:pt x="571" y="342"/>
                    </a:lnTo>
                    <a:lnTo>
                      <a:pt x="568" y="349"/>
                    </a:lnTo>
                    <a:lnTo>
                      <a:pt x="583" y="351"/>
                    </a:lnTo>
                    <a:lnTo>
                      <a:pt x="586" y="346"/>
                    </a:lnTo>
                    <a:lnTo>
                      <a:pt x="595" y="352"/>
                    </a:lnTo>
                    <a:lnTo>
                      <a:pt x="599" y="346"/>
                    </a:lnTo>
                    <a:lnTo>
                      <a:pt x="607" y="344"/>
                    </a:lnTo>
                    <a:lnTo>
                      <a:pt x="607" y="340"/>
                    </a:lnTo>
                    <a:lnTo>
                      <a:pt x="612" y="331"/>
                    </a:lnTo>
                    <a:lnTo>
                      <a:pt x="621" y="335"/>
                    </a:lnTo>
                    <a:lnTo>
                      <a:pt x="625" y="346"/>
                    </a:lnTo>
                    <a:lnTo>
                      <a:pt x="619" y="353"/>
                    </a:lnTo>
                    <a:lnTo>
                      <a:pt x="617" y="362"/>
                    </a:lnTo>
                    <a:lnTo>
                      <a:pt x="619" y="367"/>
                    </a:lnTo>
                    <a:lnTo>
                      <a:pt x="639" y="375"/>
                    </a:lnTo>
                    <a:lnTo>
                      <a:pt x="643" y="386"/>
                    </a:lnTo>
                    <a:lnTo>
                      <a:pt x="651" y="386"/>
                    </a:lnTo>
                    <a:lnTo>
                      <a:pt x="653" y="391"/>
                    </a:lnTo>
                    <a:lnTo>
                      <a:pt x="664" y="392"/>
                    </a:lnTo>
                    <a:lnTo>
                      <a:pt x="660" y="398"/>
                    </a:lnTo>
                    <a:lnTo>
                      <a:pt x="654" y="425"/>
                    </a:lnTo>
                    <a:lnTo>
                      <a:pt x="660" y="420"/>
                    </a:lnTo>
                    <a:lnTo>
                      <a:pt x="667" y="420"/>
                    </a:lnTo>
                    <a:lnTo>
                      <a:pt x="679" y="423"/>
                    </a:lnTo>
                    <a:lnTo>
                      <a:pt x="682" y="429"/>
                    </a:lnTo>
                    <a:lnTo>
                      <a:pt x="687" y="425"/>
                    </a:lnTo>
                    <a:lnTo>
                      <a:pt x="699" y="430"/>
                    </a:lnTo>
                    <a:lnTo>
                      <a:pt x="694" y="440"/>
                    </a:lnTo>
                    <a:lnTo>
                      <a:pt x="696" y="446"/>
                    </a:lnTo>
                    <a:lnTo>
                      <a:pt x="677" y="456"/>
                    </a:lnTo>
                    <a:lnTo>
                      <a:pt x="684" y="458"/>
                    </a:lnTo>
                    <a:lnTo>
                      <a:pt x="676" y="463"/>
                    </a:lnTo>
                    <a:lnTo>
                      <a:pt x="671" y="474"/>
                    </a:lnTo>
                    <a:lnTo>
                      <a:pt x="667" y="473"/>
                    </a:lnTo>
                    <a:lnTo>
                      <a:pt x="666" y="460"/>
                    </a:lnTo>
                    <a:lnTo>
                      <a:pt x="655" y="460"/>
                    </a:lnTo>
                    <a:lnTo>
                      <a:pt x="646" y="455"/>
                    </a:lnTo>
                    <a:lnTo>
                      <a:pt x="636" y="456"/>
                    </a:lnTo>
                    <a:lnTo>
                      <a:pt x="630" y="452"/>
                    </a:lnTo>
                    <a:lnTo>
                      <a:pt x="621" y="453"/>
                    </a:lnTo>
                    <a:lnTo>
                      <a:pt x="616" y="445"/>
                    </a:lnTo>
                    <a:lnTo>
                      <a:pt x="606" y="451"/>
                    </a:lnTo>
                    <a:lnTo>
                      <a:pt x="610" y="461"/>
                    </a:lnTo>
                    <a:lnTo>
                      <a:pt x="599" y="465"/>
                    </a:lnTo>
                    <a:lnTo>
                      <a:pt x="589" y="465"/>
                    </a:lnTo>
                    <a:lnTo>
                      <a:pt x="580" y="455"/>
                    </a:lnTo>
                    <a:lnTo>
                      <a:pt x="570" y="456"/>
                    </a:lnTo>
                    <a:lnTo>
                      <a:pt x="260" y="69"/>
                    </a:ln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de-DE" sz="14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8" name="Freeform 379"/>
              <p:cNvSpPr>
                <a:spLocks/>
              </p:cNvSpPr>
              <p:nvPr/>
            </p:nvSpPr>
            <p:spPr bwMode="auto">
              <a:xfrm>
                <a:off x="3216" y="1616"/>
                <a:ext cx="719" cy="752"/>
              </a:xfrm>
              <a:custGeom>
                <a:avLst/>
                <a:gdLst>
                  <a:gd name="T0" fmla="*/ 221 w 1004"/>
                  <a:gd name="T1" fmla="*/ 58 h 898"/>
                  <a:gd name="T2" fmla="*/ 184 w 1004"/>
                  <a:gd name="T3" fmla="*/ 43 h 898"/>
                  <a:gd name="T4" fmla="*/ 138 w 1004"/>
                  <a:gd name="T5" fmla="*/ 81 h 898"/>
                  <a:gd name="T6" fmla="*/ 101 w 1004"/>
                  <a:gd name="T7" fmla="*/ 76 h 898"/>
                  <a:gd name="T8" fmla="*/ 19 w 1004"/>
                  <a:gd name="T9" fmla="*/ 101 h 898"/>
                  <a:gd name="T10" fmla="*/ 13 w 1004"/>
                  <a:gd name="T11" fmla="*/ 139 h 898"/>
                  <a:gd name="T12" fmla="*/ 44 w 1004"/>
                  <a:gd name="T13" fmla="*/ 162 h 898"/>
                  <a:gd name="T14" fmla="*/ 35 w 1004"/>
                  <a:gd name="T15" fmla="*/ 168 h 898"/>
                  <a:gd name="T16" fmla="*/ 58 w 1004"/>
                  <a:gd name="T17" fmla="*/ 200 h 898"/>
                  <a:gd name="T18" fmla="*/ 138 w 1004"/>
                  <a:gd name="T19" fmla="*/ 245 h 898"/>
                  <a:gd name="T20" fmla="*/ 209 w 1004"/>
                  <a:gd name="T21" fmla="*/ 258 h 898"/>
                  <a:gd name="T22" fmla="*/ 240 w 1004"/>
                  <a:gd name="T23" fmla="*/ 281 h 898"/>
                  <a:gd name="T24" fmla="*/ 239 w 1004"/>
                  <a:gd name="T25" fmla="*/ 334 h 898"/>
                  <a:gd name="T26" fmla="*/ 227 w 1004"/>
                  <a:gd name="T27" fmla="*/ 401 h 898"/>
                  <a:gd name="T28" fmla="*/ 254 w 1004"/>
                  <a:gd name="T29" fmla="*/ 425 h 898"/>
                  <a:gd name="T30" fmla="*/ 267 w 1004"/>
                  <a:gd name="T31" fmla="*/ 444 h 898"/>
                  <a:gd name="T32" fmla="*/ 263 w 1004"/>
                  <a:gd name="T33" fmla="*/ 495 h 898"/>
                  <a:gd name="T34" fmla="*/ 251 w 1004"/>
                  <a:gd name="T35" fmla="*/ 568 h 898"/>
                  <a:gd name="T36" fmla="*/ 327 w 1004"/>
                  <a:gd name="T37" fmla="*/ 620 h 898"/>
                  <a:gd name="T38" fmla="*/ 375 w 1004"/>
                  <a:gd name="T39" fmla="*/ 628 h 898"/>
                  <a:gd name="T40" fmla="*/ 435 w 1004"/>
                  <a:gd name="T41" fmla="*/ 657 h 898"/>
                  <a:gd name="T42" fmla="*/ 473 w 1004"/>
                  <a:gd name="T43" fmla="*/ 673 h 898"/>
                  <a:gd name="T44" fmla="*/ 521 w 1004"/>
                  <a:gd name="T45" fmla="*/ 675 h 898"/>
                  <a:gd name="T46" fmla="*/ 538 w 1004"/>
                  <a:gd name="T47" fmla="*/ 750 h 898"/>
                  <a:gd name="T48" fmla="*/ 521 w 1004"/>
                  <a:gd name="T49" fmla="*/ 789 h 898"/>
                  <a:gd name="T50" fmla="*/ 542 w 1004"/>
                  <a:gd name="T51" fmla="*/ 873 h 898"/>
                  <a:gd name="T52" fmla="*/ 580 w 1004"/>
                  <a:gd name="T53" fmla="*/ 889 h 898"/>
                  <a:gd name="T54" fmla="*/ 602 w 1004"/>
                  <a:gd name="T55" fmla="*/ 868 h 898"/>
                  <a:gd name="T56" fmla="*/ 628 w 1004"/>
                  <a:gd name="T57" fmla="*/ 870 h 898"/>
                  <a:gd name="T58" fmla="*/ 663 w 1004"/>
                  <a:gd name="T59" fmla="*/ 888 h 898"/>
                  <a:gd name="T60" fmla="*/ 711 w 1004"/>
                  <a:gd name="T61" fmla="*/ 896 h 898"/>
                  <a:gd name="T62" fmla="*/ 762 w 1004"/>
                  <a:gd name="T63" fmla="*/ 887 h 898"/>
                  <a:gd name="T64" fmla="*/ 802 w 1004"/>
                  <a:gd name="T65" fmla="*/ 869 h 898"/>
                  <a:gd name="T66" fmla="*/ 817 w 1004"/>
                  <a:gd name="T67" fmla="*/ 840 h 898"/>
                  <a:gd name="T68" fmla="*/ 836 w 1004"/>
                  <a:gd name="T69" fmla="*/ 816 h 898"/>
                  <a:gd name="T70" fmla="*/ 925 w 1004"/>
                  <a:gd name="T71" fmla="*/ 810 h 898"/>
                  <a:gd name="T72" fmla="*/ 962 w 1004"/>
                  <a:gd name="T73" fmla="*/ 799 h 898"/>
                  <a:gd name="T74" fmla="*/ 972 w 1004"/>
                  <a:gd name="T75" fmla="*/ 705 h 898"/>
                  <a:gd name="T76" fmla="*/ 990 w 1004"/>
                  <a:gd name="T77" fmla="*/ 568 h 898"/>
                  <a:gd name="T78" fmla="*/ 972 w 1004"/>
                  <a:gd name="T79" fmla="*/ 492 h 898"/>
                  <a:gd name="T80" fmla="*/ 930 w 1004"/>
                  <a:gd name="T81" fmla="*/ 380 h 898"/>
                  <a:gd name="T82" fmla="*/ 866 w 1004"/>
                  <a:gd name="T83" fmla="*/ 289 h 898"/>
                  <a:gd name="T84" fmla="*/ 784 w 1004"/>
                  <a:gd name="T85" fmla="*/ 193 h 898"/>
                  <a:gd name="T86" fmla="*/ 845 w 1004"/>
                  <a:gd name="T87" fmla="*/ 97 h 898"/>
                  <a:gd name="T88" fmla="*/ 842 w 1004"/>
                  <a:gd name="T89" fmla="*/ 40 h 898"/>
                  <a:gd name="T90" fmla="*/ 768 w 1004"/>
                  <a:gd name="T91" fmla="*/ 67 h 898"/>
                  <a:gd name="T92" fmla="*/ 748 w 1004"/>
                  <a:gd name="T93" fmla="*/ 3 h 898"/>
                  <a:gd name="T94" fmla="*/ 679 w 1004"/>
                  <a:gd name="T95" fmla="*/ 16 h 898"/>
                  <a:gd name="T96" fmla="*/ 636 w 1004"/>
                  <a:gd name="T97" fmla="*/ 13 h 898"/>
                  <a:gd name="T98" fmla="*/ 605 w 1004"/>
                  <a:gd name="T99" fmla="*/ 56 h 898"/>
                  <a:gd name="T100" fmla="*/ 572 w 1004"/>
                  <a:gd name="T101" fmla="*/ 79 h 898"/>
                  <a:gd name="T102" fmla="*/ 498 w 1004"/>
                  <a:gd name="T103" fmla="*/ 89 h 898"/>
                  <a:gd name="T104" fmla="*/ 446 w 1004"/>
                  <a:gd name="T105" fmla="*/ 121 h 898"/>
                  <a:gd name="T106" fmla="*/ 416 w 1004"/>
                  <a:gd name="T107" fmla="*/ 110 h 898"/>
                  <a:gd name="T108" fmla="*/ 346 w 1004"/>
                  <a:gd name="T109" fmla="*/ 95 h 898"/>
                  <a:gd name="T110" fmla="*/ 284 w 1004"/>
                  <a:gd name="T111" fmla="*/ 77 h 8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04" h="898">
                    <a:moveTo>
                      <a:pt x="260" y="69"/>
                    </a:moveTo>
                    <a:lnTo>
                      <a:pt x="248" y="62"/>
                    </a:lnTo>
                    <a:lnTo>
                      <a:pt x="239" y="62"/>
                    </a:lnTo>
                    <a:lnTo>
                      <a:pt x="233" y="58"/>
                    </a:lnTo>
                    <a:lnTo>
                      <a:pt x="230" y="50"/>
                    </a:lnTo>
                    <a:lnTo>
                      <a:pt x="225" y="53"/>
                    </a:lnTo>
                    <a:lnTo>
                      <a:pt x="219" y="52"/>
                    </a:lnTo>
                    <a:lnTo>
                      <a:pt x="221" y="58"/>
                    </a:lnTo>
                    <a:lnTo>
                      <a:pt x="215" y="58"/>
                    </a:lnTo>
                    <a:lnTo>
                      <a:pt x="208" y="46"/>
                    </a:lnTo>
                    <a:lnTo>
                      <a:pt x="203" y="52"/>
                    </a:lnTo>
                    <a:lnTo>
                      <a:pt x="197" y="50"/>
                    </a:lnTo>
                    <a:lnTo>
                      <a:pt x="197" y="55"/>
                    </a:lnTo>
                    <a:lnTo>
                      <a:pt x="189" y="56"/>
                    </a:lnTo>
                    <a:lnTo>
                      <a:pt x="189" y="42"/>
                    </a:lnTo>
                    <a:lnTo>
                      <a:pt x="184" y="43"/>
                    </a:lnTo>
                    <a:lnTo>
                      <a:pt x="177" y="44"/>
                    </a:lnTo>
                    <a:lnTo>
                      <a:pt x="182" y="54"/>
                    </a:lnTo>
                    <a:lnTo>
                      <a:pt x="166" y="62"/>
                    </a:lnTo>
                    <a:lnTo>
                      <a:pt x="171" y="71"/>
                    </a:lnTo>
                    <a:lnTo>
                      <a:pt x="159" y="71"/>
                    </a:lnTo>
                    <a:lnTo>
                      <a:pt x="154" y="83"/>
                    </a:lnTo>
                    <a:lnTo>
                      <a:pt x="142" y="83"/>
                    </a:lnTo>
                    <a:lnTo>
                      <a:pt x="138" y="81"/>
                    </a:lnTo>
                    <a:lnTo>
                      <a:pt x="124" y="90"/>
                    </a:lnTo>
                    <a:lnTo>
                      <a:pt x="105" y="85"/>
                    </a:lnTo>
                    <a:lnTo>
                      <a:pt x="121" y="81"/>
                    </a:lnTo>
                    <a:lnTo>
                      <a:pt x="123" y="76"/>
                    </a:lnTo>
                    <a:lnTo>
                      <a:pt x="119" y="69"/>
                    </a:lnTo>
                    <a:lnTo>
                      <a:pt x="111" y="70"/>
                    </a:lnTo>
                    <a:lnTo>
                      <a:pt x="113" y="76"/>
                    </a:lnTo>
                    <a:lnTo>
                      <a:pt x="101" y="76"/>
                    </a:lnTo>
                    <a:lnTo>
                      <a:pt x="97" y="68"/>
                    </a:lnTo>
                    <a:lnTo>
                      <a:pt x="87" y="79"/>
                    </a:lnTo>
                    <a:lnTo>
                      <a:pt x="66" y="99"/>
                    </a:lnTo>
                    <a:lnTo>
                      <a:pt x="60" y="92"/>
                    </a:lnTo>
                    <a:lnTo>
                      <a:pt x="52" y="95"/>
                    </a:lnTo>
                    <a:lnTo>
                      <a:pt x="40" y="91"/>
                    </a:lnTo>
                    <a:lnTo>
                      <a:pt x="26" y="102"/>
                    </a:lnTo>
                    <a:lnTo>
                      <a:pt x="19" y="101"/>
                    </a:lnTo>
                    <a:lnTo>
                      <a:pt x="0" y="110"/>
                    </a:lnTo>
                    <a:lnTo>
                      <a:pt x="11" y="116"/>
                    </a:lnTo>
                    <a:lnTo>
                      <a:pt x="14" y="121"/>
                    </a:lnTo>
                    <a:lnTo>
                      <a:pt x="7" y="126"/>
                    </a:lnTo>
                    <a:lnTo>
                      <a:pt x="8" y="131"/>
                    </a:lnTo>
                    <a:lnTo>
                      <a:pt x="4" y="133"/>
                    </a:lnTo>
                    <a:lnTo>
                      <a:pt x="11" y="142"/>
                    </a:lnTo>
                    <a:lnTo>
                      <a:pt x="13" y="139"/>
                    </a:lnTo>
                    <a:lnTo>
                      <a:pt x="28" y="146"/>
                    </a:lnTo>
                    <a:lnTo>
                      <a:pt x="32" y="155"/>
                    </a:lnTo>
                    <a:lnTo>
                      <a:pt x="35" y="155"/>
                    </a:lnTo>
                    <a:lnTo>
                      <a:pt x="37" y="149"/>
                    </a:lnTo>
                    <a:lnTo>
                      <a:pt x="42" y="150"/>
                    </a:lnTo>
                    <a:lnTo>
                      <a:pt x="43" y="156"/>
                    </a:lnTo>
                    <a:lnTo>
                      <a:pt x="38" y="159"/>
                    </a:lnTo>
                    <a:lnTo>
                      <a:pt x="44" y="162"/>
                    </a:lnTo>
                    <a:lnTo>
                      <a:pt x="54" y="158"/>
                    </a:lnTo>
                    <a:lnTo>
                      <a:pt x="72" y="164"/>
                    </a:lnTo>
                    <a:lnTo>
                      <a:pt x="64" y="169"/>
                    </a:lnTo>
                    <a:lnTo>
                      <a:pt x="55" y="169"/>
                    </a:lnTo>
                    <a:lnTo>
                      <a:pt x="54" y="171"/>
                    </a:lnTo>
                    <a:lnTo>
                      <a:pt x="46" y="169"/>
                    </a:lnTo>
                    <a:lnTo>
                      <a:pt x="41" y="170"/>
                    </a:lnTo>
                    <a:lnTo>
                      <a:pt x="35" y="168"/>
                    </a:lnTo>
                    <a:lnTo>
                      <a:pt x="34" y="171"/>
                    </a:lnTo>
                    <a:lnTo>
                      <a:pt x="38" y="176"/>
                    </a:lnTo>
                    <a:lnTo>
                      <a:pt x="29" y="183"/>
                    </a:lnTo>
                    <a:lnTo>
                      <a:pt x="36" y="186"/>
                    </a:lnTo>
                    <a:lnTo>
                      <a:pt x="48" y="185"/>
                    </a:lnTo>
                    <a:lnTo>
                      <a:pt x="59" y="187"/>
                    </a:lnTo>
                    <a:lnTo>
                      <a:pt x="56" y="193"/>
                    </a:lnTo>
                    <a:lnTo>
                      <a:pt x="58" y="200"/>
                    </a:lnTo>
                    <a:lnTo>
                      <a:pt x="89" y="196"/>
                    </a:lnTo>
                    <a:lnTo>
                      <a:pt x="97" y="207"/>
                    </a:lnTo>
                    <a:lnTo>
                      <a:pt x="120" y="213"/>
                    </a:lnTo>
                    <a:lnTo>
                      <a:pt x="124" y="219"/>
                    </a:lnTo>
                    <a:lnTo>
                      <a:pt x="118" y="226"/>
                    </a:lnTo>
                    <a:lnTo>
                      <a:pt x="120" y="233"/>
                    </a:lnTo>
                    <a:lnTo>
                      <a:pt x="129" y="235"/>
                    </a:lnTo>
                    <a:lnTo>
                      <a:pt x="138" y="245"/>
                    </a:lnTo>
                    <a:lnTo>
                      <a:pt x="149" y="244"/>
                    </a:lnTo>
                    <a:lnTo>
                      <a:pt x="155" y="246"/>
                    </a:lnTo>
                    <a:lnTo>
                      <a:pt x="160" y="253"/>
                    </a:lnTo>
                    <a:lnTo>
                      <a:pt x="177" y="252"/>
                    </a:lnTo>
                    <a:lnTo>
                      <a:pt x="183" y="248"/>
                    </a:lnTo>
                    <a:lnTo>
                      <a:pt x="190" y="250"/>
                    </a:lnTo>
                    <a:lnTo>
                      <a:pt x="202" y="256"/>
                    </a:lnTo>
                    <a:lnTo>
                      <a:pt x="209" y="258"/>
                    </a:lnTo>
                    <a:lnTo>
                      <a:pt x="207" y="267"/>
                    </a:lnTo>
                    <a:lnTo>
                      <a:pt x="215" y="264"/>
                    </a:lnTo>
                    <a:lnTo>
                      <a:pt x="226" y="255"/>
                    </a:lnTo>
                    <a:lnTo>
                      <a:pt x="230" y="259"/>
                    </a:lnTo>
                    <a:lnTo>
                      <a:pt x="234" y="258"/>
                    </a:lnTo>
                    <a:lnTo>
                      <a:pt x="239" y="261"/>
                    </a:lnTo>
                    <a:lnTo>
                      <a:pt x="239" y="275"/>
                    </a:lnTo>
                    <a:lnTo>
                      <a:pt x="240" y="281"/>
                    </a:lnTo>
                    <a:lnTo>
                      <a:pt x="239" y="291"/>
                    </a:lnTo>
                    <a:lnTo>
                      <a:pt x="233" y="306"/>
                    </a:lnTo>
                    <a:lnTo>
                      <a:pt x="238" y="310"/>
                    </a:lnTo>
                    <a:lnTo>
                      <a:pt x="238" y="316"/>
                    </a:lnTo>
                    <a:lnTo>
                      <a:pt x="232" y="315"/>
                    </a:lnTo>
                    <a:lnTo>
                      <a:pt x="236" y="321"/>
                    </a:lnTo>
                    <a:lnTo>
                      <a:pt x="234" y="329"/>
                    </a:lnTo>
                    <a:lnTo>
                      <a:pt x="239" y="334"/>
                    </a:lnTo>
                    <a:lnTo>
                      <a:pt x="245" y="357"/>
                    </a:lnTo>
                    <a:lnTo>
                      <a:pt x="238" y="363"/>
                    </a:lnTo>
                    <a:lnTo>
                      <a:pt x="231" y="363"/>
                    </a:lnTo>
                    <a:lnTo>
                      <a:pt x="225" y="360"/>
                    </a:lnTo>
                    <a:lnTo>
                      <a:pt x="226" y="372"/>
                    </a:lnTo>
                    <a:lnTo>
                      <a:pt x="216" y="401"/>
                    </a:lnTo>
                    <a:lnTo>
                      <a:pt x="218" y="404"/>
                    </a:lnTo>
                    <a:lnTo>
                      <a:pt x="227" y="401"/>
                    </a:lnTo>
                    <a:lnTo>
                      <a:pt x="225" y="410"/>
                    </a:lnTo>
                    <a:lnTo>
                      <a:pt x="228" y="414"/>
                    </a:lnTo>
                    <a:lnTo>
                      <a:pt x="240" y="412"/>
                    </a:lnTo>
                    <a:lnTo>
                      <a:pt x="240" y="408"/>
                    </a:lnTo>
                    <a:lnTo>
                      <a:pt x="250" y="410"/>
                    </a:lnTo>
                    <a:lnTo>
                      <a:pt x="255" y="416"/>
                    </a:lnTo>
                    <a:lnTo>
                      <a:pt x="249" y="418"/>
                    </a:lnTo>
                    <a:lnTo>
                      <a:pt x="254" y="425"/>
                    </a:lnTo>
                    <a:lnTo>
                      <a:pt x="256" y="420"/>
                    </a:lnTo>
                    <a:lnTo>
                      <a:pt x="273" y="417"/>
                    </a:lnTo>
                    <a:lnTo>
                      <a:pt x="272" y="422"/>
                    </a:lnTo>
                    <a:lnTo>
                      <a:pt x="267" y="422"/>
                    </a:lnTo>
                    <a:lnTo>
                      <a:pt x="266" y="426"/>
                    </a:lnTo>
                    <a:lnTo>
                      <a:pt x="272" y="430"/>
                    </a:lnTo>
                    <a:lnTo>
                      <a:pt x="269" y="435"/>
                    </a:lnTo>
                    <a:lnTo>
                      <a:pt x="267" y="444"/>
                    </a:lnTo>
                    <a:lnTo>
                      <a:pt x="256" y="451"/>
                    </a:lnTo>
                    <a:lnTo>
                      <a:pt x="259" y="456"/>
                    </a:lnTo>
                    <a:lnTo>
                      <a:pt x="263" y="457"/>
                    </a:lnTo>
                    <a:lnTo>
                      <a:pt x="261" y="463"/>
                    </a:lnTo>
                    <a:lnTo>
                      <a:pt x="267" y="467"/>
                    </a:lnTo>
                    <a:lnTo>
                      <a:pt x="259" y="472"/>
                    </a:lnTo>
                    <a:lnTo>
                      <a:pt x="265" y="484"/>
                    </a:lnTo>
                    <a:lnTo>
                      <a:pt x="263" y="495"/>
                    </a:lnTo>
                    <a:lnTo>
                      <a:pt x="257" y="501"/>
                    </a:lnTo>
                    <a:lnTo>
                      <a:pt x="251" y="523"/>
                    </a:lnTo>
                    <a:lnTo>
                      <a:pt x="252" y="527"/>
                    </a:lnTo>
                    <a:lnTo>
                      <a:pt x="254" y="534"/>
                    </a:lnTo>
                    <a:lnTo>
                      <a:pt x="254" y="543"/>
                    </a:lnTo>
                    <a:lnTo>
                      <a:pt x="246" y="559"/>
                    </a:lnTo>
                    <a:lnTo>
                      <a:pt x="252" y="561"/>
                    </a:lnTo>
                    <a:lnTo>
                      <a:pt x="251" y="568"/>
                    </a:lnTo>
                    <a:lnTo>
                      <a:pt x="256" y="570"/>
                    </a:lnTo>
                    <a:lnTo>
                      <a:pt x="256" y="581"/>
                    </a:lnTo>
                    <a:lnTo>
                      <a:pt x="272" y="589"/>
                    </a:lnTo>
                    <a:lnTo>
                      <a:pt x="283" y="602"/>
                    </a:lnTo>
                    <a:lnTo>
                      <a:pt x="297" y="611"/>
                    </a:lnTo>
                    <a:lnTo>
                      <a:pt x="303" y="613"/>
                    </a:lnTo>
                    <a:lnTo>
                      <a:pt x="317" y="629"/>
                    </a:lnTo>
                    <a:lnTo>
                      <a:pt x="327" y="620"/>
                    </a:lnTo>
                    <a:lnTo>
                      <a:pt x="329" y="628"/>
                    </a:lnTo>
                    <a:lnTo>
                      <a:pt x="335" y="631"/>
                    </a:lnTo>
                    <a:lnTo>
                      <a:pt x="335" y="638"/>
                    </a:lnTo>
                    <a:lnTo>
                      <a:pt x="354" y="642"/>
                    </a:lnTo>
                    <a:lnTo>
                      <a:pt x="361" y="640"/>
                    </a:lnTo>
                    <a:lnTo>
                      <a:pt x="364" y="634"/>
                    </a:lnTo>
                    <a:lnTo>
                      <a:pt x="372" y="636"/>
                    </a:lnTo>
                    <a:lnTo>
                      <a:pt x="375" y="628"/>
                    </a:lnTo>
                    <a:lnTo>
                      <a:pt x="382" y="627"/>
                    </a:lnTo>
                    <a:lnTo>
                      <a:pt x="390" y="630"/>
                    </a:lnTo>
                    <a:lnTo>
                      <a:pt x="405" y="636"/>
                    </a:lnTo>
                    <a:lnTo>
                      <a:pt x="411" y="645"/>
                    </a:lnTo>
                    <a:lnTo>
                      <a:pt x="420" y="647"/>
                    </a:lnTo>
                    <a:lnTo>
                      <a:pt x="427" y="645"/>
                    </a:lnTo>
                    <a:lnTo>
                      <a:pt x="433" y="646"/>
                    </a:lnTo>
                    <a:lnTo>
                      <a:pt x="435" y="657"/>
                    </a:lnTo>
                    <a:lnTo>
                      <a:pt x="444" y="656"/>
                    </a:lnTo>
                    <a:lnTo>
                      <a:pt x="445" y="662"/>
                    </a:lnTo>
                    <a:lnTo>
                      <a:pt x="453" y="661"/>
                    </a:lnTo>
                    <a:lnTo>
                      <a:pt x="458" y="657"/>
                    </a:lnTo>
                    <a:lnTo>
                      <a:pt x="467" y="658"/>
                    </a:lnTo>
                    <a:lnTo>
                      <a:pt x="465" y="662"/>
                    </a:lnTo>
                    <a:lnTo>
                      <a:pt x="473" y="664"/>
                    </a:lnTo>
                    <a:lnTo>
                      <a:pt x="473" y="673"/>
                    </a:lnTo>
                    <a:lnTo>
                      <a:pt x="479" y="668"/>
                    </a:lnTo>
                    <a:lnTo>
                      <a:pt x="486" y="671"/>
                    </a:lnTo>
                    <a:lnTo>
                      <a:pt x="494" y="669"/>
                    </a:lnTo>
                    <a:lnTo>
                      <a:pt x="494" y="684"/>
                    </a:lnTo>
                    <a:lnTo>
                      <a:pt x="503" y="682"/>
                    </a:lnTo>
                    <a:lnTo>
                      <a:pt x="509" y="683"/>
                    </a:lnTo>
                    <a:lnTo>
                      <a:pt x="516" y="680"/>
                    </a:lnTo>
                    <a:lnTo>
                      <a:pt x="521" y="675"/>
                    </a:lnTo>
                    <a:lnTo>
                      <a:pt x="530" y="685"/>
                    </a:lnTo>
                    <a:lnTo>
                      <a:pt x="519" y="687"/>
                    </a:lnTo>
                    <a:lnTo>
                      <a:pt x="522" y="705"/>
                    </a:lnTo>
                    <a:lnTo>
                      <a:pt x="532" y="705"/>
                    </a:lnTo>
                    <a:lnTo>
                      <a:pt x="538" y="733"/>
                    </a:lnTo>
                    <a:lnTo>
                      <a:pt x="528" y="736"/>
                    </a:lnTo>
                    <a:lnTo>
                      <a:pt x="544" y="744"/>
                    </a:lnTo>
                    <a:lnTo>
                      <a:pt x="538" y="750"/>
                    </a:lnTo>
                    <a:lnTo>
                      <a:pt x="534" y="747"/>
                    </a:lnTo>
                    <a:lnTo>
                      <a:pt x="530" y="757"/>
                    </a:lnTo>
                    <a:lnTo>
                      <a:pt x="501" y="776"/>
                    </a:lnTo>
                    <a:lnTo>
                      <a:pt x="510" y="794"/>
                    </a:lnTo>
                    <a:lnTo>
                      <a:pt x="517" y="796"/>
                    </a:lnTo>
                    <a:lnTo>
                      <a:pt x="515" y="789"/>
                    </a:lnTo>
                    <a:lnTo>
                      <a:pt x="522" y="795"/>
                    </a:lnTo>
                    <a:lnTo>
                      <a:pt x="521" y="789"/>
                    </a:lnTo>
                    <a:lnTo>
                      <a:pt x="524" y="795"/>
                    </a:lnTo>
                    <a:lnTo>
                      <a:pt x="535" y="798"/>
                    </a:lnTo>
                    <a:lnTo>
                      <a:pt x="533" y="814"/>
                    </a:lnTo>
                    <a:lnTo>
                      <a:pt x="545" y="818"/>
                    </a:lnTo>
                    <a:lnTo>
                      <a:pt x="547" y="856"/>
                    </a:lnTo>
                    <a:lnTo>
                      <a:pt x="551" y="861"/>
                    </a:lnTo>
                    <a:lnTo>
                      <a:pt x="545" y="867"/>
                    </a:lnTo>
                    <a:lnTo>
                      <a:pt x="542" y="873"/>
                    </a:lnTo>
                    <a:lnTo>
                      <a:pt x="547" y="874"/>
                    </a:lnTo>
                    <a:lnTo>
                      <a:pt x="550" y="869"/>
                    </a:lnTo>
                    <a:lnTo>
                      <a:pt x="554" y="878"/>
                    </a:lnTo>
                    <a:lnTo>
                      <a:pt x="553" y="883"/>
                    </a:lnTo>
                    <a:lnTo>
                      <a:pt x="565" y="886"/>
                    </a:lnTo>
                    <a:lnTo>
                      <a:pt x="571" y="882"/>
                    </a:lnTo>
                    <a:lnTo>
                      <a:pt x="576" y="890"/>
                    </a:lnTo>
                    <a:lnTo>
                      <a:pt x="580" y="889"/>
                    </a:lnTo>
                    <a:lnTo>
                      <a:pt x="576" y="883"/>
                    </a:lnTo>
                    <a:lnTo>
                      <a:pt x="580" y="882"/>
                    </a:lnTo>
                    <a:lnTo>
                      <a:pt x="580" y="880"/>
                    </a:lnTo>
                    <a:lnTo>
                      <a:pt x="590" y="874"/>
                    </a:lnTo>
                    <a:lnTo>
                      <a:pt x="590" y="866"/>
                    </a:lnTo>
                    <a:lnTo>
                      <a:pt x="594" y="866"/>
                    </a:lnTo>
                    <a:lnTo>
                      <a:pt x="596" y="873"/>
                    </a:lnTo>
                    <a:lnTo>
                      <a:pt x="602" y="868"/>
                    </a:lnTo>
                    <a:lnTo>
                      <a:pt x="611" y="869"/>
                    </a:lnTo>
                    <a:lnTo>
                      <a:pt x="611" y="859"/>
                    </a:lnTo>
                    <a:lnTo>
                      <a:pt x="617" y="854"/>
                    </a:lnTo>
                    <a:lnTo>
                      <a:pt x="616" y="870"/>
                    </a:lnTo>
                    <a:lnTo>
                      <a:pt x="623" y="870"/>
                    </a:lnTo>
                    <a:lnTo>
                      <a:pt x="625" y="865"/>
                    </a:lnTo>
                    <a:lnTo>
                      <a:pt x="629" y="866"/>
                    </a:lnTo>
                    <a:lnTo>
                      <a:pt x="628" y="870"/>
                    </a:lnTo>
                    <a:lnTo>
                      <a:pt x="635" y="867"/>
                    </a:lnTo>
                    <a:lnTo>
                      <a:pt x="640" y="871"/>
                    </a:lnTo>
                    <a:lnTo>
                      <a:pt x="635" y="873"/>
                    </a:lnTo>
                    <a:lnTo>
                      <a:pt x="642" y="873"/>
                    </a:lnTo>
                    <a:lnTo>
                      <a:pt x="641" y="878"/>
                    </a:lnTo>
                    <a:lnTo>
                      <a:pt x="655" y="879"/>
                    </a:lnTo>
                    <a:lnTo>
                      <a:pt x="660" y="889"/>
                    </a:lnTo>
                    <a:lnTo>
                      <a:pt x="663" y="888"/>
                    </a:lnTo>
                    <a:lnTo>
                      <a:pt x="663" y="893"/>
                    </a:lnTo>
                    <a:lnTo>
                      <a:pt x="671" y="887"/>
                    </a:lnTo>
                    <a:lnTo>
                      <a:pt x="676" y="886"/>
                    </a:lnTo>
                    <a:lnTo>
                      <a:pt x="676" y="892"/>
                    </a:lnTo>
                    <a:lnTo>
                      <a:pt x="689" y="895"/>
                    </a:lnTo>
                    <a:lnTo>
                      <a:pt x="697" y="895"/>
                    </a:lnTo>
                    <a:lnTo>
                      <a:pt x="703" y="898"/>
                    </a:lnTo>
                    <a:lnTo>
                      <a:pt x="711" y="896"/>
                    </a:lnTo>
                    <a:lnTo>
                      <a:pt x="719" y="898"/>
                    </a:lnTo>
                    <a:lnTo>
                      <a:pt x="720" y="894"/>
                    </a:lnTo>
                    <a:lnTo>
                      <a:pt x="724" y="895"/>
                    </a:lnTo>
                    <a:lnTo>
                      <a:pt x="724" y="898"/>
                    </a:lnTo>
                    <a:lnTo>
                      <a:pt x="734" y="892"/>
                    </a:lnTo>
                    <a:lnTo>
                      <a:pt x="742" y="890"/>
                    </a:lnTo>
                    <a:lnTo>
                      <a:pt x="742" y="885"/>
                    </a:lnTo>
                    <a:lnTo>
                      <a:pt x="762" y="887"/>
                    </a:lnTo>
                    <a:lnTo>
                      <a:pt x="762" y="884"/>
                    </a:lnTo>
                    <a:lnTo>
                      <a:pt x="771" y="884"/>
                    </a:lnTo>
                    <a:lnTo>
                      <a:pt x="785" y="879"/>
                    </a:lnTo>
                    <a:lnTo>
                      <a:pt x="786" y="885"/>
                    </a:lnTo>
                    <a:lnTo>
                      <a:pt x="792" y="887"/>
                    </a:lnTo>
                    <a:lnTo>
                      <a:pt x="800" y="878"/>
                    </a:lnTo>
                    <a:lnTo>
                      <a:pt x="796" y="872"/>
                    </a:lnTo>
                    <a:lnTo>
                      <a:pt x="802" y="869"/>
                    </a:lnTo>
                    <a:lnTo>
                      <a:pt x="802" y="860"/>
                    </a:lnTo>
                    <a:lnTo>
                      <a:pt x="807" y="856"/>
                    </a:lnTo>
                    <a:lnTo>
                      <a:pt x="800" y="855"/>
                    </a:lnTo>
                    <a:lnTo>
                      <a:pt x="807" y="852"/>
                    </a:lnTo>
                    <a:lnTo>
                      <a:pt x="797" y="844"/>
                    </a:lnTo>
                    <a:lnTo>
                      <a:pt x="799" y="842"/>
                    </a:lnTo>
                    <a:lnTo>
                      <a:pt x="811" y="843"/>
                    </a:lnTo>
                    <a:lnTo>
                      <a:pt x="817" y="840"/>
                    </a:lnTo>
                    <a:lnTo>
                      <a:pt x="813" y="836"/>
                    </a:lnTo>
                    <a:lnTo>
                      <a:pt x="819" y="835"/>
                    </a:lnTo>
                    <a:lnTo>
                      <a:pt x="819" y="826"/>
                    </a:lnTo>
                    <a:lnTo>
                      <a:pt x="824" y="823"/>
                    </a:lnTo>
                    <a:lnTo>
                      <a:pt x="820" y="819"/>
                    </a:lnTo>
                    <a:lnTo>
                      <a:pt x="821" y="814"/>
                    </a:lnTo>
                    <a:lnTo>
                      <a:pt x="831" y="814"/>
                    </a:lnTo>
                    <a:lnTo>
                      <a:pt x="836" y="816"/>
                    </a:lnTo>
                    <a:lnTo>
                      <a:pt x="847" y="815"/>
                    </a:lnTo>
                    <a:lnTo>
                      <a:pt x="851" y="818"/>
                    </a:lnTo>
                    <a:lnTo>
                      <a:pt x="881" y="818"/>
                    </a:lnTo>
                    <a:lnTo>
                      <a:pt x="891" y="824"/>
                    </a:lnTo>
                    <a:lnTo>
                      <a:pt x="908" y="809"/>
                    </a:lnTo>
                    <a:lnTo>
                      <a:pt x="915" y="813"/>
                    </a:lnTo>
                    <a:lnTo>
                      <a:pt x="919" y="810"/>
                    </a:lnTo>
                    <a:lnTo>
                      <a:pt x="925" y="810"/>
                    </a:lnTo>
                    <a:lnTo>
                      <a:pt x="926" y="805"/>
                    </a:lnTo>
                    <a:lnTo>
                      <a:pt x="944" y="803"/>
                    </a:lnTo>
                    <a:lnTo>
                      <a:pt x="945" y="796"/>
                    </a:lnTo>
                    <a:lnTo>
                      <a:pt x="950" y="795"/>
                    </a:lnTo>
                    <a:lnTo>
                      <a:pt x="955" y="789"/>
                    </a:lnTo>
                    <a:lnTo>
                      <a:pt x="958" y="792"/>
                    </a:lnTo>
                    <a:lnTo>
                      <a:pt x="962" y="790"/>
                    </a:lnTo>
                    <a:lnTo>
                      <a:pt x="962" y="799"/>
                    </a:lnTo>
                    <a:lnTo>
                      <a:pt x="967" y="802"/>
                    </a:lnTo>
                    <a:lnTo>
                      <a:pt x="981" y="794"/>
                    </a:lnTo>
                    <a:lnTo>
                      <a:pt x="981" y="765"/>
                    </a:lnTo>
                    <a:lnTo>
                      <a:pt x="995" y="769"/>
                    </a:lnTo>
                    <a:lnTo>
                      <a:pt x="1004" y="759"/>
                    </a:lnTo>
                    <a:lnTo>
                      <a:pt x="1003" y="742"/>
                    </a:lnTo>
                    <a:lnTo>
                      <a:pt x="987" y="718"/>
                    </a:lnTo>
                    <a:lnTo>
                      <a:pt x="972" y="705"/>
                    </a:lnTo>
                    <a:lnTo>
                      <a:pt x="961" y="671"/>
                    </a:lnTo>
                    <a:lnTo>
                      <a:pt x="946" y="670"/>
                    </a:lnTo>
                    <a:lnTo>
                      <a:pt x="945" y="661"/>
                    </a:lnTo>
                    <a:lnTo>
                      <a:pt x="975" y="622"/>
                    </a:lnTo>
                    <a:lnTo>
                      <a:pt x="981" y="609"/>
                    </a:lnTo>
                    <a:lnTo>
                      <a:pt x="976" y="604"/>
                    </a:lnTo>
                    <a:lnTo>
                      <a:pt x="976" y="591"/>
                    </a:lnTo>
                    <a:lnTo>
                      <a:pt x="990" y="568"/>
                    </a:lnTo>
                    <a:lnTo>
                      <a:pt x="989" y="551"/>
                    </a:lnTo>
                    <a:lnTo>
                      <a:pt x="981" y="546"/>
                    </a:lnTo>
                    <a:lnTo>
                      <a:pt x="969" y="544"/>
                    </a:lnTo>
                    <a:lnTo>
                      <a:pt x="966" y="536"/>
                    </a:lnTo>
                    <a:lnTo>
                      <a:pt x="970" y="513"/>
                    </a:lnTo>
                    <a:lnTo>
                      <a:pt x="966" y="506"/>
                    </a:lnTo>
                    <a:lnTo>
                      <a:pt x="969" y="498"/>
                    </a:lnTo>
                    <a:lnTo>
                      <a:pt x="972" y="492"/>
                    </a:lnTo>
                    <a:lnTo>
                      <a:pt x="967" y="479"/>
                    </a:lnTo>
                    <a:lnTo>
                      <a:pt x="946" y="471"/>
                    </a:lnTo>
                    <a:lnTo>
                      <a:pt x="930" y="472"/>
                    </a:lnTo>
                    <a:lnTo>
                      <a:pt x="924" y="466"/>
                    </a:lnTo>
                    <a:lnTo>
                      <a:pt x="926" y="454"/>
                    </a:lnTo>
                    <a:lnTo>
                      <a:pt x="919" y="428"/>
                    </a:lnTo>
                    <a:lnTo>
                      <a:pt x="910" y="424"/>
                    </a:lnTo>
                    <a:lnTo>
                      <a:pt x="930" y="380"/>
                    </a:lnTo>
                    <a:lnTo>
                      <a:pt x="939" y="371"/>
                    </a:lnTo>
                    <a:lnTo>
                      <a:pt x="920" y="359"/>
                    </a:lnTo>
                    <a:lnTo>
                      <a:pt x="927" y="348"/>
                    </a:lnTo>
                    <a:lnTo>
                      <a:pt x="937" y="341"/>
                    </a:lnTo>
                    <a:lnTo>
                      <a:pt x="922" y="330"/>
                    </a:lnTo>
                    <a:lnTo>
                      <a:pt x="910" y="316"/>
                    </a:lnTo>
                    <a:lnTo>
                      <a:pt x="883" y="303"/>
                    </a:lnTo>
                    <a:lnTo>
                      <a:pt x="866" y="289"/>
                    </a:lnTo>
                    <a:lnTo>
                      <a:pt x="845" y="264"/>
                    </a:lnTo>
                    <a:lnTo>
                      <a:pt x="831" y="260"/>
                    </a:lnTo>
                    <a:lnTo>
                      <a:pt x="806" y="248"/>
                    </a:lnTo>
                    <a:lnTo>
                      <a:pt x="800" y="241"/>
                    </a:lnTo>
                    <a:lnTo>
                      <a:pt x="778" y="239"/>
                    </a:lnTo>
                    <a:lnTo>
                      <a:pt x="784" y="219"/>
                    </a:lnTo>
                    <a:lnTo>
                      <a:pt x="784" y="207"/>
                    </a:lnTo>
                    <a:lnTo>
                      <a:pt x="784" y="193"/>
                    </a:lnTo>
                    <a:lnTo>
                      <a:pt x="785" y="184"/>
                    </a:lnTo>
                    <a:lnTo>
                      <a:pt x="791" y="176"/>
                    </a:lnTo>
                    <a:lnTo>
                      <a:pt x="805" y="166"/>
                    </a:lnTo>
                    <a:lnTo>
                      <a:pt x="821" y="155"/>
                    </a:lnTo>
                    <a:lnTo>
                      <a:pt x="829" y="148"/>
                    </a:lnTo>
                    <a:lnTo>
                      <a:pt x="836" y="145"/>
                    </a:lnTo>
                    <a:lnTo>
                      <a:pt x="842" y="136"/>
                    </a:lnTo>
                    <a:lnTo>
                      <a:pt x="845" y="97"/>
                    </a:lnTo>
                    <a:lnTo>
                      <a:pt x="837" y="79"/>
                    </a:lnTo>
                    <a:lnTo>
                      <a:pt x="847" y="71"/>
                    </a:lnTo>
                    <a:lnTo>
                      <a:pt x="847" y="65"/>
                    </a:lnTo>
                    <a:lnTo>
                      <a:pt x="851" y="69"/>
                    </a:lnTo>
                    <a:lnTo>
                      <a:pt x="853" y="62"/>
                    </a:lnTo>
                    <a:lnTo>
                      <a:pt x="862" y="46"/>
                    </a:lnTo>
                    <a:lnTo>
                      <a:pt x="851" y="40"/>
                    </a:lnTo>
                    <a:lnTo>
                      <a:pt x="842" y="40"/>
                    </a:lnTo>
                    <a:lnTo>
                      <a:pt x="823" y="48"/>
                    </a:lnTo>
                    <a:lnTo>
                      <a:pt x="814" y="47"/>
                    </a:lnTo>
                    <a:lnTo>
                      <a:pt x="809" y="53"/>
                    </a:lnTo>
                    <a:lnTo>
                      <a:pt x="799" y="57"/>
                    </a:lnTo>
                    <a:lnTo>
                      <a:pt x="800" y="59"/>
                    </a:lnTo>
                    <a:lnTo>
                      <a:pt x="789" y="64"/>
                    </a:lnTo>
                    <a:lnTo>
                      <a:pt x="784" y="62"/>
                    </a:lnTo>
                    <a:lnTo>
                      <a:pt x="768" y="67"/>
                    </a:lnTo>
                    <a:lnTo>
                      <a:pt x="779" y="43"/>
                    </a:lnTo>
                    <a:lnTo>
                      <a:pt x="770" y="33"/>
                    </a:lnTo>
                    <a:lnTo>
                      <a:pt x="765" y="35"/>
                    </a:lnTo>
                    <a:lnTo>
                      <a:pt x="762" y="31"/>
                    </a:lnTo>
                    <a:lnTo>
                      <a:pt x="764" y="29"/>
                    </a:lnTo>
                    <a:lnTo>
                      <a:pt x="760" y="14"/>
                    </a:lnTo>
                    <a:lnTo>
                      <a:pt x="753" y="16"/>
                    </a:lnTo>
                    <a:lnTo>
                      <a:pt x="748" y="3"/>
                    </a:lnTo>
                    <a:lnTo>
                      <a:pt x="743" y="0"/>
                    </a:lnTo>
                    <a:lnTo>
                      <a:pt x="714" y="6"/>
                    </a:lnTo>
                    <a:lnTo>
                      <a:pt x="712" y="2"/>
                    </a:lnTo>
                    <a:lnTo>
                      <a:pt x="706" y="8"/>
                    </a:lnTo>
                    <a:lnTo>
                      <a:pt x="702" y="21"/>
                    </a:lnTo>
                    <a:lnTo>
                      <a:pt x="690" y="20"/>
                    </a:lnTo>
                    <a:lnTo>
                      <a:pt x="689" y="26"/>
                    </a:lnTo>
                    <a:lnTo>
                      <a:pt x="679" y="16"/>
                    </a:lnTo>
                    <a:lnTo>
                      <a:pt x="673" y="22"/>
                    </a:lnTo>
                    <a:lnTo>
                      <a:pt x="669" y="19"/>
                    </a:lnTo>
                    <a:lnTo>
                      <a:pt x="661" y="20"/>
                    </a:lnTo>
                    <a:lnTo>
                      <a:pt x="660" y="14"/>
                    </a:lnTo>
                    <a:lnTo>
                      <a:pt x="647" y="18"/>
                    </a:lnTo>
                    <a:lnTo>
                      <a:pt x="646" y="12"/>
                    </a:lnTo>
                    <a:lnTo>
                      <a:pt x="640" y="17"/>
                    </a:lnTo>
                    <a:lnTo>
                      <a:pt x="636" y="13"/>
                    </a:lnTo>
                    <a:lnTo>
                      <a:pt x="618" y="16"/>
                    </a:lnTo>
                    <a:lnTo>
                      <a:pt x="616" y="20"/>
                    </a:lnTo>
                    <a:lnTo>
                      <a:pt x="617" y="26"/>
                    </a:lnTo>
                    <a:lnTo>
                      <a:pt x="617" y="30"/>
                    </a:lnTo>
                    <a:lnTo>
                      <a:pt x="613" y="36"/>
                    </a:lnTo>
                    <a:lnTo>
                      <a:pt x="607" y="36"/>
                    </a:lnTo>
                    <a:lnTo>
                      <a:pt x="606" y="42"/>
                    </a:lnTo>
                    <a:lnTo>
                      <a:pt x="605" y="56"/>
                    </a:lnTo>
                    <a:lnTo>
                      <a:pt x="598" y="53"/>
                    </a:lnTo>
                    <a:lnTo>
                      <a:pt x="600" y="67"/>
                    </a:lnTo>
                    <a:lnTo>
                      <a:pt x="593" y="69"/>
                    </a:lnTo>
                    <a:lnTo>
                      <a:pt x="588" y="63"/>
                    </a:lnTo>
                    <a:lnTo>
                      <a:pt x="588" y="70"/>
                    </a:lnTo>
                    <a:lnTo>
                      <a:pt x="582" y="70"/>
                    </a:lnTo>
                    <a:lnTo>
                      <a:pt x="576" y="82"/>
                    </a:lnTo>
                    <a:lnTo>
                      <a:pt x="572" y="79"/>
                    </a:lnTo>
                    <a:lnTo>
                      <a:pt x="571" y="85"/>
                    </a:lnTo>
                    <a:lnTo>
                      <a:pt x="558" y="71"/>
                    </a:lnTo>
                    <a:lnTo>
                      <a:pt x="544" y="69"/>
                    </a:lnTo>
                    <a:lnTo>
                      <a:pt x="525" y="92"/>
                    </a:lnTo>
                    <a:lnTo>
                      <a:pt x="513" y="96"/>
                    </a:lnTo>
                    <a:lnTo>
                      <a:pt x="509" y="86"/>
                    </a:lnTo>
                    <a:lnTo>
                      <a:pt x="504" y="83"/>
                    </a:lnTo>
                    <a:lnTo>
                      <a:pt x="498" y="89"/>
                    </a:lnTo>
                    <a:lnTo>
                      <a:pt x="489" y="89"/>
                    </a:lnTo>
                    <a:lnTo>
                      <a:pt x="491" y="106"/>
                    </a:lnTo>
                    <a:lnTo>
                      <a:pt x="475" y="110"/>
                    </a:lnTo>
                    <a:lnTo>
                      <a:pt x="471" y="114"/>
                    </a:lnTo>
                    <a:lnTo>
                      <a:pt x="469" y="113"/>
                    </a:lnTo>
                    <a:lnTo>
                      <a:pt x="461" y="120"/>
                    </a:lnTo>
                    <a:lnTo>
                      <a:pt x="453" y="121"/>
                    </a:lnTo>
                    <a:lnTo>
                      <a:pt x="446" y="121"/>
                    </a:lnTo>
                    <a:lnTo>
                      <a:pt x="452" y="113"/>
                    </a:lnTo>
                    <a:lnTo>
                      <a:pt x="451" y="111"/>
                    </a:lnTo>
                    <a:lnTo>
                      <a:pt x="445" y="113"/>
                    </a:lnTo>
                    <a:lnTo>
                      <a:pt x="445" y="116"/>
                    </a:lnTo>
                    <a:lnTo>
                      <a:pt x="436" y="118"/>
                    </a:lnTo>
                    <a:lnTo>
                      <a:pt x="428" y="116"/>
                    </a:lnTo>
                    <a:lnTo>
                      <a:pt x="424" y="119"/>
                    </a:lnTo>
                    <a:lnTo>
                      <a:pt x="416" y="110"/>
                    </a:lnTo>
                    <a:lnTo>
                      <a:pt x="390" y="117"/>
                    </a:lnTo>
                    <a:lnTo>
                      <a:pt x="385" y="113"/>
                    </a:lnTo>
                    <a:lnTo>
                      <a:pt x="387" y="99"/>
                    </a:lnTo>
                    <a:lnTo>
                      <a:pt x="381" y="101"/>
                    </a:lnTo>
                    <a:lnTo>
                      <a:pt x="362" y="98"/>
                    </a:lnTo>
                    <a:lnTo>
                      <a:pt x="363" y="89"/>
                    </a:lnTo>
                    <a:lnTo>
                      <a:pt x="351" y="91"/>
                    </a:lnTo>
                    <a:lnTo>
                      <a:pt x="346" y="95"/>
                    </a:lnTo>
                    <a:lnTo>
                      <a:pt x="344" y="91"/>
                    </a:lnTo>
                    <a:lnTo>
                      <a:pt x="335" y="87"/>
                    </a:lnTo>
                    <a:lnTo>
                      <a:pt x="316" y="85"/>
                    </a:lnTo>
                    <a:lnTo>
                      <a:pt x="316" y="87"/>
                    </a:lnTo>
                    <a:lnTo>
                      <a:pt x="301" y="86"/>
                    </a:lnTo>
                    <a:lnTo>
                      <a:pt x="295" y="88"/>
                    </a:lnTo>
                    <a:lnTo>
                      <a:pt x="291" y="82"/>
                    </a:lnTo>
                    <a:lnTo>
                      <a:pt x="284" y="77"/>
                    </a:lnTo>
                    <a:lnTo>
                      <a:pt x="284" y="74"/>
                    </a:lnTo>
                    <a:lnTo>
                      <a:pt x="260" y="69"/>
                    </a:ln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de-DE" sz="14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9" name="Freeform 380"/>
              <p:cNvSpPr>
                <a:spLocks/>
              </p:cNvSpPr>
              <p:nvPr/>
            </p:nvSpPr>
            <p:spPr bwMode="auto">
              <a:xfrm>
                <a:off x="3576" y="1894"/>
                <a:ext cx="140" cy="120"/>
              </a:xfrm>
              <a:custGeom>
                <a:avLst/>
                <a:gdLst>
                  <a:gd name="T0" fmla="*/ 50 w 196"/>
                  <a:gd name="T1" fmla="*/ 124 h 143"/>
                  <a:gd name="T2" fmla="*/ 31 w 196"/>
                  <a:gd name="T3" fmla="*/ 116 h 143"/>
                  <a:gd name="T4" fmla="*/ 18 w 196"/>
                  <a:gd name="T5" fmla="*/ 127 h 143"/>
                  <a:gd name="T6" fmla="*/ 0 w 196"/>
                  <a:gd name="T7" fmla="*/ 125 h 143"/>
                  <a:gd name="T8" fmla="*/ 3 w 196"/>
                  <a:gd name="T9" fmla="*/ 93 h 143"/>
                  <a:gd name="T10" fmla="*/ 3 w 196"/>
                  <a:gd name="T11" fmla="*/ 71 h 143"/>
                  <a:gd name="T12" fmla="*/ 7 w 196"/>
                  <a:gd name="T13" fmla="*/ 41 h 143"/>
                  <a:gd name="T14" fmla="*/ 30 w 196"/>
                  <a:gd name="T15" fmla="*/ 39 h 143"/>
                  <a:gd name="T16" fmla="*/ 29 w 196"/>
                  <a:gd name="T17" fmla="*/ 25 h 143"/>
                  <a:gd name="T18" fmla="*/ 43 w 196"/>
                  <a:gd name="T19" fmla="*/ 13 h 143"/>
                  <a:gd name="T20" fmla="*/ 65 w 196"/>
                  <a:gd name="T21" fmla="*/ 18 h 143"/>
                  <a:gd name="T22" fmla="*/ 83 w 196"/>
                  <a:gd name="T23" fmla="*/ 15 h 143"/>
                  <a:gd name="T24" fmla="*/ 96 w 196"/>
                  <a:gd name="T25" fmla="*/ 15 h 143"/>
                  <a:gd name="T26" fmla="*/ 104 w 196"/>
                  <a:gd name="T27" fmla="*/ 9 h 143"/>
                  <a:gd name="T28" fmla="*/ 118 w 196"/>
                  <a:gd name="T29" fmla="*/ 4 h 143"/>
                  <a:gd name="T30" fmla="*/ 116 w 196"/>
                  <a:gd name="T31" fmla="*/ 22 h 143"/>
                  <a:gd name="T32" fmla="*/ 116 w 196"/>
                  <a:gd name="T33" fmla="*/ 36 h 143"/>
                  <a:gd name="T34" fmla="*/ 140 w 196"/>
                  <a:gd name="T35" fmla="*/ 55 h 143"/>
                  <a:gd name="T36" fmla="*/ 150 w 196"/>
                  <a:gd name="T37" fmla="*/ 60 h 143"/>
                  <a:gd name="T38" fmla="*/ 157 w 196"/>
                  <a:gd name="T39" fmla="*/ 67 h 143"/>
                  <a:gd name="T40" fmla="*/ 157 w 196"/>
                  <a:gd name="T41" fmla="*/ 89 h 143"/>
                  <a:gd name="T42" fmla="*/ 176 w 196"/>
                  <a:gd name="T43" fmla="*/ 92 h 143"/>
                  <a:gd name="T44" fmla="*/ 184 w 196"/>
                  <a:gd name="T45" fmla="*/ 94 h 143"/>
                  <a:gd name="T46" fmla="*/ 191 w 196"/>
                  <a:gd name="T47" fmla="*/ 109 h 143"/>
                  <a:gd name="T48" fmla="*/ 174 w 196"/>
                  <a:gd name="T49" fmla="*/ 125 h 143"/>
                  <a:gd name="T50" fmla="*/ 173 w 196"/>
                  <a:gd name="T51" fmla="*/ 132 h 143"/>
                  <a:gd name="T52" fmla="*/ 164 w 196"/>
                  <a:gd name="T53" fmla="*/ 142 h 143"/>
                  <a:gd name="T54" fmla="*/ 152 w 196"/>
                  <a:gd name="T55" fmla="*/ 129 h 143"/>
                  <a:gd name="T56" fmla="*/ 133 w 196"/>
                  <a:gd name="T57" fmla="*/ 125 h 143"/>
                  <a:gd name="T58" fmla="*/ 118 w 196"/>
                  <a:gd name="T59" fmla="*/ 122 h 143"/>
                  <a:gd name="T60" fmla="*/ 103 w 196"/>
                  <a:gd name="T61" fmla="*/ 120 h 143"/>
                  <a:gd name="T62" fmla="*/ 96 w 196"/>
                  <a:gd name="T63" fmla="*/ 134 h 143"/>
                  <a:gd name="T64" fmla="*/ 77 w 196"/>
                  <a:gd name="T65" fmla="*/ 124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6" h="143">
                    <a:moveTo>
                      <a:pt x="67" y="125"/>
                    </a:moveTo>
                    <a:lnTo>
                      <a:pt x="50" y="124"/>
                    </a:lnTo>
                    <a:lnTo>
                      <a:pt x="43" y="116"/>
                    </a:lnTo>
                    <a:lnTo>
                      <a:pt x="31" y="116"/>
                    </a:lnTo>
                    <a:lnTo>
                      <a:pt x="27" y="124"/>
                    </a:lnTo>
                    <a:lnTo>
                      <a:pt x="18" y="127"/>
                    </a:lnTo>
                    <a:lnTo>
                      <a:pt x="10" y="128"/>
                    </a:lnTo>
                    <a:lnTo>
                      <a:pt x="0" y="125"/>
                    </a:lnTo>
                    <a:lnTo>
                      <a:pt x="1" y="102"/>
                    </a:lnTo>
                    <a:lnTo>
                      <a:pt x="3" y="93"/>
                    </a:lnTo>
                    <a:lnTo>
                      <a:pt x="15" y="74"/>
                    </a:lnTo>
                    <a:lnTo>
                      <a:pt x="3" y="71"/>
                    </a:lnTo>
                    <a:lnTo>
                      <a:pt x="4" y="51"/>
                    </a:lnTo>
                    <a:lnTo>
                      <a:pt x="7" y="41"/>
                    </a:lnTo>
                    <a:lnTo>
                      <a:pt x="15" y="38"/>
                    </a:lnTo>
                    <a:lnTo>
                      <a:pt x="30" y="39"/>
                    </a:lnTo>
                    <a:lnTo>
                      <a:pt x="27" y="31"/>
                    </a:lnTo>
                    <a:lnTo>
                      <a:pt x="29" y="25"/>
                    </a:lnTo>
                    <a:lnTo>
                      <a:pt x="39" y="23"/>
                    </a:lnTo>
                    <a:lnTo>
                      <a:pt x="43" y="13"/>
                    </a:lnTo>
                    <a:lnTo>
                      <a:pt x="68" y="11"/>
                    </a:lnTo>
                    <a:lnTo>
                      <a:pt x="65" y="18"/>
                    </a:lnTo>
                    <a:lnTo>
                      <a:pt x="80" y="20"/>
                    </a:lnTo>
                    <a:lnTo>
                      <a:pt x="83" y="15"/>
                    </a:lnTo>
                    <a:lnTo>
                      <a:pt x="92" y="21"/>
                    </a:lnTo>
                    <a:lnTo>
                      <a:pt x="96" y="15"/>
                    </a:lnTo>
                    <a:lnTo>
                      <a:pt x="104" y="13"/>
                    </a:lnTo>
                    <a:lnTo>
                      <a:pt x="104" y="9"/>
                    </a:lnTo>
                    <a:lnTo>
                      <a:pt x="109" y="0"/>
                    </a:lnTo>
                    <a:lnTo>
                      <a:pt x="118" y="4"/>
                    </a:lnTo>
                    <a:lnTo>
                      <a:pt x="122" y="15"/>
                    </a:lnTo>
                    <a:lnTo>
                      <a:pt x="116" y="22"/>
                    </a:lnTo>
                    <a:lnTo>
                      <a:pt x="114" y="31"/>
                    </a:lnTo>
                    <a:lnTo>
                      <a:pt x="116" y="36"/>
                    </a:lnTo>
                    <a:lnTo>
                      <a:pt x="136" y="44"/>
                    </a:lnTo>
                    <a:lnTo>
                      <a:pt x="140" y="55"/>
                    </a:lnTo>
                    <a:lnTo>
                      <a:pt x="148" y="55"/>
                    </a:lnTo>
                    <a:lnTo>
                      <a:pt x="150" y="60"/>
                    </a:lnTo>
                    <a:lnTo>
                      <a:pt x="161" y="61"/>
                    </a:lnTo>
                    <a:lnTo>
                      <a:pt x="157" y="67"/>
                    </a:lnTo>
                    <a:lnTo>
                      <a:pt x="151" y="94"/>
                    </a:lnTo>
                    <a:lnTo>
                      <a:pt x="157" y="89"/>
                    </a:lnTo>
                    <a:lnTo>
                      <a:pt x="164" y="89"/>
                    </a:lnTo>
                    <a:lnTo>
                      <a:pt x="176" y="92"/>
                    </a:lnTo>
                    <a:lnTo>
                      <a:pt x="179" y="98"/>
                    </a:lnTo>
                    <a:lnTo>
                      <a:pt x="184" y="94"/>
                    </a:lnTo>
                    <a:lnTo>
                      <a:pt x="196" y="99"/>
                    </a:lnTo>
                    <a:lnTo>
                      <a:pt x="191" y="109"/>
                    </a:lnTo>
                    <a:lnTo>
                      <a:pt x="193" y="115"/>
                    </a:lnTo>
                    <a:lnTo>
                      <a:pt x="174" y="125"/>
                    </a:lnTo>
                    <a:lnTo>
                      <a:pt x="181" y="127"/>
                    </a:lnTo>
                    <a:lnTo>
                      <a:pt x="173" y="132"/>
                    </a:lnTo>
                    <a:lnTo>
                      <a:pt x="168" y="143"/>
                    </a:lnTo>
                    <a:lnTo>
                      <a:pt x="164" y="142"/>
                    </a:lnTo>
                    <a:lnTo>
                      <a:pt x="163" y="129"/>
                    </a:lnTo>
                    <a:lnTo>
                      <a:pt x="152" y="129"/>
                    </a:lnTo>
                    <a:lnTo>
                      <a:pt x="143" y="124"/>
                    </a:lnTo>
                    <a:lnTo>
                      <a:pt x="133" y="125"/>
                    </a:lnTo>
                    <a:lnTo>
                      <a:pt x="127" y="121"/>
                    </a:lnTo>
                    <a:lnTo>
                      <a:pt x="118" y="122"/>
                    </a:lnTo>
                    <a:lnTo>
                      <a:pt x="113" y="114"/>
                    </a:lnTo>
                    <a:lnTo>
                      <a:pt x="103" y="120"/>
                    </a:lnTo>
                    <a:lnTo>
                      <a:pt x="107" y="130"/>
                    </a:lnTo>
                    <a:lnTo>
                      <a:pt x="96" y="134"/>
                    </a:lnTo>
                    <a:lnTo>
                      <a:pt x="86" y="134"/>
                    </a:lnTo>
                    <a:lnTo>
                      <a:pt x="77" y="124"/>
                    </a:lnTo>
                    <a:lnTo>
                      <a:pt x="67" y="125"/>
                    </a:ln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de-DE" sz="14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0" name="Freeform 381"/>
              <p:cNvSpPr>
                <a:spLocks/>
              </p:cNvSpPr>
              <p:nvPr/>
            </p:nvSpPr>
            <p:spPr bwMode="auto">
              <a:xfrm>
                <a:off x="3027" y="1759"/>
                <a:ext cx="578" cy="767"/>
              </a:xfrm>
              <a:custGeom>
                <a:avLst/>
                <a:gdLst>
                  <a:gd name="T0" fmla="*/ 26 w 807"/>
                  <a:gd name="T1" fmla="*/ 442 h 915"/>
                  <a:gd name="T2" fmla="*/ 128 w 807"/>
                  <a:gd name="T3" fmla="*/ 426 h 915"/>
                  <a:gd name="T4" fmla="*/ 158 w 807"/>
                  <a:gd name="T5" fmla="*/ 361 h 915"/>
                  <a:gd name="T6" fmla="*/ 147 w 807"/>
                  <a:gd name="T7" fmla="*/ 308 h 915"/>
                  <a:gd name="T8" fmla="*/ 128 w 807"/>
                  <a:gd name="T9" fmla="*/ 247 h 915"/>
                  <a:gd name="T10" fmla="*/ 95 w 807"/>
                  <a:gd name="T11" fmla="*/ 187 h 915"/>
                  <a:gd name="T12" fmla="*/ 55 w 807"/>
                  <a:gd name="T13" fmla="*/ 98 h 915"/>
                  <a:gd name="T14" fmla="*/ 116 w 807"/>
                  <a:gd name="T15" fmla="*/ 76 h 915"/>
                  <a:gd name="T16" fmla="*/ 175 w 807"/>
                  <a:gd name="T17" fmla="*/ 77 h 915"/>
                  <a:gd name="T18" fmla="*/ 261 w 807"/>
                  <a:gd name="T19" fmla="*/ 31 h 915"/>
                  <a:gd name="T20" fmla="*/ 297 w 807"/>
                  <a:gd name="T21" fmla="*/ 0 h 915"/>
                  <a:gd name="T22" fmla="*/ 319 w 807"/>
                  <a:gd name="T23" fmla="*/ 22 h 915"/>
                  <a:gd name="T24" fmla="*/ 381 w 807"/>
                  <a:gd name="T25" fmla="*/ 55 h 915"/>
                  <a:gd name="T26" fmla="*/ 423 w 807"/>
                  <a:gd name="T27" fmla="*/ 82 h 915"/>
                  <a:gd name="T28" fmla="*/ 470 w 807"/>
                  <a:gd name="T29" fmla="*/ 96 h 915"/>
                  <a:gd name="T30" fmla="*/ 502 w 807"/>
                  <a:gd name="T31" fmla="*/ 104 h 915"/>
                  <a:gd name="T32" fmla="*/ 495 w 807"/>
                  <a:gd name="T33" fmla="*/ 144 h 915"/>
                  <a:gd name="T34" fmla="*/ 494 w 807"/>
                  <a:gd name="T35" fmla="*/ 192 h 915"/>
                  <a:gd name="T36" fmla="*/ 488 w 807"/>
                  <a:gd name="T37" fmla="*/ 239 h 915"/>
                  <a:gd name="T38" fmla="*/ 512 w 807"/>
                  <a:gd name="T39" fmla="*/ 247 h 915"/>
                  <a:gd name="T40" fmla="*/ 529 w 807"/>
                  <a:gd name="T41" fmla="*/ 255 h 915"/>
                  <a:gd name="T42" fmla="*/ 526 w 807"/>
                  <a:gd name="T43" fmla="*/ 286 h 915"/>
                  <a:gd name="T44" fmla="*/ 520 w 807"/>
                  <a:gd name="T45" fmla="*/ 330 h 915"/>
                  <a:gd name="T46" fmla="*/ 515 w 807"/>
                  <a:gd name="T47" fmla="*/ 390 h 915"/>
                  <a:gd name="T48" fmla="*/ 560 w 807"/>
                  <a:gd name="T49" fmla="*/ 440 h 915"/>
                  <a:gd name="T50" fmla="*/ 598 w 807"/>
                  <a:gd name="T51" fmla="*/ 467 h 915"/>
                  <a:gd name="T52" fmla="*/ 645 w 807"/>
                  <a:gd name="T53" fmla="*/ 456 h 915"/>
                  <a:gd name="T54" fmla="*/ 696 w 807"/>
                  <a:gd name="T55" fmla="*/ 475 h 915"/>
                  <a:gd name="T56" fmla="*/ 730 w 807"/>
                  <a:gd name="T57" fmla="*/ 487 h 915"/>
                  <a:gd name="T58" fmla="*/ 757 w 807"/>
                  <a:gd name="T59" fmla="*/ 498 h 915"/>
                  <a:gd name="T60" fmla="*/ 793 w 807"/>
                  <a:gd name="T61" fmla="*/ 514 h 915"/>
                  <a:gd name="T62" fmla="*/ 807 w 807"/>
                  <a:gd name="T63" fmla="*/ 573 h 915"/>
                  <a:gd name="T64" fmla="*/ 757 w 807"/>
                  <a:gd name="T65" fmla="*/ 601 h 915"/>
                  <a:gd name="T66" fmla="*/ 739 w 807"/>
                  <a:gd name="T67" fmla="*/ 603 h 915"/>
                  <a:gd name="T68" fmla="*/ 708 w 807"/>
                  <a:gd name="T69" fmla="*/ 601 h 915"/>
                  <a:gd name="T70" fmla="*/ 675 w 807"/>
                  <a:gd name="T71" fmla="*/ 609 h 915"/>
                  <a:gd name="T72" fmla="*/ 632 w 807"/>
                  <a:gd name="T73" fmla="*/ 625 h 915"/>
                  <a:gd name="T74" fmla="*/ 592 w 807"/>
                  <a:gd name="T75" fmla="*/ 628 h 915"/>
                  <a:gd name="T76" fmla="*/ 550 w 807"/>
                  <a:gd name="T77" fmla="*/ 641 h 915"/>
                  <a:gd name="T78" fmla="*/ 503 w 807"/>
                  <a:gd name="T79" fmla="*/ 670 h 915"/>
                  <a:gd name="T80" fmla="*/ 496 w 807"/>
                  <a:gd name="T81" fmla="*/ 698 h 915"/>
                  <a:gd name="T82" fmla="*/ 506 w 807"/>
                  <a:gd name="T83" fmla="*/ 749 h 915"/>
                  <a:gd name="T84" fmla="*/ 509 w 807"/>
                  <a:gd name="T85" fmla="*/ 795 h 915"/>
                  <a:gd name="T86" fmla="*/ 512 w 807"/>
                  <a:gd name="T87" fmla="*/ 826 h 915"/>
                  <a:gd name="T88" fmla="*/ 524 w 807"/>
                  <a:gd name="T89" fmla="*/ 869 h 915"/>
                  <a:gd name="T90" fmla="*/ 523 w 807"/>
                  <a:gd name="T91" fmla="*/ 915 h 915"/>
                  <a:gd name="T92" fmla="*/ 457 w 807"/>
                  <a:gd name="T93" fmla="*/ 907 h 915"/>
                  <a:gd name="T94" fmla="*/ 422 w 807"/>
                  <a:gd name="T95" fmla="*/ 871 h 915"/>
                  <a:gd name="T96" fmla="*/ 359 w 807"/>
                  <a:gd name="T97" fmla="*/ 861 h 915"/>
                  <a:gd name="T98" fmla="*/ 295 w 807"/>
                  <a:gd name="T99" fmla="*/ 844 h 915"/>
                  <a:gd name="T100" fmla="*/ 275 w 807"/>
                  <a:gd name="T101" fmla="*/ 801 h 915"/>
                  <a:gd name="T102" fmla="*/ 280 w 807"/>
                  <a:gd name="T103" fmla="*/ 767 h 915"/>
                  <a:gd name="T104" fmla="*/ 240 w 807"/>
                  <a:gd name="T105" fmla="*/ 714 h 915"/>
                  <a:gd name="T106" fmla="*/ 144 w 807"/>
                  <a:gd name="T107" fmla="*/ 705 h 915"/>
                  <a:gd name="T108" fmla="*/ 126 w 807"/>
                  <a:gd name="T109" fmla="*/ 675 h 915"/>
                  <a:gd name="T110" fmla="*/ 103 w 807"/>
                  <a:gd name="T111" fmla="*/ 648 h 915"/>
                  <a:gd name="T112" fmla="*/ 103 w 807"/>
                  <a:gd name="T113" fmla="*/ 624 h 915"/>
                  <a:gd name="T114" fmla="*/ 28 w 807"/>
                  <a:gd name="T115" fmla="*/ 574 h 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07" h="915">
                    <a:moveTo>
                      <a:pt x="19" y="483"/>
                    </a:moveTo>
                    <a:lnTo>
                      <a:pt x="18" y="474"/>
                    </a:lnTo>
                    <a:lnTo>
                      <a:pt x="13" y="467"/>
                    </a:lnTo>
                    <a:lnTo>
                      <a:pt x="0" y="453"/>
                    </a:lnTo>
                    <a:lnTo>
                      <a:pt x="20" y="451"/>
                    </a:lnTo>
                    <a:lnTo>
                      <a:pt x="26" y="442"/>
                    </a:lnTo>
                    <a:lnTo>
                      <a:pt x="37" y="439"/>
                    </a:lnTo>
                    <a:lnTo>
                      <a:pt x="68" y="439"/>
                    </a:lnTo>
                    <a:lnTo>
                      <a:pt x="78" y="438"/>
                    </a:lnTo>
                    <a:lnTo>
                      <a:pt x="92" y="433"/>
                    </a:lnTo>
                    <a:lnTo>
                      <a:pt x="119" y="436"/>
                    </a:lnTo>
                    <a:lnTo>
                      <a:pt x="128" y="426"/>
                    </a:lnTo>
                    <a:lnTo>
                      <a:pt x="117" y="412"/>
                    </a:lnTo>
                    <a:lnTo>
                      <a:pt x="149" y="397"/>
                    </a:lnTo>
                    <a:lnTo>
                      <a:pt x="153" y="384"/>
                    </a:lnTo>
                    <a:lnTo>
                      <a:pt x="144" y="379"/>
                    </a:lnTo>
                    <a:lnTo>
                      <a:pt x="155" y="365"/>
                    </a:lnTo>
                    <a:lnTo>
                      <a:pt x="158" y="361"/>
                    </a:lnTo>
                    <a:lnTo>
                      <a:pt x="156" y="352"/>
                    </a:lnTo>
                    <a:lnTo>
                      <a:pt x="145" y="348"/>
                    </a:lnTo>
                    <a:lnTo>
                      <a:pt x="139" y="335"/>
                    </a:lnTo>
                    <a:lnTo>
                      <a:pt x="143" y="325"/>
                    </a:lnTo>
                    <a:lnTo>
                      <a:pt x="128" y="312"/>
                    </a:lnTo>
                    <a:lnTo>
                      <a:pt x="147" y="308"/>
                    </a:lnTo>
                    <a:lnTo>
                      <a:pt x="146" y="298"/>
                    </a:lnTo>
                    <a:lnTo>
                      <a:pt x="140" y="292"/>
                    </a:lnTo>
                    <a:lnTo>
                      <a:pt x="135" y="289"/>
                    </a:lnTo>
                    <a:lnTo>
                      <a:pt x="121" y="273"/>
                    </a:lnTo>
                    <a:lnTo>
                      <a:pt x="115" y="257"/>
                    </a:lnTo>
                    <a:lnTo>
                      <a:pt x="128" y="247"/>
                    </a:lnTo>
                    <a:lnTo>
                      <a:pt x="128" y="243"/>
                    </a:lnTo>
                    <a:lnTo>
                      <a:pt x="102" y="214"/>
                    </a:lnTo>
                    <a:lnTo>
                      <a:pt x="104" y="205"/>
                    </a:lnTo>
                    <a:lnTo>
                      <a:pt x="114" y="196"/>
                    </a:lnTo>
                    <a:lnTo>
                      <a:pt x="105" y="187"/>
                    </a:lnTo>
                    <a:lnTo>
                      <a:pt x="95" y="187"/>
                    </a:lnTo>
                    <a:lnTo>
                      <a:pt x="71" y="155"/>
                    </a:lnTo>
                    <a:lnTo>
                      <a:pt x="68" y="150"/>
                    </a:lnTo>
                    <a:lnTo>
                      <a:pt x="50" y="146"/>
                    </a:lnTo>
                    <a:lnTo>
                      <a:pt x="55" y="135"/>
                    </a:lnTo>
                    <a:lnTo>
                      <a:pt x="48" y="109"/>
                    </a:lnTo>
                    <a:lnTo>
                      <a:pt x="55" y="98"/>
                    </a:lnTo>
                    <a:lnTo>
                      <a:pt x="50" y="93"/>
                    </a:lnTo>
                    <a:lnTo>
                      <a:pt x="62" y="90"/>
                    </a:lnTo>
                    <a:lnTo>
                      <a:pt x="78" y="91"/>
                    </a:lnTo>
                    <a:lnTo>
                      <a:pt x="93" y="96"/>
                    </a:lnTo>
                    <a:lnTo>
                      <a:pt x="101" y="95"/>
                    </a:lnTo>
                    <a:lnTo>
                      <a:pt x="116" y="76"/>
                    </a:lnTo>
                    <a:lnTo>
                      <a:pt x="116" y="70"/>
                    </a:lnTo>
                    <a:lnTo>
                      <a:pt x="134" y="68"/>
                    </a:lnTo>
                    <a:lnTo>
                      <a:pt x="144" y="69"/>
                    </a:lnTo>
                    <a:lnTo>
                      <a:pt x="150" y="67"/>
                    </a:lnTo>
                    <a:lnTo>
                      <a:pt x="160" y="69"/>
                    </a:lnTo>
                    <a:lnTo>
                      <a:pt x="175" y="77"/>
                    </a:lnTo>
                    <a:lnTo>
                      <a:pt x="194" y="75"/>
                    </a:lnTo>
                    <a:lnTo>
                      <a:pt x="230" y="66"/>
                    </a:lnTo>
                    <a:lnTo>
                      <a:pt x="256" y="50"/>
                    </a:lnTo>
                    <a:lnTo>
                      <a:pt x="267" y="47"/>
                    </a:lnTo>
                    <a:lnTo>
                      <a:pt x="261" y="38"/>
                    </a:lnTo>
                    <a:lnTo>
                      <a:pt x="261" y="31"/>
                    </a:lnTo>
                    <a:lnTo>
                      <a:pt x="262" y="20"/>
                    </a:lnTo>
                    <a:lnTo>
                      <a:pt x="274" y="21"/>
                    </a:lnTo>
                    <a:lnTo>
                      <a:pt x="280" y="13"/>
                    </a:lnTo>
                    <a:lnTo>
                      <a:pt x="279" y="3"/>
                    </a:lnTo>
                    <a:lnTo>
                      <a:pt x="288" y="1"/>
                    </a:lnTo>
                    <a:lnTo>
                      <a:pt x="297" y="0"/>
                    </a:lnTo>
                    <a:lnTo>
                      <a:pt x="301" y="5"/>
                    </a:lnTo>
                    <a:lnTo>
                      <a:pt x="292" y="12"/>
                    </a:lnTo>
                    <a:lnTo>
                      <a:pt x="299" y="15"/>
                    </a:lnTo>
                    <a:lnTo>
                      <a:pt x="311" y="14"/>
                    </a:lnTo>
                    <a:lnTo>
                      <a:pt x="322" y="16"/>
                    </a:lnTo>
                    <a:lnTo>
                      <a:pt x="319" y="22"/>
                    </a:lnTo>
                    <a:lnTo>
                      <a:pt x="321" y="29"/>
                    </a:lnTo>
                    <a:lnTo>
                      <a:pt x="352" y="25"/>
                    </a:lnTo>
                    <a:lnTo>
                      <a:pt x="360" y="36"/>
                    </a:lnTo>
                    <a:lnTo>
                      <a:pt x="383" y="42"/>
                    </a:lnTo>
                    <a:lnTo>
                      <a:pt x="387" y="48"/>
                    </a:lnTo>
                    <a:lnTo>
                      <a:pt x="381" y="55"/>
                    </a:lnTo>
                    <a:lnTo>
                      <a:pt x="383" y="62"/>
                    </a:lnTo>
                    <a:lnTo>
                      <a:pt x="392" y="64"/>
                    </a:lnTo>
                    <a:lnTo>
                      <a:pt x="401" y="74"/>
                    </a:lnTo>
                    <a:lnTo>
                      <a:pt x="412" y="73"/>
                    </a:lnTo>
                    <a:lnTo>
                      <a:pt x="418" y="75"/>
                    </a:lnTo>
                    <a:lnTo>
                      <a:pt x="423" y="82"/>
                    </a:lnTo>
                    <a:lnTo>
                      <a:pt x="440" y="81"/>
                    </a:lnTo>
                    <a:lnTo>
                      <a:pt x="446" y="77"/>
                    </a:lnTo>
                    <a:lnTo>
                      <a:pt x="453" y="79"/>
                    </a:lnTo>
                    <a:lnTo>
                      <a:pt x="465" y="85"/>
                    </a:lnTo>
                    <a:lnTo>
                      <a:pt x="472" y="87"/>
                    </a:lnTo>
                    <a:lnTo>
                      <a:pt x="470" y="96"/>
                    </a:lnTo>
                    <a:lnTo>
                      <a:pt x="478" y="93"/>
                    </a:lnTo>
                    <a:lnTo>
                      <a:pt x="489" y="84"/>
                    </a:lnTo>
                    <a:lnTo>
                      <a:pt x="493" y="88"/>
                    </a:lnTo>
                    <a:lnTo>
                      <a:pt x="497" y="87"/>
                    </a:lnTo>
                    <a:lnTo>
                      <a:pt x="502" y="90"/>
                    </a:lnTo>
                    <a:lnTo>
                      <a:pt x="502" y="104"/>
                    </a:lnTo>
                    <a:lnTo>
                      <a:pt x="503" y="110"/>
                    </a:lnTo>
                    <a:lnTo>
                      <a:pt x="502" y="120"/>
                    </a:lnTo>
                    <a:lnTo>
                      <a:pt x="496" y="135"/>
                    </a:lnTo>
                    <a:lnTo>
                      <a:pt x="501" y="139"/>
                    </a:lnTo>
                    <a:lnTo>
                      <a:pt x="501" y="145"/>
                    </a:lnTo>
                    <a:lnTo>
                      <a:pt x="495" y="144"/>
                    </a:lnTo>
                    <a:lnTo>
                      <a:pt x="499" y="150"/>
                    </a:lnTo>
                    <a:lnTo>
                      <a:pt x="497" y="158"/>
                    </a:lnTo>
                    <a:lnTo>
                      <a:pt x="502" y="163"/>
                    </a:lnTo>
                    <a:lnTo>
                      <a:pt x="508" y="186"/>
                    </a:lnTo>
                    <a:lnTo>
                      <a:pt x="501" y="192"/>
                    </a:lnTo>
                    <a:lnTo>
                      <a:pt x="494" y="192"/>
                    </a:lnTo>
                    <a:lnTo>
                      <a:pt x="488" y="189"/>
                    </a:lnTo>
                    <a:lnTo>
                      <a:pt x="489" y="201"/>
                    </a:lnTo>
                    <a:lnTo>
                      <a:pt x="479" y="230"/>
                    </a:lnTo>
                    <a:lnTo>
                      <a:pt x="481" y="233"/>
                    </a:lnTo>
                    <a:lnTo>
                      <a:pt x="490" y="230"/>
                    </a:lnTo>
                    <a:lnTo>
                      <a:pt x="488" y="239"/>
                    </a:lnTo>
                    <a:lnTo>
                      <a:pt x="491" y="243"/>
                    </a:lnTo>
                    <a:lnTo>
                      <a:pt x="503" y="241"/>
                    </a:lnTo>
                    <a:lnTo>
                      <a:pt x="503" y="237"/>
                    </a:lnTo>
                    <a:lnTo>
                      <a:pt x="513" y="239"/>
                    </a:lnTo>
                    <a:lnTo>
                      <a:pt x="518" y="245"/>
                    </a:lnTo>
                    <a:lnTo>
                      <a:pt x="512" y="247"/>
                    </a:lnTo>
                    <a:lnTo>
                      <a:pt x="517" y="254"/>
                    </a:lnTo>
                    <a:lnTo>
                      <a:pt x="519" y="249"/>
                    </a:lnTo>
                    <a:lnTo>
                      <a:pt x="536" y="246"/>
                    </a:lnTo>
                    <a:lnTo>
                      <a:pt x="535" y="251"/>
                    </a:lnTo>
                    <a:lnTo>
                      <a:pt x="530" y="251"/>
                    </a:lnTo>
                    <a:lnTo>
                      <a:pt x="529" y="255"/>
                    </a:lnTo>
                    <a:lnTo>
                      <a:pt x="535" y="259"/>
                    </a:lnTo>
                    <a:lnTo>
                      <a:pt x="532" y="264"/>
                    </a:lnTo>
                    <a:lnTo>
                      <a:pt x="530" y="273"/>
                    </a:lnTo>
                    <a:lnTo>
                      <a:pt x="519" y="280"/>
                    </a:lnTo>
                    <a:lnTo>
                      <a:pt x="522" y="285"/>
                    </a:lnTo>
                    <a:lnTo>
                      <a:pt x="526" y="286"/>
                    </a:lnTo>
                    <a:lnTo>
                      <a:pt x="524" y="292"/>
                    </a:lnTo>
                    <a:lnTo>
                      <a:pt x="530" y="296"/>
                    </a:lnTo>
                    <a:lnTo>
                      <a:pt x="522" y="301"/>
                    </a:lnTo>
                    <a:lnTo>
                      <a:pt x="528" y="313"/>
                    </a:lnTo>
                    <a:lnTo>
                      <a:pt x="526" y="324"/>
                    </a:lnTo>
                    <a:lnTo>
                      <a:pt x="520" y="330"/>
                    </a:lnTo>
                    <a:lnTo>
                      <a:pt x="514" y="352"/>
                    </a:lnTo>
                    <a:lnTo>
                      <a:pt x="515" y="356"/>
                    </a:lnTo>
                    <a:lnTo>
                      <a:pt x="517" y="363"/>
                    </a:lnTo>
                    <a:lnTo>
                      <a:pt x="517" y="372"/>
                    </a:lnTo>
                    <a:lnTo>
                      <a:pt x="509" y="388"/>
                    </a:lnTo>
                    <a:lnTo>
                      <a:pt x="515" y="390"/>
                    </a:lnTo>
                    <a:lnTo>
                      <a:pt x="514" y="397"/>
                    </a:lnTo>
                    <a:lnTo>
                      <a:pt x="519" y="399"/>
                    </a:lnTo>
                    <a:lnTo>
                      <a:pt x="519" y="410"/>
                    </a:lnTo>
                    <a:lnTo>
                      <a:pt x="535" y="418"/>
                    </a:lnTo>
                    <a:lnTo>
                      <a:pt x="546" y="431"/>
                    </a:lnTo>
                    <a:lnTo>
                      <a:pt x="560" y="440"/>
                    </a:lnTo>
                    <a:lnTo>
                      <a:pt x="566" y="442"/>
                    </a:lnTo>
                    <a:lnTo>
                      <a:pt x="580" y="458"/>
                    </a:lnTo>
                    <a:lnTo>
                      <a:pt x="590" y="449"/>
                    </a:lnTo>
                    <a:lnTo>
                      <a:pt x="592" y="457"/>
                    </a:lnTo>
                    <a:lnTo>
                      <a:pt x="598" y="460"/>
                    </a:lnTo>
                    <a:lnTo>
                      <a:pt x="598" y="467"/>
                    </a:lnTo>
                    <a:lnTo>
                      <a:pt x="617" y="471"/>
                    </a:lnTo>
                    <a:lnTo>
                      <a:pt x="624" y="469"/>
                    </a:lnTo>
                    <a:lnTo>
                      <a:pt x="627" y="463"/>
                    </a:lnTo>
                    <a:lnTo>
                      <a:pt x="635" y="465"/>
                    </a:lnTo>
                    <a:lnTo>
                      <a:pt x="638" y="457"/>
                    </a:lnTo>
                    <a:lnTo>
                      <a:pt x="645" y="456"/>
                    </a:lnTo>
                    <a:lnTo>
                      <a:pt x="653" y="459"/>
                    </a:lnTo>
                    <a:lnTo>
                      <a:pt x="668" y="465"/>
                    </a:lnTo>
                    <a:lnTo>
                      <a:pt x="674" y="474"/>
                    </a:lnTo>
                    <a:lnTo>
                      <a:pt x="683" y="476"/>
                    </a:lnTo>
                    <a:lnTo>
                      <a:pt x="690" y="474"/>
                    </a:lnTo>
                    <a:lnTo>
                      <a:pt x="696" y="475"/>
                    </a:lnTo>
                    <a:lnTo>
                      <a:pt x="698" y="486"/>
                    </a:lnTo>
                    <a:lnTo>
                      <a:pt x="707" y="485"/>
                    </a:lnTo>
                    <a:lnTo>
                      <a:pt x="708" y="491"/>
                    </a:lnTo>
                    <a:lnTo>
                      <a:pt x="716" y="490"/>
                    </a:lnTo>
                    <a:lnTo>
                      <a:pt x="721" y="486"/>
                    </a:lnTo>
                    <a:lnTo>
                      <a:pt x="730" y="487"/>
                    </a:lnTo>
                    <a:lnTo>
                      <a:pt x="728" y="491"/>
                    </a:lnTo>
                    <a:lnTo>
                      <a:pt x="736" y="493"/>
                    </a:lnTo>
                    <a:lnTo>
                      <a:pt x="736" y="502"/>
                    </a:lnTo>
                    <a:lnTo>
                      <a:pt x="742" y="497"/>
                    </a:lnTo>
                    <a:lnTo>
                      <a:pt x="749" y="500"/>
                    </a:lnTo>
                    <a:lnTo>
                      <a:pt x="757" y="498"/>
                    </a:lnTo>
                    <a:lnTo>
                      <a:pt x="757" y="513"/>
                    </a:lnTo>
                    <a:lnTo>
                      <a:pt x="766" y="511"/>
                    </a:lnTo>
                    <a:lnTo>
                      <a:pt x="772" y="512"/>
                    </a:lnTo>
                    <a:lnTo>
                      <a:pt x="779" y="509"/>
                    </a:lnTo>
                    <a:lnTo>
                      <a:pt x="784" y="504"/>
                    </a:lnTo>
                    <a:lnTo>
                      <a:pt x="793" y="514"/>
                    </a:lnTo>
                    <a:lnTo>
                      <a:pt x="782" y="516"/>
                    </a:lnTo>
                    <a:lnTo>
                      <a:pt x="785" y="534"/>
                    </a:lnTo>
                    <a:lnTo>
                      <a:pt x="795" y="534"/>
                    </a:lnTo>
                    <a:lnTo>
                      <a:pt x="801" y="562"/>
                    </a:lnTo>
                    <a:lnTo>
                      <a:pt x="791" y="565"/>
                    </a:lnTo>
                    <a:lnTo>
                      <a:pt x="807" y="573"/>
                    </a:lnTo>
                    <a:lnTo>
                      <a:pt x="801" y="579"/>
                    </a:lnTo>
                    <a:lnTo>
                      <a:pt x="797" y="576"/>
                    </a:lnTo>
                    <a:lnTo>
                      <a:pt x="793" y="586"/>
                    </a:lnTo>
                    <a:lnTo>
                      <a:pt x="764" y="605"/>
                    </a:lnTo>
                    <a:lnTo>
                      <a:pt x="757" y="608"/>
                    </a:lnTo>
                    <a:lnTo>
                      <a:pt x="757" y="601"/>
                    </a:lnTo>
                    <a:lnTo>
                      <a:pt x="751" y="602"/>
                    </a:lnTo>
                    <a:lnTo>
                      <a:pt x="752" y="595"/>
                    </a:lnTo>
                    <a:lnTo>
                      <a:pt x="745" y="596"/>
                    </a:lnTo>
                    <a:lnTo>
                      <a:pt x="745" y="600"/>
                    </a:lnTo>
                    <a:lnTo>
                      <a:pt x="738" y="598"/>
                    </a:lnTo>
                    <a:lnTo>
                      <a:pt x="739" y="603"/>
                    </a:lnTo>
                    <a:lnTo>
                      <a:pt x="736" y="605"/>
                    </a:lnTo>
                    <a:lnTo>
                      <a:pt x="731" y="612"/>
                    </a:lnTo>
                    <a:lnTo>
                      <a:pt x="726" y="609"/>
                    </a:lnTo>
                    <a:lnTo>
                      <a:pt x="715" y="608"/>
                    </a:lnTo>
                    <a:lnTo>
                      <a:pt x="715" y="600"/>
                    </a:lnTo>
                    <a:lnTo>
                      <a:pt x="708" y="601"/>
                    </a:lnTo>
                    <a:lnTo>
                      <a:pt x="706" y="595"/>
                    </a:lnTo>
                    <a:lnTo>
                      <a:pt x="697" y="594"/>
                    </a:lnTo>
                    <a:lnTo>
                      <a:pt x="691" y="598"/>
                    </a:lnTo>
                    <a:lnTo>
                      <a:pt x="684" y="600"/>
                    </a:lnTo>
                    <a:lnTo>
                      <a:pt x="681" y="604"/>
                    </a:lnTo>
                    <a:lnTo>
                      <a:pt x="675" y="609"/>
                    </a:lnTo>
                    <a:lnTo>
                      <a:pt x="669" y="608"/>
                    </a:lnTo>
                    <a:lnTo>
                      <a:pt x="665" y="607"/>
                    </a:lnTo>
                    <a:lnTo>
                      <a:pt x="659" y="605"/>
                    </a:lnTo>
                    <a:lnTo>
                      <a:pt x="653" y="605"/>
                    </a:lnTo>
                    <a:lnTo>
                      <a:pt x="638" y="623"/>
                    </a:lnTo>
                    <a:lnTo>
                      <a:pt x="632" y="625"/>
                    </a:lnTo>
                    <a:lnTo>
                      <a:pt x="633" y="618"/>
                    </a:lnTo>
                    <a:lnTo>
                      <a:pt x="626" y="621"/>
                    </a:lnTo>
                    <a:lnTo>
                      <a:pt x="623" y="616"/>
                    </a:lnTo>
                    <a:lnTo>
                      <a:pt x="608" y="628"/>
                    </a:lnTo>
                    <a:lnTo>
                      <a:pt x="596" y="633"/>
                    </a:lnTo>
                    <a:lnTo>
                      <a:pt x="592" y="628"/>
                    </a:lnTo>
                    <a:lnTo>
                      <a:pt x="585" y="627"/>
                    </a:lnTo>
                    <a:lnTo>
                      <a:pt x="576" y="634"/>
                    </a:lnTo>
                    <a:lnTo>
                      <a:pt x="564" y="632"/>
                    </a:lnTo>
                    <a:lnTo>
                      <a:pt x="560" y="636"/>
                    </a:lnTo>
                    <a:lnTo>
                      <a:pt x="554" y="632"/>
                    </a:lnTo>
                    <a:lnTo>
                      <a:pt x="550" y="641"/>
                    </a:lnTo>
                    <a:lnTo>
                      <a:pt x="530" y="646"/>
                    </a:lnTo>
                    <a:lnTo>
                      <a:pt x="519" y="640"/>
                    </a:lnTo>
                    <a:lnTo>
                      <a:pt x="513" y="653"/>
                    </a:lnTo>
                    <a:lnTo>
                      <a:pt x="503" y="659"/>
                    </a:lnTo>
                    <a:lnTo>
                      <a:pt x="500" y="661"/>
                    </a:lnTo>
                    <a:lnTo>
                      <a:pt x="503" y="670"/>
                    </a:lnTo>
                    <a:lnTo>
                      <a:pt x="509" y="673"/>
                    </a:lnTo>
                    <a:lnTo>
                      <a:pt x="506" y="678"/>
                    </a:lnTo>
                    <a:lnTo>
                      <a:pt x="499" y="680"/>
                    </a:lnTo>
                    <a:lnTo>
                      <a:pt x="497" y="686"/>
                    </a:lnTo>
                    <a:lnTo>
                      <a:pt x="491" y="689"/>
                    </a:lnTo>
                    <a:lnTo>
                      <a:pt x="496" y="698"/>
                    </a:lnTo>
                    <a:lnTo>
                      <a:pt x="496" y="704"/>
                    </a:lnTo>
                    <a:lnTo>
                      <a:pt x="502" y="710"/>
                    </a:lnTo>
                    <a:lnTo>
                      <a:pt x="501" y="715"/>
                    </a:lnTo>
                    <a:lnTo>
                      <a:pt x="502" y="730"/>
                    </a:lnTo>
                    <a:lnTo>
                      <a:pt x="507" y="736"/>
                    </a:lnTo>
                    <a:lnTo>
                      <a:pt x="506" y="749"/>
                    </a:lnTo>
                    <a:lnTo>
                      <a:pt x="495" y="753"/>
                    </a:lnTo>
                    <a:lnTo>
                      <a:pt x="496" y="762"/>
                    </a:lnTo>
                    <a:lnTo>
                      <a:pt x="500" y="768"/>
                    </a:lnTo>
                    <a:lnTo>
                      <a:pt x="499" y="775"/>
                    </a:lnTo>
                    <a:lnTo>
                      <a:pt x="511" y="783"/>
                    </a:lnTo>
                    <a:lnTo>
                      <a:pt x="509" y="795"/>
                    </a:lnTo>
                    <a:lnTo>
                      <a:pt x="514" y="796"/>
                    </a:lnTo>
                    <a:lnTo>
                      <a:pt x="513" y="804"/>
                    </a:lnTo>
                    <a:lnTo>
                      <a:pt x="508" y="809"/>
                    </a:lnTo>
                    <a:lnTo>
                      <a:pt x="506" y="812"/>
                    </a:lnTo>
                    <a:lnTo>
                      <a:pt x="517" y="813"/>
                    </a:lnTo>
                    <a:lnTo>
                      <a:pt x="512" y="826"/>
                    </a:lnTo>
                    <a:lnTo>
                      <a:pt x="513" y="832"/>
                    </a:lnTo>
                    <a:lnTo>
                      <a:pt x="524" y="837"/>
                    </a:lnTo>
                    <a:lnTo>
                      <a:pt x="518" y="846"/>
                    </a:lnTo>
                    <a:lnTo>
                      <a:pt x="528" y="850"/>
                    </a:lnTo>
                    <a:lnTo>
                      <a:pt x="537" y="850"/>
                    </a:lnTo>
                    <a:lnTo>
                      <a:pt x="524" y="869"/>
                    </a:lnTo>
                    <a:lnTo>
                      <a:pt x="525" y="874"/>
                    </a:lnTo>
                    <a:lnTo>
                      <a:pt x="530" y="874"/>
                    </a:lnTo>
                    <a:lnTo>
                      <a:pt x="537" y="880"/>
                    </a:lnTo>
                    <a:lnTo>
                      <a:pt x="535" y="890"/>
                    </a:lnTo>
                    <a:lnTo>
                      <a:pt x="526" y="908"/>
                    </a:lnTo>
                    <a:lnTo>
                      <a:pt x="523" y="915"/>
                    </a:lnTo>
                    <a:lnTo>
                      <a:pt x="520" y="910"/>
                    </a:lnTo>
                    <a:lnTo>
                      <a:pt x="513" y="908"/>
                    </a:lnTo>
                    <a:lnTo>
                      <a:pt x="507" y="900"/>
                    </a:lnTo>
                    <a:lnTo>
                      <a:pt x="499" y="909"/>
                    </a:lnTo>
                    <a:lnTo>
                      <a:pt x="479" y="901"/>
                    </a:lnTo>
                    <a:lnTo>
                      <a:pt x="457" y="907"/>
                    </a:lnTo>
                    <a:lnTo>
                      <a:pt x="453" y="893"/>
                    </a:lnTo>
                    <a:lnTo>
                      <a:pt x="440" y="893"/>
                    </a:lnTo>
                    <a:lnTo>
                      <a:pt x="442" y="882"/>
                    </a:lnTo>
                    <a:lnTo>
                      <a:pt x="436" y="878"/>
                    </a:lnTo>
                    <a:lnTo>
                      <a:pt x="425" y="880"/>
                    </a:lnTo>
                    <a:lnTo>
                      <a:pt x="422" y="871"/>
                    </a:lnTo>
                    <a:lnTo>
                      <a:pt x="412" y="869"/>
                    </a:lnTo>
                    <a:lnTo>
                      <a:pt x="392" y="872"/>
                    </a:lnTo>
                    <a:lnTo>
                      <a:pt x="383" y="868"/>
                    </a:lnTo>
                    <a:lnTo>
                      <a:pt x="374" y="871"/>
                    </a:lnTo>
                    <a:lnTo>
                      <a:pt x="374" y="864"/>
                    </a:lnTo>
                    <a:lnTo>
                      <a:pt x="359" y="861"/>
                    </a:lnTo>
                    <a:lnTo>
                      <a:pt x="357" y="852"/>
                    </a:lnTo>
                    <a:lnTo>
                      <a:pt x="347" y="846"/>
                    </a:lnTo>
                    <a:lnTo>
                      <a:pt x="333" y="849"/>
                    </a:lnTo>
                    <a:lnTo>
                      <a:pt x="315" y="842"/>
                    </a:lnTo>
                    <a:lnTo>
                      <a:pt x="307" y="846"/>
                    </a:lnTo>
                    <a:lnTo>
                      <a:pt x="295" y="844"/>
                    </a:lnTo>
                    <a:lnTo>
                      <a:pt x="287" y="846"/>
                    </a:lnTo>
                    <a:lnTo>
                      <a:pt x="282" y="842"/>
                    </a:lnTo>
                    <a:lnTo>
                      <a:pt x="282" y="830"/>
                    </a:lnTo>
                    <a:lnTo>
                      <a:pt x="289" y="826"/>
                    </a:lnTo>
                    <a:lnTo>
                      <a:pt x="287" y="818"/>
                    </a:lnTo>
                    <a:lnTo>
                      <a:pt x="275" y="801"/>
                    </a:lnTo>
                    <a:lnTo>
                      <a:pt x="264" y="803"/>
                    </a:lnTo>
                    <a:lnTo>
                      <a:pt x="253" y="795"/>
                    </a:lnTo>
                    <a:lnTo>
                      <a:pt x="258" y="782"/>
                    </a:lnTo>
                    <a:lnTo>
                      <a:pt x="269" y="783"/>
                    </a:lnTo>
                    <a:lnTo>
                      <a:pt x="273" y="773"/>
                    </a:lnTo>
                    <a:lnTo>
                      <a:pt x="280" y="767"/>
                    </a:lnTo>
                    <a:lnTo>
                      <a:pt x="287" y="765"/>
                    </a:lnTo>
                    <a:lnTo>
                      <a:pt x="271" y="752"/>
                    </a:lnTo>
                    <a:lnTo>
                      <a:pt x="262" y="741"/>
                    </a:lnTo>
                    <a:lnTo>
                      <a:pt x="257" y="727"/>
                    </a:lnTo>
                    <a:lnTo>
                      <a:pt x="242" y="726"/>
                    </a:lnTo>
                    <a:lnTo>
                      <a:pt x="240" y="714"/>
                    </a:lnTo>
                    <a:lnTo>
                      <a:pt x="216" y="718"/>
                    </a:lnTo>
                    <a:lnTo>
                      <a:pt x="205" y="712"/>
                    </a:lnTo>
                    <a:lnTo>
                      <a:pt x="193" y="714"/>
                    </a:lnTo>
                    <a:lnTo>
                      <a:pt x="164" y="704"/>
                    </a:lnTo>
                    <a:lnTo>
                      <a:pt x="152" y="708"/>
                    </a:lnTo>
                    <a:lnTo>
                      <a:pt x="144" y="705"/>
                    </a:lnTo>
                    <a:lnTo>
                      <a:pt x="138" y="703"/>
                    </a:lnTo>
                    <a:lnTo>
                      <a:pt x="132" y="704"/>
                    </a:lnTo>
                    <a:lnTo>
                      <a:pt x="132" y="691"/>
                    </a:lnTo>
                    <a:lnTo>
                      <a:pt x="128" y="689"/>
                    </a:lnTo>
                    <a:lnTo>
                      <a:pt x="131" y="682"/>
                    </a:lnTo>
                    <a:lnTo>
                      <a:pt x="126" y="675"/>
                    </a:lnTo>
                    <a:lnTo>
                      <a:pt x="117" y="674"/>
                    </a:lnTo>
                    <a:lnTo>
                      <a:pt x="121" y="670"/>
                    </a:lnTo>
                    <a:lnTo>
                      <a:pt x="121" y="654"/>
                    </a:lnTo>
                    <a:lnTo>
                      <a:pt x="113" y="652"/>
                    </a:lnTo>
                    <a:lnTo>
                      <a:pt x="111" y="646"/>
                    </a:lnTo>
                    <a:lnTo>
                      <a:pt x="103" y="648"/>
                    </a:lnTo>
                    <a:lnTo>
                      <a:pt x="107" y="639"/>
                    </a:lnTo>
                    <a:lnTo>
                      <a:pt x="101" y="637"/>
                    </a:lnTo>
                    <a:lnTo>
                      <a:pt x="104" y="631"/>
                    </a:lnTo>
                    <a:lnTo>
                      <a:pt x="113" y="636"/>
                    </a:lnTo>
                    <a:lnTo>
                      <a:pt x="114" y="619"/>
                    </a:lnTo>
                    <a:lnTo>
                      <a:pt x="103" y="624"/>
                    </a:lnTo>
                    <a:lnTo>
                      <a:pt x="92" y="619"/>
                    </a:lnTo>
                    <a:lnTo>
                      <a:pt x="84" y="624"/>
                    </a:lnTo>
                    <a:lnTo>
                      <a:pt x="83" y="614"/>
                    </a:lnTo>
                    <a:lnTo>
                      <a:pt x="63" y="609"/>
                    </a:lnTo>
                    <a:lnTo>
                      <a:pt x="39" y="607"/>
                    </a:lnTo>
                    <a:lnTo>
                      <a:pt x="28" y="574"/>
                    </a:lnTo>
                    <a:lnTo>
                      <a:pt x="13" y="554"/>
                    </a:lnTo>
                    <a:lnTo>
                      <a:pt x="12" y="519"/>
                    </a:lnTo>
                    <a:lnTo>
                      <a:pt x="21" y="503"/>
                    </a:lnTo>
                    <a:lnTo>
                      <a:pt x="19" y="483"/>
                    </a:ln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de-DE" sz="14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1" name="Freeform 382"/>
              <p:cNvSpPr>
                <a:spLocks/>
              </p:cNvSpPr>
              <p:nvPr/>
            </p:nvSpPr>
            <p:spPr bwMode="auto">
              <a:xfrm>
                <a:off x="2881" y="2268"/>
                <a:ext cx="617" cy="522"/>
              </a:xfrm>
              <a:custGeom>
                <a:avLst/>
                <a:gdLst>
                  <a:gd name="T0" fmla="*/ 642 w 861"/>
                  <a:gd name="T1" fmla="*/ 503 h 623"/>
                  <a:gd name="T2" fmla="*/ 617 w 861"/>
                  <a:gd name="T3" fmla="*/ 521 h 623"/>
                  <a:gd name="T4" fmla="*/ 604 w 861"/>
                  <a:gd name="T5" fmla="*/ 544 h 623"/>
                  <a:gd name="T6" fmla="*/ 542 w 861"/>
                  <a:gd name="T7" fmla="*/ 543 h 623"/>
                  <a:gd name="T8" fmla="*/ 490 w 861"/>
                  <a:gd name="T9" fmla="*/ 533 h 623"/>
                  <a:gd name="T10" fmla="*/ 476 w 861"/>
                  <a:gd name="T11" fmla="*/ 512 h 623"/>
                  <a:gd name="T12" fmla="*/ 450 w 861"/>
                  <a:gd name="T13" fmla="*/ 488 h 623"/>
                  <a:gd name="T14" fmla="*/ 416 w 861"/>
                  <a:gd name="T15" fmla="*/ 513 h 623"/>
                  <a:gd name="T16" fmla="*/ 417 w 861"/>
                  <a:gd name="T17" fmla="*/ 577 h 623"/>
                  <a:gd name="T18" fmla="*/ 390 w 861"/>
                  <a:gd name="T19" fmla="*/ 570 h 623"/>
                  <a:gd name="T20" fmla="*/ 355 w 861"/>
                  <a:gd name="T21" fmla="*/ 557 h 623"/>
                  <a:gd name="T22" fmla="*/ 284 w 861"/>
                  <a:gd name="T23" fmla="*/ 546 h 623"/>
                  <a:gd name="T24" fmla="*/ 292 w 861"/>
                  <a:gd name="T25" fmla="*/ 598 h 623"/>
                  <a:gd name="T26" fmla="*/ 265 w 861"/>
                  <a:gd name="T27" fmla="*/ 607 h 623"/>
                  <a:gd name="T28" fmla="*/ 224 w 861"/>
                  <a:gd name="T29" fmla="*/ 618 h 623"/>
                  <a:gd name="T30" fmla="*/ 183 w 861"/>
                  <a:gd name="T31" fmla="*/ 569 h 623"/>
                  <a:gd name="T32" fmla="*/ 153 w 861"/>
                  <a:gd name="T33" fmla="*/ 539 h 623"/>
                  <a:gd name="T34" fmla="*/ 96 w 861"/>
                  <a:gd name="T35" fmla="*/ 493 h 623"/>
                  <a:gd name="T36" fmla="*/ 53 w 861"/>
                  <a:gd name="T37" fmla="*/ 468 h 623"/>
                  <a:gd name="T38" fmla="*/ 22 w 861"/>
                  <a:gd name="T39" fmla="*/ 423 h 623"/>
                  <a:gd name="T40" fmla="*/ 10 w 861"/>
                  <a:gd name="T41" fmla="*/ 411 h 623"/>
                  <a:gd name="T42" fmla="*/ 18 w 861"/>
                  <a:gd name="T43" fmla="*/ 362 h 623"/>
                  <a:gd name="T44" fmla="*/ 25 w 861"/>
                  <a:gd name="T45" fmla="*/ 323 h 623"/>
                  <a:gd name="T46" fmla="*/ 45 w 861"/>
                  <a:gd name="T47" fmla="*/ 277 h 623"/>
                  <a:gd name="T48" fmla="*/ 96 w 861"/>
                  <a:gd name="T49" fmla="*/ 238 h 623"/>
                  <a:gd name="T50" fmla="*/ 96 w 861"/>
                  <a:gd name="T51" fmla="*/ 192 h 623"/>
                  <a:gd name="T52" fmla="*/ 16 w 861"/>
                  <a:gd name="T53" fmla="*/ 126 h 623"/>
                  <a:gd name="T54" fmla="*/ 71 w 861"/>
                  <a:gd name="T55" fmla="*/ 89 h 623"/>
                  <a:gd name="T56" fmla="*/ 136 w 861"/>
                  <a:gd name="T57" fmla="*/ 66 h 623"/>
                  <a:gd name="T58" fmla="*/ 166 w 861"/>
                  <a:gd name="T59" fmla="*/ 38 h 623"/>
                  <a:gd name="T60" fmla="*/ 268 w 861"/>
                  <a:gd name="T61" fmla="*/ 2 h 623"/>
                  <a:gd name="T62" fmla="*/ 319 w 861"/>
                  <a:gd name="T63" fmla="*/ 12 h 623"/>
                  <a:gd name="T64" fmla="*/ 308 w 861"/>
                  <a:gd name="T65" fmla="*/ 41 h 623"/>
                  <a:gd name="T66" fmla="*/ 322 w 861"/>
                  <a:gd name="T67" fmla="*/ 67 h 623"/>
                  <a:gd name="T68" fmla="*/ 337 w 861"/>
                  <a:gd name="T69" fmla="*/ 97 h 623"/>
                  <a:gd name="T70" fmla="*/ 398 w 861"/>
                  <a:gd name="T71" fmla="*/ 107 h 623"/>
                  <a:gd name="T72" fmla="*/ 462 w 861"/>
                  <a:gd name="T73" fmla="*/ 120 h 623"/>
                  <a:gd name="T74" fmla="*/ 478 w 861"/>
                  <a:gd name="T75" fmla="*/ 166 h 623"/>
                  <a:gd name="T76" fmla="*/ 480 w 861"/>
                  <a:gd name="T77" fmla="*/ 194 h 623"/>
                  <a:gd name="T78" fmla="*/ 492 w 861"/>
                  <a:gd name="T79" fmla="*/ 239 h 623"/>
                  <a:gd name="T80" fmla="*/ 552 w 861"/>
                  <a:gd name="T81" fmla="*/ 239 h 623"/>
                  <a:gd name="T82" fmla="*/ 588 w 861"/>
                  <a:gd name="T83" fmla="*/ 261 h 623"/>
                  <a:gd name="T84" fmla="*/ 641 w 861"/>
                  <a:gd name="T85" fmla="*/ 271 h 623"/>
                  <a:gd name="T86" fmla="*/ 684 w 861"/>
                  <a:gd name="T87" fmla="*/ 294 h 623"/>
                  <a:gd name="T88" fmla="*/ 728 w 861"/>
                  <a:gd name="T89" fmla="*/ 308 h 623"/>
                  <a:gd name="T90" fmla="*/ 730 w 861"/>
                  <a:gd name="T91" fmla="*/ 267 h 623"/>
                  <a:gd name="T92" fmla="*/ 766 w 861"/>
                  <a:gd name="T93" fmla="*/ 239 h 623"/>
                  <a:gd name="T94" fmla="*/ 796 w 861"/>
                  <a:gd name="T95" fmla="*/ 252 h 623"/>
                  <a:gd name="T96" fmla="*/ 819 w 861"/>
                  <a:gd name="T97" fmla="*/ 273 h 623"/>
                  <a:gd name="T98" fmla="*/ 838 w 861"/>
                  <a:gd name="T99" fmla="*/ 290 h 623"/>
                  <a:gd name="T100" fmla="*/ 859 w 861"/>
                  <a:gd name="T101" fmla="*/ 315 h 623"/>
                  <a:gd name="T102" fmla="*/ 819 w 861"/>
                  <a:gd name="T103" fmla="*/ 324 h 623"/>
                  <a:gd name="T104" fmla="*/ 795 w 861"/>
                  <a:gd name="T105" fmla="*/ 342 h 623"/>
                  <a:gd name="T106" fmla="*/ 766 w 861"/>
                  <a:gd name="T107" fmla="*/ 353 h 623"/>
                  <a:gd name="T108" fmla="*/ 742 w 861"/>
                  <a:gd name="T109" fmla="*/ 365 h 623"/>
                  <a:gd name="T110" fmla="*/ 733 w 861"/>
                  <a:gd name="T111" fmla="*/ 387 h 623"/>
                  <a:gd name="T112" fmla="*/ 746 w 861"/>
                  <a:gd name="T113" fmla="*/ 404 h 623"/>
                  <a:gd name="T114" fmla="*/ 749 w 861"/>
                  <a:gd name="T115" fmla="*/ 421 h 623"/>
                  <a:gd name="T116" fmla="*/ 739 w 861"/>
                  <a:gd name="T117" fmla="*/ 435 h 623"/>
                  <a:gd name="T118" fmla="*/ 708 w 861"/>
                  <a:gd name="T119" fmla="*/ 456 h 623"/>
                  <a:gd name="T120" fmla="*/ 678 w 861"/>
                  <a:gd name="T121" fmla="*/ 468 h 623"/>
                  <a:gd name="T122" fmla="*/ 647 w 861"/>
                  <a:gd name="T123" fmla="*/ 476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61" h="623">
                    <a:moveTo>
                      <a:pt x="639" y="480"/>
                    </a:moveTo>
                    <a:lnTo>
                      <a:pt x="633" y="481"/>
                    </a:lnTo>
                    <a:lnTo>
                      <a:pt x="633" y="489"/>
                    </a:lnTo>
                    <a:lnTo>
                      <a:pt x="640" y="496"/>
                    </a:lnTo>
                    <a:lnTo>
                      <a:pt x="642" y="503"/>
                    </a:lnTo>
                    <a:lnTo>
                      <a:pt x="635" y="505"/>
                    </a:lnTo>
                    <a:lnTo>
                      <a:pt x="635" y="513"/>
                    </a:lnTo>
                    <a:lnTo>
                      <a:pt x="645" y="517"/>
                    </a:lnTo>
                    <a:lnTo>
                      <a:pt x="623" y="516"/>
                    </a:lnTo>
                    <a:lnTo>
                      <a:pt x="617" y="521"/>
                    </a:lnTo>
                    <a:lnTo>
                      <a:pt x="617" y="527"/>
                    </a:lnTo>
                    <a:lnTo>
                      <a:pt x="634" y="529"/>
                    </a:lnTo>
                    <a:lnTo>
                      <a:pt x="627" y="536"/>
                    </a:lnTo>
                    <a:lnTo>
                      <a:pt x="615" y="537"/>
                    </a:lnTo>
                    <a:lnTo>
                      <a:pt x="604" y="544"/>
                    </a:lnTo>
                    <a:lnTo>
                      <a:pt x="598" y="542"/>
                    </a:lnTo>
                    <a:lnTo>
                      <a:pt x="591" y="528"/>
                    </a:lnTo>
                    <a:lnTo>
                      <a:pt x="576" y="533"/>
                    </a:lnTo>
                    <a:lnTo>
                      <a:pt x="552" y="542"/>
                    </a:lnTo>
                    <a:lnTo>
                      <a:pt x="542" y="543"/>
                    </a:lnTo>
                    <a:lnTo>
                      <a:pt x="530" y="539"/>
                    </a:lnTo>
                    <a:lnTo>
                      <a:pt x="518" y="537"/>
                    </a:lnTo>
                    <a:lnTo>
                      <a:pt x="506" y="547"/>
                    </a:lnTo>
                    <a:lnTo>
                      <a:pt x="502" y="541"/>
                    </a:lnTo>
                    <a:lnTo>
                      <a:pt x="490" y="533"/>
                    </a:lnTo>
                    <a:lnTo>
                      <a:pt x="493" y="531"/>
                    </a:lnTo>
                    <a:lnTo>
                      <a:pt x="488" y="528"/>
                    </a:lnTo>
                    <a:lnTo>
                      <a:pt x="491" y="520"/>
                    </a:lnTo>
                    <a:lnTo>
                      <a:pt x="481" y="521"/>
                    </a:lnTo>
                    <a:lnTo>
                      <a:pt x="476" y="512"/>
                    </a:lnTo>
                    <a:lnTo>
                      <a:pt x="474" y="503"/>
                    </a:lnTo>
                    <a:lnTo>
                      <a:pt x="478" y="495"/>
                    </a:lnTo>
                    <a:lnTo>
                      <a:pt x="464" y="486"/>
                    </a:lnTo>
                    <a:lnTo>
                      <a:pt x="455" y="482"/>
                    </a:lnTo>
                    <a:lnTo>
                      <a:pt x="450" y="488"/>
                    </a:lnTo>
                    <a:lnTo>
                      <a:pt x="438" y="491"/>
                    </a:lnTo>
                    <a:lnTo>
                      <a:pt x="440" y="502"/>
                    </a:lnTo>
                    <a:lnTo>
                      <a:pt x="431" y="501"/>
                    </a:lnTo>
                    <a:lnTo>
                      <a:pt x="420" y="508"/>
                    </a:lnTo>
                    <a:lnTo>
                      <a:pt x="416" y="513"/>
                    </a:lnTo>
                    <a:lnTo>
                      <a:pt x="417" y="527"/>
                    </a:lnTo>
                    <a:lnTo>
                      <a:pt x="415" y="534"/>
                    </a:lnTo>
                    <a:lnTo>
                      <a:pt x="426" y="552"/>
                    </a:lnTo>
                    <a:lnTo>
                      <a:pt x="425" y="562"/>
                    </a:lnTo>
                    <a:lnTo>
                      <a:pt x="417" y="577"/>
                    </a:lnTo>
                    <a:lnTo>
                      <a:pt x="419" y="586"/>
                    </a:lnTo>
                    <a:lnTo>
                      <a:pt x="414" y="595"/>
                    </a:lnTo>
                    <a:lnTo>
                      <a:pt x="404" y="590"/>
                    </a:lnTo>
                    <a:lnTo>
                      <a:pt x="383" y="585"/>
                    </a:lnTo>
                    <a:lnTo>
                      <a:pt x="390" y="570"/>
                    </a:lnTo>
                    <a:lnTo>
                      <a:pt x="389" y="556"/>
                    </a:lnTo>
                    <a:lnTo>
                      <a:pt x="383" y="557"/>
                    </a:lnTo>
                    <a:lnTo>
                      <a:pt x="378" y="551"/>
                    </a:lnTo>
                    <a:lnTo>
                      <a:pt x="369" y="550"/>
                    </a:lnTo>
                    <a:lnTo>
                      <a:pt x="355" y="557"/>
                    </a:lnTo>
                    <a:lnTo>
                      <a:pt x="340" y="551"/>
                    </a:lnTo>
                    <a:lnTo>
                      <a:pt x="336" y="558"/>
                    </a:lnTo>
                    <a:lnTo>
                      <a:pt x="332" y="550"/>
                    </a:lnTo>
                    <a:lnTo>
                      <a:pt x="327" y="543"/>
                    </a:lnTo>
                    <a:lnTo>
                      <a:pt x="284" y="546"/>
                    </a:lnTo>
                    <a:lnTo>
                      <a:pt x="269" y="556"/>
                    </a:lnTo>
                    <a:lnTo>
                      <a:pt x="255" y="560"/>
                    </a:lnTo>
                    <a:lnTo>
                      <a:pt x="260" y="578"/>
                    </a:lnTo>
                    <a:lnTo>
                      <a:pt x="283" y="589"/>
                    </a:lnTo>
                    <a:lnTo>
                      <a:pt x="292" y="598"/>
                    </a:lnTo>
                    <a:lnTo>
                      <a:pt x="292" y="607"/>
                    </a:lnTo>
                    <a:lnTo>
                      <a:pt x="290" y="609"/>
                    </a:lnTo>
                    <a:lnTo>
                      <a:pt x="276" y="608"/>
                    </a:lnTo>
                    <a:lnTo>
                      <a:pt x="273" y="609"/>
                    </a:lnTo>
                    <a:lnTo>
                      <a:pt x="265" y="607"/>
                    </a:lnTo>
                    <a:lnTo>
                      <a:pt x="257" y="610"/>
                    </a:lnTo>
                    <a:lnTo>
                      <a:pt x="256" y="623"/>
                    </a:lnTo>
                    <a:lnTo>
                      <a:pt x="243" y="618"/>
                    </a:lnTo>
                    <a:lnTo>
                      <a:pt x="231" y="622"/>
                    </a:lnTo>
                    <a:lnTo>
                      <a:pt x="224" y="618"/>
                    </a:lnTo>
                    <a:lnTo>
                      <a:pt x="215" y="575"/>
                    </a:lnTo>
                    <a:lnTo>
                      <a:pt x="202" y="576"/>
                    </a:lnTo>
                    <a:lnTo>
                      <a:pt x="199" y="567"/>
                    </a:lnTo>
                    <a:lnTo>
                      <a:pt x="185" y="571"/>
                    </a:lnTo>
                    <a:lnTo>
                      <a:pt x="183" y="569"/>
                    </a:lnTo>
                    <a:lnTo>
                      <a:pt x="179" y="562"/>
                    </a:lnTo>
                    <a:lnTo>
                      <a:pt x="172" y="559"/>
                    </a:lnTo>
                    <a:lnTo>
                      <a:pt x="168" y="548"/>
                    </a:lnTo>
                    <a:lnTo>
                      <a:pt x="154" y="549"/>
                    </a:lnTo>
                    <a:lnTo>
                      <a:pt x="153" y="539"/>
                    </a:lnTo>
                    <a:lnTo>
                      <a:pt x="136" y="527"/>
                    </a:lnTo>
                    <a:lnTo>
                      <a:pt x="131" y="512"/>
                    </a:lnTo>
                    <a:lnTo>
                      <a:pt x="108" y="504"/>
                    </a:lnTo>
                    <a:lnTo>
                      <a:pt x="106" y="498"/>
                    </a:lnTo>
                    <a:lnTo>
                      <a:pt x="96" y="493"/>
                    </a:lnTo>
                    <a:lnTo>
                      <a:pt x="88" y="494"/>
                    </a:lnTo>
                    <a:lnTo>
                      <a:pt x="67" y="480"/>
                    </a:lnTo>
                    <a:lnTo>
                      <a:pt x="52" y="481"/>
                    </a:lnTo>
                    <a:lnTo>
                      <a:pt x="45" y="485"/>
                    </a:lnTo>
                    <a:lnTo>
                      <a:pt x="53" y="468"/>
                    </a:lnTo>
                    <a:lnTo>
                      <a:pt x="52" y="463"/>
                    </a:lnTo>
                    <a:lnTo>
                      <a:pt x="61" y="462"/>
                    </a:lnTo>
                    <a:lnTo>
                      <a:pt x="58" y="452"/>
                    </a:lnTo>
                    <a:lnTo>
                      <a:pt x="43" y="430"/>
                    </a:lnTo>
                    <a:lnTo>
                      <a:pt x="22" y="423"/>
                    </a:lnTo>
                    <a:lnTo>
                      <a:pt x="17" y="428"/>
                    </a:lnTo>
                    <a:lnTo>
                      <a:pt x="16" y="436"/>
                    </a:lnTo>
                    <a:lnTo>
                      <a:pt x="0" y="434"/>
                    </a:lnTo>
                    <a:lnTo>
                      <a:pt x="7" y="421"/>
                    </a:lnTo>
                    <a:lnTo>
                      <a:pt x="10" y="411"/>
                    </a:lnTo>
                    <a:lnTo>
                      <a:pt x="5" y="406"/>
                    </a:lnTo>
                    <a:lnTo>
                      <a:pt x="11" y="399"/>
                    </a:lnTo>
                    <a:lnTo>
                      <a:pt x="7" y="389"/>
                    </a:lnTo>
                    <a:lnTo>
                      <a:pt x="9" y="379"/>
                    </a:lnTo>
                    <a:lnTo>
                      <a:pt x="18" y="362"/>
                    </a:lnTo>
                    <a:lnTo>
                      <a:pt x="48" y="357"/>
                    </a:lnTo>
                    <a:lnTo>
                      <a:pt x="49" y="349"/>
                    </a:lnTo>
                    <a:lnTo>
                      <a:pt x="54" y="338"/>
                    </a:lnTo>
                    <a:lnTo>
                      <a:pt x="41" y="325"/>
                    </a:lnTo>
                    <a:lnTo>
                      <a:pt x="25" y="323"/>
                    </a:lnTo>
                    <a:lnTo>
                      <a:pt x="28" y="313"/>
                    </a:lnTo>
                    <a:lnTo>
                      <a:pt x="46" y="304"/>
                    </a:lnTo>
                    <a:lnTo>
                      <a:pt x="43" y="294"/>
                    </a:lnTo>
                    <a:lnTo>
                      <a:pt x="36" y="282"/>
                    </a:lnTo>
                    <a:lnTo>
                      <a:pt x="45" y="277"/>
                    </a:lnTo>
                    <a:lnTo>
                      <a:pt x="70" y="282"/>
                    </a:lnTo>
                    <a:lnTo>
                      <a:pt x="88" y="289"/>
                    </a:lnTo>
                    <a:lnTo>
                      <a:pt x="102" y="277"/>
                    </a:lnTo>
                    <a:lnTo>
                      <a:pt x="83" y="258"/>
                    </a:lnTo>
                    <a:lnTo>
                      <a:pt x="96" y="238"/>
                    </a:lnTo>
                    <a:lnTo>
                      <a:pt x="112" y="225"/>
                    </a:lnTo>
                    <a:lnTo>
                      <a:pt x="113" y="212"/>
                    </a:lnTo>
                    <a:lnTo>
                      <a:pt x="110" y="209"/>
                    </a:lnTo>
                    <a:lnTo>
                      <a:pt x="110" y="206"/>
                    </a:lnTo>
                    <a:lnTo>
                      <a:pt x="96" y="192"/>
                    </a:lnTo>
                    <a:lnTo>
                      <a:pt x="75" y="177"/>
                    </a:lnTo>
                    <a:lnTo>
                      <a:pt x="69" y="166"/>
                    </a:lnTo>
                    <a:lnTo>
                      <a:pt x="48" y="152"/>
                    </a:lnTo>
                    <a:lnTo>
                      <a:pt x="29" y="145"/>
                    </a:lnTo>
                    <a:lnTo>
                      <a:pt x="16" y="126"/>
                    </a:lnTo>
                    <a:lnTo>
                      <a:pt x="16" y="110"/>
                    </a:lnTo>
                    <a:lnTo>
                      <a:pt x="19" y="112"/>
                    </a:lnTo>
                    <a:lnTo>
                      <a:pt x="43" y="97"/>
                    </a:lnTo>
                    <a:lnTo>
                      <a:pt x="60" y="96"/>
                    </a:lnTo>
                    <a:lnTo>
                      <a:pt x="71" y="89"/>
                    </a:lnTo>
                    <a:lnTo>
                      <a:pt x="82" y="93"/>
                    </a:lnTo>
                    <a:lnTo>
                      <a:pt x="87" y="84"/>
                    </a:lnTo>
                    <a:lnTo>
                      <a:pt x="89" y="75"/>
                    </a:lnTo>
                    <a:lnTo>
                      <a:pt x="108" y="76"/>
                    </a:lnTo>
                    <a:lnTo>
                      <a:pt x="136" y="66"/>
                    </a:lnTo>
                    <a:lnTo>
                      <a:pt x="146" y="54"/>
                    </a:lnTo>
                    <a:lnTo>
                      <a:pt x="147" y="44"/>
                    </a:lnTo>
                    <a:lnTo>
                      <a:pt x="147" y="33"/>
                    </a:lnTo>
                    <a:lnTo>
                      <a:pt x="154" y="36"/>
                    </a:lnTo>
                    <a:lnTo>
                      <a:pt x="166" y="38"/>
                    </a:lnTo>
                    <a:lnTo>
                      <a:pt x="178" y="43"/>
                    </a:lnTo>
                    <a:lnTo>
                      <a:pt x="200" y="44"/>
                    </a:lnTo>
                    <a:lnTo>
                      <a:pt x="242" y="38"/>
                    </a:lnTo>
                    <a:lnTo>
                      <a:pt x="244" y="0"/>
                    </a:lnTo>
                    <a:lnTo>
                      <a:pt x="268" y="2"/>
                    </a:lnTo>
                    <a:lnTo>
                      <a:pt x="288" y="7"/>
                    </a:lnTo>
                    <a:lnTo>
                      <a:pt x="289" y="17"/>
                    </a:lnTo>
                    <a:lnTo>
                      <a:pt x="297" y="12"/>
                    </a:lnTo>
                    <a:lnTo>
                      <a:pt x="308" y="17"/>
                    </a:lnTo>
                    <a:lnTo>
                      <a:pt x="319" y="12"/>
                    </a:lnTo>
                    <a:lnTo>
                      <a:pt x="318" y="29"/>
                    </a:lnTo>
                    <a:lnTo>
                      <a:pt x="309" y="24"/>
                    </a:lnTo>
                    <a:lnTo>
                      <a:pt x="306" y="30"/>
                    </a:lnTo>
                    <a:lnTo>
                      <a:pt x="312" y="32"/>
                    </a:lnTo>
                    <a:lnTo>
                      <a:pt x="308" y="41"/>
                    </a:lnTo>
                    <a:lnTo>
                      <a:pt x="316" y="39"/>
                    </a:lnTo>
                    <a:lnTo>
                      <a:pt x="318" y="45"/>
                    </a:lnTo>
                    <a:lnTo>
                      <a:pt x="326" y="47"/>
                    </a:lnTo>
                    <a:lnTo>
                      <a:pt x="326" y="63"/>
                    </a:lnTo>
                    <a:lnTo>
                      <a:pt x="322" y="67"/>
                    </a:lnTo>
                    <a:lnTo>
                      <a:pt x="331" y="68"/>
                    </a:lnTo>
                    <a:lnTo>
                      <a:pt x="336" y="75"/>
                    </a:lnTo>
                    <a:lnTo>
                      <a:pt x="333" y="82"/>
                    </a:lnTo>
                    <a:lnTo>
                      <a:pt x="337" y="84"/>
                    </a:lnTo>
                    <a:lnTo>
                      <a:pt x="337" y="97"/>
                    </a:lnTo>
                    <a:lnTo>
                      <a:pt x="343" y="96"/>
                    </a:lnTo>
                    <a:lnTo>
                      <a:pt x="349" y="98"/>
                    </a:lnTo>
                    <a:lnTo>
                      <a:pt x="357" y="101"/>
                    </a:lnTo>
                    <a:lnTo>
                      <a:pt x="369" y="97"/>
                    </a:lnTo>
                    <a:lnTo>
                      <a:pt x="398" y="107"/>
                    </a:lnTo>
                    <a:lnTo>
                      <a:pt x="410" y="105"/>
                    </a:lnTo>
                    <a:lnTo>
                      <a:pt x="421" y="111"/>
                    </a:lnTo>
                    <a:lnTo>
                      <a:pt x="445" y="107"/>
                    </a:lnTo>
                    <a:lnTo>
                      <a:pt x="447" y="119"/>
                    </a:lnTo>
                    <a:lnTo>
                      <a:pt x="462" y="120"/>
                    </a:lnTo>
                    <a:lnTo>
                      <a:pt x="467" y="134"/>
                    </a:lnTo>
                    <a:lnTo>
                      <a:pt x="476" y="145"/>
                    </a:lnTo>
                    <a:lnTo>
                      <a:pt x="492" y="158"/>
                    </a:lnTo>
                    <a:lnTo>
                      <a:pt x="485" y="160"/>
                    </a:lnTo>
                    <a:lnTo>
                      <a:pt x="478" y="166"/>
                    </a:lnTo>
                    <a:lnTo>
                      <a:pt x="474" y="176"/>
                    </a:lnTo>
                    <a:lnTo>
                      <a:pt x="463" y="175"/>
                    </a:lnTo>
                    <a:lnTo>
                      <a:pt x="458" y="188"/>
                    </a:lnTo>
                    <a:lnTo>
                      <a:pt x="469" y="196"/>
                    </a:lnTo>
                    <a:lnTo>
                      <a:pt x="480" y="194"/>
                    </a:lnTo>
                    <a:lnTo>
                      <a:pt x="492" y="211"/>
                    </a:lnTo>
                    <a:lnTo>
                      <a:pt x="494" y="219"/>
                    </a:lnTo>
                    <a:lnTo>
                      <a:pt x="487" y="223"/>
                    </a:lnTo>
                    <a:lnTo>
                      <a:pt x="487" y="235"/>
                    </a:lnTo>
                    <a:lnTo>
                      <a:pt x="492" y="239"/>
                    </a:lnTo>
                    <a:lnTo>
                      <a:pt x="500" y="237"/>
                    </a:lnTo>
                    <a:lnTo>
                      <a:pt x="512" y="239"/>
                    </a:lnTo>
                    <a:lnTo>
                      <a:pt x="520" y="235"/>
                    </a:lnTo>
                    <a:lnTo>
                      <a:pt x="538" y="242"/>
                    </a:lnTo>
                    <a:lnTo>
                      <a:pt x="552" y="239"/>
                    </a:lnTo>
                    <a:lnTo>
                      <a:pt x="562" y="245"/>
                    </a:lnTo>
                    <a:lnTo>
                      <a:pt x="564" y="254"/>
                    </a:lnTo>
                    <a:lnTo>
                      <a:pt x="579" y="257"/>
                    </a:lnTo>
                    <a:lnTo>
                      <a:pt x="579" y="264"/>
                    </a:lnTo>
                    <a:lnTo>
                      <a:pt x="588" y="261"/>
                    </a:lnTo>
                    <a:lnTo>
                      <a:pt x="597" y="265"/>
                    </a:lnTo>
                    <a:lnTo>
                      <a:pt x="617" y="262"/>
                    </a:lnTo>
                    <a:lnTo>
                      <a:pt x="627" y="264"/>
                    </a:lnTo>
                    <a:lnTo>
                      <a:pt x="630" y="273"/>
                    </a:lnTo>
                    <a:lnTo>
                      <a:pt x="641" y="271"/>
                    </a:lnTo>
                    <a:lnTo>
                      <a:pt x="647" y="275"/>
                    </a:lnTo>
                    <a:lnTo>
                      <a:pt x="645" y="286"/>
                    </a:lnTo>
                    <a:lnTo>
                      <a:pt x="658" y="286"/>
                    </a:lnTo>
                    <a:lnTo>
                      <a:pt x="662" y="300"/>
                    </a:lnTo>
                    <a:lnTo>
                      <a:pt x="684" y="294"/>
                    </a:lnTo>
                    <a:lnTo>
                      <a:pt x="704" y="302"/>
                    </a:lnTo>
                    <a:lnTo>
                      <a:pt x="712" y="293"/>
                    </a:lnTo>
                    <a:lnTo>
                      <a:pt x="718" y="301"/>
                    </a:lnTo>
                    <a:lnTo>
                      <a:pt x="725" y="303"/>
                    </a:lnTo>
                    <a:lnTo>
                      <a:pt x="728" y="308"/>
                    </a:lnTo>
                    <a:lnTo>
                      <a:pt x="731" y="301"/>
                    </a:lnTo>
                    <a:lnTo>
                      <a:pt x="740" y="283"/>
                    </a:lnTo>
                    <a:lnTo>
                      <a:pt x="742" y="273"/>
                    </a:lnTo>
                    <a:lnTo>
                      <a:pt x="735" y="267"/>
                    </a:lnTo>
                    <a:lnTo>
                      <a:pt x="730" y="267"/>
                    </a:lnTo>
                    <a:lnTo>
                      <a:pt x="729" y="262"/>
                    </a:lnTo>
                    <a:lnTo>
                      <a:pt x="742" y="243"/>
                    </a:lnTo>
                    <a:lnTo>
                      <a:pt x="757" y="246"/>
                    </a:lnTo>
                    <a:lnTo>
                      <a:pt x="760" y="238"/>
                    </a:lnTo>
                    <a:lnTo>
                      <a:pt x="766" y="239"/>
                    </a:lnTo>
                    <a:lnTo>
                      <a:pt x="767" y="246"/>
                    </a:lnTo>
                    <a:lnTo>
                      <a:pt x="775" y="251"/>
                    </a:lnTo>
                    <a:lnTo>
                      <a:pt x="779" y="249"/>
                    </a:lnTo>
                    <a:lnTo>
                      <a:pt x="782" y="253"/>
                    </a:lnTo>
                    <a:lnTo>
                      <a:pt x="796" y="252"/>
                    </a:lnTo>
                    <a:lnTo>
                      <a:pt x="797" y="249"/>
                    </a:lnTo>
                    <a:lnTo>
                      <a:pt x="813" y="256"/>
                    </a:lnTo>
                    <a:lnTo>
                      <a:pt x="812" y="263"/>
                    </a:lnTo>
                    <a:lnTo>
                      <a:pt x="816" y="277"/>
                    </a:lnTo>
                    <a:lnTo>
                      <a:pt x="819" y="273"/>
                    </a:lnTo>
                    <a:lnTo>
                      <a:pt x="824" y="274"/>
                    </a:lnTo>
                    <a:lnTo>
                      <a:pt x="824" y="279"/>
                    </a:lnTo>
                    <a:lnTo>
                      <a:pt x="820" y="282"/>
                    </a:lnTo>
                    <a:lnTo>
                      <a:pt x="826" y="287"/>
                    </a:lnTo>
                    <a:lnTo>
                      <a:pt x="838" y="290"/>
                    </a:lnTo>
                    <a:lnTo>
                      <a:pt x="842" y="288"/>
                    </a:lnTo>
                    <a:lnTo>
                      <a:pt x="850" y="291"/>
                    </a:lnTo>
                    <a:lnTo>
                      <a:pt x="856" y="304"/>
                    </a:lnTo>
                    <a:lnTo>
                      <a:pt x="854" y="309"/>
                    </a:lnTo>
                    <a:lnTo>
                      <a:pt x="859" y="315"/>
                    </a:lnTo>
                    <a:lnTo>
                      <a:pt x="861" y="315"/>
                    </a:lnTo>
                    <a:lnTo>
                      <a:pt x="854" y="327"/>
                    </a:lnTo>
                    <a:lnTo>
                      <a:pt x="848" y="323"/>
                    </a:lnTo>
                    <a:lnTo>
                      <a:pt x="834" y="327"/>
                    </a:lnTo>
                    <a:lnTo>
                      <a:pt x="819" y="324"/>
                    </a:lnTo>
                    <a:lnTo>
                      <a:pt x="816" y="331"/>
                    </a:lnTo>
                    <a:lnTo>
                      <a:pt x="807" y="331"/>
                    </a:lnTo>
                    <a:lnTo>
                      <a:pt x="801" y="334"/>
                    </a:lnTo>
                    <a:lnTo>
                      <a:pt x="800" y="340"/>
                    </a:lnTo>
                    <a:lnTo>
                      <a:pt x="795" y="342"/>
                    </a:lnTo>
                    <a:lnTo>
                      <a:pt x="794" y="348"/>
                    </a:lnTo>
                    <a:lnTo>
                      <a:pt x="790" y="350"/>
                    </a:lnTo>
                    <a:lnTo>
                      <a:pt x="789" y="345"/>
                    </a:lnTo>
                    <a:lnTo>
                      <a:pt x="772" y="347"/>
                    </a:lnTo>
                    <a:lnTo>
                      <a:pt x="766" y="353"/>
                    </a:lnTo>
                    <a:lnTo>
                      <a:pt x="764" y="361"/>
                    </a:lnTo>
                    <a:lnTo>
                      <a:pt x="753" y="363"/>
                    </a:lnTo>
                    <a:lnTo>
                      <a:pt x="749" y="359"/>
                    </a:lnTo>
                    <a:lnTo>
                      <a:pt x="742" y="361"/>
                    </a:lnTo>
                    <a:lnTo>
                      <a:pt x="742" y="365"/>
                    </a:lnTo>
                    <a:lnTo>
                      <a:pt x="735" y="364"/>
                    </a:lnTo>
                    <a:lnTo>
                      <a:pt x="736" y="373"/>
                    </a:lnTo>
                    <a:lnTo>
                      <a:pt x="747" y="374"/>
                    </a:lnTo>
                    <a:lnTo>
                      <a:pt x="743" y="387"/>
                    </a:lnTo>
                    <a:lnTo>
                      <a:pt x="733" y="387"/>
                    </a:lnTo>
                    <a:lnTo>
                      <a:pt x="729" y="397"/>
                    </a:lnTo>
                    <a:lnTo>
                      <a:pt x="730" y="402"/>
                    </a:lnTo>
                    <a:lnTo>
                      <a:pt x="742" y="396"/>
                    </a:lnTo>
                    <a:lnTo>
                      <a:pt x="748" y="400"/>
                    </a:lnTo>
                    <a:lnTo>
                      <a:pt x="746" y="404"/>
                    </a:lnTo>
                    <a:lnTo>
                      <a:pt x="736" y="408"/>
                    </a:lnTo>
                    <a:lnTo>
                      <a:pt x="737" y="413"/>
                    </a:lnTo>
                    <a:lnTo>
                      <a:pt x="742" y="417"/>
                    </a:lnTo>
                    <a:lnTo>
                      <a:pt x="751" y="418"/>
                    </a:lnTo>
                    <a:lnTo>
                      <a:pt x="749" y="421"/>
                    </a:lnTo>
                    <a:lnTo>
                      <a:pt x="748" y="427"/>
                    </a:lnTo>
                    <a:lnTo>
                      <a:pt x="742" y="427"/>
                    </a:lnTo>
                    <a:lnTo>
                      <a:pt x="743" y="429"/>
                    </a:lnTo>
                    <a:lnTo>
                      <a:pt x="735" y="430"/>
                    </a:lnTo>
                    <a:lnTo>
                      <a:pt x="739" y="435"/>
                    </a:lnTo>
                    <a:lnTo>
                      <a:pt x="728" y="435"/>
                    </a:lnTo>
                    <a:lnTo>
                      <a:pt x="718" y="430"/>
                    </a:lnTo>
                    <a:lnTo>
                      <a:pt x="716" y="439"/>
                    </a:lnTo>
                    <a:lnTo>
                      <a:pt x="708" y="446"/>
                    </a:lnTo>
                    <a:lnTo>
                      <a:pt x="708" y="456"/>
                    </a:lnTo>
                    <a:lnTo>
                      <a:pt x="706" y="460"/>
                    </a:lnTo>
                    <a:lnTo>
                      <a:pt x="690" y="463"/>
                    </a:lnTo>
                    <a:lnTo>
                      <a:pt x="688" y="460"/>
                    </a:lnTo>
                    <a:lnTo>
                      <a:pt x="681" y="463"/>
                    </a:lnTo>
                    <a:lnTo>
                      <a:pt x="678" y="468"/>
                    </a:lnTo>
                    <a:lnTo>
                      <a:pt x="664" y="473"/>
                    </a:lnTo>
                    <a:lnTo>
                      <a:pt x="660" y="472"/>
                    </a:lnTo>
                    <a:lnTo>
                      <a:pt x="659" y="462"/>
                    </a:lnTo>
                    <a:lnTo>
                      <a:pt x="651" y="464"/>
                    </a:lnTo>
                    <a:lnTo>
                      <a:pt x="647" y="476"/>
                    </a:lnTo>
                    <a:lnTo>
                      <a:pt x="639" y="480"/>
                    </a:ln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de-DE" sz="14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2" name="Freeform 383"/>
              <p:cNvSpPr>
                <a:spLocks/>
              </p:cNvSpPr>
              <p:nvPr/>
            </p:nvSpPr>
            <p:spPr bwMode="auto">
              <a:xfrm>
                <a:off x="2414" y="2268"/>
                <a:ext cx="549" cy="815"/>
              </a:xfrm>
              <a:custGeom>
                <a:avLst/>
                <a:gdLst>
                  <a:gd name="T0" fmla="*/ 678 w 766"/>
                  <a:gd name="T1" fmla="*/ 322 h 973"/>
                  <a:gd name="T2" fmla="*/ 671 w 766"/>
                  <a:gd name="T3" fmla="*/ 361 h 973"/>
                  <a:gd name="T4" fmla="*/ 663 w 766"/>
                  <a:gd name="T5" fmla="*/ 410 h 973"/>
                  <a:gd name="T6" fmla="*/ 675 w 766"/>
                  <a:gd name="T7" fmla="*/ 422 h 973"/>
                  <a:gd name="T8" fmla="*/ 706 w 766"/>
                  <a:gd name="T9" fmla="*/ 467 h 973"/>
                  <a:gd name="T10" fmla="*/ 645 w 766"/>
                  <a:gd name="T11" fmla="*/ 535 h 973"/>
                  <a:gd name="T12" fmla="*/ 607 w 766"/>
                  <a:gd name="T13" fmla="*/ 520 h 973"/>
                  <a:gd name="T14" fmla="*/ 587 w 766"/>
                  <a:gd name="T15" fmla="*/ 585 h 973"/>
                  <a:gd name="T16" fmla="*/ 529 w 766"/>
                  <a:gd name="T17" fmla="*/ 629 h 973"/>
                  <a:gd name="T18" fmla="*/ 492 w 766"/>
                  <a:gd name="T19" fmla="*/ 641 h 973"/>
                  <a:gd name="T20" fmla="*/ 380 w 766"/>
                  <a:gd name="T21" fmla="*/ 661 h 973"/>
                  <a:gd name="T22" fmla="*/ 382 w 766"/>
                  <a:gd name="T23" fmla="*/ 712 h 973"/>
                  <a:gd name="T24" fmla="*/ 386 w 766"/>
                  <a:gd name="T25" fmla="*/ 770 h 973"/>
                  <a:gd name="T26" fmla="*/ 413 w 766"/>
                  <a:gd name="T27" fmla="*/ 796 h 973"/>
                  <a:gd name="T28" fmla="*/ 397 w 766"/>
                  <a:gd name="T29" fmla="*/ 855 h 973"/>
                  <a:gd name="T30" fmla="*/ 401 w 766"/>
                  <a:gd name="T31" fmla="*/ 918 h 973"/>
                  <a:gd name="T32" fmla="*/ 354 w 766"/>
                  <a:gd name="T33" fmla="*/ 936 h 973"/>
                  <a:gd name="T34" fmla="*/ 334 w 766"/>
                  <a:gd name="T35" fmla="*/ 968 h 973"/>
                  <a:gd name="T36" fmla="*/ 326 w 766"/>
                  <a:gd name="T37" fmla="*/ 949 h 973"/>
                  <a:gd name="T38" fmla="*/ 315 w 766"/>
                  <a:gd name="T39" fmla="*/ 920 h 973"/>
                  <a:gd name="T40" fmla="*/ 277 w 766"/>
                  <a:gd name="T41" fmla="*/ 885 h 973"/>
                  <a:gd name="T42" fmla="*/ 251 w 766"/>
                  <a:gd name="T43" fmla="*/ 894 h 973"/>
                  <a:gd name="T44" fmla="*/ 217 w 766"/>
                  <a:gd name="T45" fmla="*/ 890 h 973"/>
                  <a:gd name="T46" fmla="*/ 179 w 766"/>
                  <a:gd name="T47" fmla="*/ 835 h 973"/>
                  <a:gd name="T48" fmla="*/ 189 w 766"/>
                  <a:gd name="T49" fmla="*/ 794 h 973"/>
                  <a:gd name="T50" fmla="*/ 179 w 766"/>
                  <a:gd name="T51" fmla="*/ 746 h 973"/>
                  <a:gd name="T52" fmla="*/ 138 w 766"/>
                  <a:gd name="T53" fmla="*/ 692 h 973"/>
                  <a:gd name="T54" fmla="*/ 28 w 766"/>
                  <a:gd name="T55" fmla="*/ 712 h 973"/>
                  <a:gd name="T56" fmla="*/ 25 w 766"/>
                  <a:gd name="T57" fmla="*/ 648 h 973"/>
                  <a:gd name="T58" fmla="*/ 36 w 766"/>
                  <a:gd name="T59" fmla="*/ 630 h 973"/>
                  <a:gd name="T60" fmla="*/ 79 w 766"/>
                  <a:gd name="T61" fmla="*/ 591 h 973"/>
                  <a:gd name="T62" fmla="*/ 97 w 766"/>
                  <a:gd name="T63" fmla="*/ 558 h 973"/>
                  <a:gd name="T64" fmla="*/ 70 w 766"/>
                  <a:gd name="T65" fmla="*/ 515 h 973"/>
                  <a:gd name="T66" fmla="*/ 102 w 766"/>
                  <a:gd name="T67" fmla="*/ 472 h 973"/>
                  <a:gd name="T68" fmla="*/ 124 w 766"/>
                  <a:gd name="T69" fmla="*/ 428 h 973"/>
                  <a:gd name="T70" fmla="*/ 131 w 766"/>
                  <a:gd name="T71" fmla="*/ 379 h 973"/>
                  <a:gd name="T72" fmla="*/ 172 w 766"/>
                  <a:gd name="T73" fmla="*/ 337 h 973"/>
                  <a:gd name="T74" fmla="*/ 232 w 766"/>
                  <a:gd name="T75" fmla="*/ 290 h 973"/>
                  <a:gd name="T76" fmla="*/ 247 w 766"/>
                  <a:gd name="T77" fmla="*/ 243 h 973"/>
                  <a:gd name="T78" fmla="*/ 308 w 766"/>
                  <a:gd name="T79" fmla="*/ 209 h 973"/>
                  <a:gd name="T80" fmla="*/ 275 w 766"/>
                  <a:gd name="T81" fmla="*/ 163 h 973"/>
                  <a:gd name="T82" fmla="*/ 269 w 766"/>
                  <a:gd name="T83" fmla="*/ 136 h 973"/>
                  <a:gd name="T84" fmla="*/ 336 w 766"/>
                  <a:gd name="T85" fmla="*/ 122 h 973"/>
                  <a:gd name="T86" fmla="*/ 351 w 766"/>
                  <a:gd name="T87" fmla="*/ 80 h 973"/>
                  <a:gd name="T88" fmla="*/ 434 w 766"/>
                  <a:gd name="T89" fmla="*/ 95 h 973"/>
                  <a:gd name="T90" fmla="*/ 482 w 766"/>
                  <a:gd name="T91" fmla="*/ 51 h 973"/>
                  <a:gd name="T92" fmla="*/ 533 w 766"/>
                  <a:gd name="T93" fmla="*/ 0 h 973"/>
                  <a:gd name="T94" fmla="*/ 577 w 766"/>
                  <a:gd name="T95" fmla="*/ 37 h 973"/>
                  <a:gd name="T96" fmla="*/ 577 w 766"/>
                  <a:gd name="T97" fmla="*/ 76 h 973"/>
                  <a:gd name="T98" fmla="*/ 557 w 766"/>
                  <a:gd name="T99" fmla="*/ 122 h 973"/>
                  <a:gd name="T100" fmla="*/ 600 w 766"/>
                  <a:gd name="T101" fmla="*/ 151 h 973"/>
                  <a:gd name="T102" fmla="*/ 617 w 766"/>
                  <a:gd name="T103" fmla="*/ 109 h 973"/>
                  <a:gd name="T104" fmla="*/ 648 w 766"/>
                  <a:gd name="T105" fmla="*/ 114 h 973"/>
                  <a:gd name="T106" fmla="*/ 669 w 766"/>
                  <a:gd name="T107" fmla="*/ 125 h 973"/>
                  <a:gd name="T108" fmla="*/ 749 w 766"/>
                  <a:gd name="T109" fmla="*/ 191 h 973"/>
                  <a:gd name="T110" fmla="*/ 749 w 766"/>
                  <a:gd name="T111" fmla="*/ 237 h 973"/>
                  <a:gd name="T112" fmla="*/ 698 w 766"/>
                  <a:gd name="T113" fmla="*/ 276 h 9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766" h="973">
                    <a:moveTo>
                      <a:pt x="689" y="281"/>
                    </a:moveTo>
                    <a:lnTo>
                      <a:pt x="696" y="293"/>
                    </a:lnTo>
                    <a:lnTo>
                      <a:pt x="699" y="303"/>
                    </a:lnTo>
                    <a:lnTo>
                      <a:pt x="681" y="312"/>
                    </a:lnTo>
                    <a:lnTo>
                      <a:pt x="678" y="322"/>
                    </a:lnTo>
                    <a:lnTo>
                      <a:pt x="694" y="324"/>
                    </a:lnTo>
                    <a:lnTo>
                      <a:pt x="707" y="337"/>
                    </a:lnTo>
                    <a:lnTo>
                      <a:pt x="702" y="348"/>
                    </a:lnTo>
                    <a:lnTo>
                      <a:pt x="701" y="356"/>
                    </a:lnTo>
                    <a:lnTo>
                      <a:pt x="671" y="361"/>
                    </a:lnTo>
                    <a:lnTo>
                      <a:pt x="662" y="378"/>
                    </a:lnTo>
                    <a:lnTo>
                      <a:pt x="660" y="388"/>
                    </a:lnTo>
                    <a:lnTo>
                      <a:pt x="664" y="398"/>
                    </a:lnTo>
                    <a:lnTo>
                      <a:pt x="658" y="405"/>
                    </a:lnTo>
                    <a:lnTo>
                      <a:pt x="663" y="410"/>
                    </a:lnTo>
                    <a:lnTo>
                      <a:pt x="660" y="420"/>
                    </a:lnTo>
                    <a:lnTo>
                      <a:pt x="653" y="433"/>
                    </a:lnTo>
                    <a:lnTo>
                      <a:pt x="669" y="435"/>
                    </a:lnTo>
                    <a:lnTo>
                      <a:pt x="670" y="427"/>
                    </a:lnTo>
                    <a:lnTo>
                      <a:pt x="675" y="422"/>
                    </a:lnTo>
                    <a:lnTo>
                      <a:pt x="696" y="429"/>
                    </a:lnTo>
                    <a:lnTo>
                      <a:pt x="711" y="451"/>
                    </a:lnTo>
                    <a:lnTo>
                      <a:pt x="714" y="461"/>
                    </a:lnTo>
                    <a:lnTo>
                      <a:pt x="705" y="462"/>
                    </a:lnTo>
                    <a:lnTo>
                      <a:pt x="706" y="467"/>
                    </a:lnTo>
                    <a:lnTo>
                      <a:pt x="698" y="484"/>
                    </a:lnTo>
                    <a:lnTo>
                      <a:pt x="695" y="501"/>
                    </a:lnTo>
                    <a:lnTo>
                      <a:pt x="672" y="518"/>
                    </a:lnTo>
                    <a:lnTo>
                      <a:pt x="658" y="529"/>
                    </a:lnTo>
                    <a:lnTo>
                      <a:pt x="645" y="535"/>
                    </a:lnTo>
                    <a:lnTo>
                      <a:pt x="641" y="530"/>
                    </a:lnTo>
                    <a:lnTo>
                      <a:pt x="634" y="536"/>
                    </a:lnTo>
                    <a:lnTo>
                      <a:pt x="623" y="532"/>
                    </a:lnTo>
                    <a:lnTo>
                      <a:pt x="622" y="523"/>
                    </a:lnTo>
                    <a:lnTo>
                      <a:pt x="607" y="520"/>
                    </a:lnTo>
                    <a:lnTo>
                      <a:pt x="607" y="536"/>
                    </a:lnTo>
                    <a:lnTo>
                      <a:pt x="601" y="551"/>
                    </a:lnTo>
                    <a:lnTo>
                      <a:pt x="603" y="565"/>
                    </a:lnTo>
                    <a:lnTo>
                      <a:pt x="595" y="578"/>
                    </a:lnTo>
                    <a:lnTo>
                      <a:pt x="587" y="585"/>
                    </a:lnTo>
                    <a:lnTo>
                      <a:pt x="575" y="589"/>
                    </a:lnTo>
                    <a:lnTo>
                      <a:pt x="574" y="602"/>
                    </a:lnTo>
                    <a:lnTo>
                      <a:pt x="559" y="606"/>
                    </a:lnTo>
                    <a:lnTo>
                      <a:pt x="528" y="597"/>
                    </a:lnTo>
                    <a:lnTo>
                      <a:pt x="529" y="629"/>
                    </a:lnTo>
                    <a:lnTo>
                      <a:pt x="539" y="630"/>
                    </a:lnTo>
                    <a:lnTo>
                      <a:pt x="530" y="639"/>
                    </a:lnTo>
                    <a:lnTo>
                      <a:pt x="533" y="658"/>
                    </a:lnTo>
                    <a:lnTo>
                      <a:pt x="500" y="664"/>
                    </a:lnTo>
                    <a:lnTo>
                      <a:pt x="492" y="641"/>
                    </a:lnTo>
                    <a:lnTo>
                      <a:pt x="478" y="640"/>
                    </a:lnTo>
                    <a:lnTo>
                      <a:pt x="469" y="635"/>
                    </a:lnTo>
                    <a:lnTo>
                      <a:pt x="461" y="641"/>
                    </a:lnTo>
                    <a:lnTo>
                      <a:pt x="439" y="637"/>
                    </a:lnTo>
                    <a:lnTo>
                      <a:pt x="380" y="661"/>
                    </a:lnTo>
                    <a:lnTo>
                      <a:pt x="374" y="672"/>
                    </a:lnTo>
                    <a:lnTo>
                      <a:pt x="370" y="687"/>
                    </a:lnTo>
                    <a:lnTo>
                      <a:pt x="381" y="687"/>
                    </a:lnTo>
                    <a:lnTo>
                      <a:pt x="384" y="702"/>
                    </a:lnTo>
                    <a:lnTo>
                      <a:pt x="382" y="712"/>
                    </a:lnTo>
                    <a:lnTo>
                      <a:pt x="378" y="732"/>
                    </a:lnTo>
                    <a:lnTo>
                      <a:pt x="386" y="741"/>
                    </a:lnTo>
                    <a:lnTo>
                      <a:pt x="380" y="744"/>
                    </a:lnTo>
                    <a:lnTo>
                      <a:pt x="387" y="760"/>
                    </a:lnTo>
                    <a:lnTo>
                      <a:pt x="386" y="770"/>
                    </a:lnTo>
                    <a:lnTo>
                      <a:pt x="386" y="778"/>
                    </a:lnTo>
                    <a:lnTo>
                      <a:pt x="399" y="777"/>
                    </a:lnTo>
                    <a:lnTo>
                      <a:pt x="395" y="789"/>
                    </a:lnTo>
                    <a:lnTo>
                      <a:pt x="399" y="796"/>
                    </a:lnTo>
                    <a:lnTo>
                      <a:pt x="413" y="796"/>
                    </a:lnTo>
                    <a:lnTo>
                      <a:pt x="414" y="803"/>
                    </a:lnTo>
                    <a:lnTo>
                      <a:pt x="407" y="810"/>
                    </a:lnTo>
                    <a:lnTo>
                      <a:pt x="415" y="825"/>
                    </a:lnTo>
                    <a:lnTo>
                      <a:pt x="403" y="839"/>
                    </a:lnTo>
                    <a:lnTo>
                      <a:pt x="397" y="855"/>
                    </a:lnTo>
                    <a:lnTo>
                      <a:pt x="402" y="864"/>
                    </a:lnTo>
                    <a:lnTo>
                      <a:pt x="390" y="883"/>
                    </a:lnTo>
                    <a:lnTo>
                      <a:pt x="398" y="893"/>
                    </a:lnTo>
                    <a:lnTo>
                      <a:pt x="402" y="907"/>
                    </a:lnTo>
                    <a:lnTo>
                      <a:pt x="401" y="918"/>
                    </a:lnTo>
                    <a:lnTo>
                      <a:pt x="387" y="919"/>
                    </a:lnTo>
                    <a:lnTo>
                      <a:pt x="381" y="929"/>
                    </a:lnTo>
                    <a:lnTo>
                      <a:pt x="368" y="921"/>
                    </a:lnTo>
                    <a:lnTo>
                      <a:pt x="357" y="926"/>
                    </a:lnTo>
                    <a:lnTo>
                      <a:pt x="354" y="936"/>
                    </a:lnTo>
                    <a:lnTo>
                      <a:pt x="350" y="942"/>
                    </a:lnTo>
                    <a:lnTo>
                      <a:pt x="355" y="953"/>
                    </a:lnTo>
                    <a:lnTo>
                      <a:pt x="350" y="957"/>
                    </a:lnTo>
                    <a:lnTo>
                      <a:pt x="340" y="954"/>
                    </a:lnTo>
                    <a:lnTo>
                      <a:pt x="334" y="968"/>
                    </a:lnTo>
                    <a:lnTo>
                      <a:pt x="327" y="973"/>
                    </a:lnTo>
                    <a:lnTo>
                      <a:pt x="319" y="970"/>
                    </a:lnTo>
                    <a:lnTo>
                      <a:pt x="318" y="961"/>
                    </a:lnTo>
                    <a:lnTo>
                      <a:pt x="325" y="957"/>
                    </a:lnTo>
                    <a:lnTo>
                      <a:pt x="326" y="949"/>
                    </a:lnTo>
                    <a:lnTo>
                      <a:pt x="318" y="943"/>
                    </a:lnTo>
                    <a:lnTo>
                      <a:pt x="322" y="935"/>
                    </a:lnTo>
                    <a:lnTo>
                      <a:pt x="330" y="934"/>
                    </a:lnTo>
                    <a:lnTo>
                      <a:pt x="333" y="918"/>
                    </a:lnTo>
                    <a:lnTo>
                      <a:pt x="315" y="920"/>
                    </a:lnTo>
                    <a:lnTo>
                      <a:pt x="318" y="912"/>
                    </a:lnTo>
                    <a:lnTo>
                      <a:pt x="310" y="911"/>
                    </a:lnTo>
                    <a:lnTo>
                      <a:pt x="301" y="917"/>
                    </a:lnTo>
                    <a:lnTo>
                      <a:pt x="278" y="903"/>
                    </a:lnTo>
                    <a:lnTo>
                      <a:pt x="277" y="885"/>
                    </a:lnTo>
                    <a:lnTo>
                      <a:pt x="285" y="875"/>
                    </a:lnTo>
                    <a:lnTo>
                      <a:pt x="268" y="869"/>
                    </a:lnTo>
                    <a:lnTo>
                      <a:pt x="255" y="873"/>
                    </a:lnTo>
                    <a:lnTo>
                      <a:pt x="244" y="882"/>
                    </a:lnTo>
                    <a:lnTo>
                      <a:pt x="251" y="894"/>
                    </a:lnTo>
                    <a:lnTo>
                      <a:pt x="249" y="908"/>
                    </a:lnTo>
                    <a:lnTo>
                      <a:pt x="243" y="914"/>
                    </a:lnTo>
                    <a:lnTo>
                      <a:pt x="241" y="918"/>
                    </a:lnTo>
                    <a:lnTo>
                      <a:pt x="236" y="916"/>
                    </a:lnTo>
                    <a:lnTo>
                      <a:pt x="217" y="890"/>
                    </a:lnTo>
                    <a:lnTo>
                      <a:pt x="202" y="881"/>
                    </a:lnTo>
                    <a:lnTo>
                      <a:pt x="191" y="884"/>
                    </a:lnTo>
                    <a:lnTo>
                      <a:pt x="179" y="869"/>
                    </a:lnTo>
                    <a:lnTo>
                      <a:pt x="174" y="843"/>
                    </a:lnTo>
                    <a:lnTo>
                      <a:pt x="179" y="835"/>
                    </a:lnTo>
                    <a:lnTo>
                      <a:pt x="194" y="831"/>
                    </a:lnTo>
                    <a:lnTo>
                      <a:pt x="203" y="825"/>
                    </a:lnTo>
                    <a:lnTo>
                      <a:pt x="211" y="813"/>
                    </a:lnTo>
                    <a:lnTo>
                      <a:pt x="195" y="813"/>
                    </a:lnTo>
                    <a:lnTo>
                      <a:pt x="189" y="794"/>
                    </a:lnTo>
                    <a:lnTo>
                      <a:pt x="179" y="786"/>
                    </a:lnTo>
                    <a:lnTo>
                      <a:pt x="185" y="772"/>
                    </a:lnTo>
                    <a:lnTo>
                      <a:pt x="178" y="768"/>
                    </a:lnTo>
                    <a:lnTo>
                      <a:pt x="172" y="755"/>
                    </a:lnTo>
                    <a:lnTo>
                      <a:pt x="179" y="746"/>
                    </a:lnTo>
                    <a:lnTo>
                      <a:pt x="176" y="729"/>
                    </a:lnTo>
                    <a:lnTo>
                      <a:pt x="167" y="720"/>
                    </a:lnTo>
                    <a:lnTo>
                      <a:pt x="159" y="711"/>
                    </a:lnTo>
                    <a:lnTo>
                      <a:pt x="146" y="697"/>
                    </a:lnTo>
                    <a:lnTo>
                      <a:pt x="138" y="692"/>
                    </a:lnTo>
                    <a:lnTo>
                      <a:pt x="128" y="693"/>
                    </a:lnTo>
                    <a:lnTo>
                      <a:pt x="103" y="700"/>
                    </a:lnTo>
                    <a:lnTo>
                      <a:pt x="77" y="712"/>
                    </a:lnTo>
                    <a:lnTo>
                      <a:pt x="37" y="718"/>
                    </a:lnTo>
                    <a:lnTo>
                      <a:pt x="28" y="712"/>
                    </a:lnTo>
                    <a:lnTo>
                      <a:pt x="24" y="700"/>
                    </a:lnTo>
                    <a:lnTo>
                      <a:pt x="0" y="679"/>
                    </a:lnTo>
                    <a:lnTo>
                      <a:pt x="0" y="668"/>
                    </a:lnTo>
                    <a:lnTo>
                      <a:pt x="18" y="665"/>
                    </a:lnTo>
                    <a:lnTo>
                      <a:pt x="25" y="648"/>
                    </a:lnTo>
                    <a:lnTo>
                      <a:pt x="35" y="650"/>
                    </a:lnTo>
                    <a:lnTo>
                      <a:pt x="40" y="649"/>
                    </a:lnTo>
                    <a:lnTo>
                      <a:pt x="49" y="655"/>
                    </a:lnTo>
                    <a:lnTo>
                      <a:pt x="51" y="641"/>
                    </a:lnTo>
                    <a:lnTo>
                      <a:pt x="36" y="630"/>
                    </a:lnTo>
                    <a:lnTo>
                      <a:pt x="49" y="611"/>
                    </a:lnTo>
                    <a:lnTo>
                      <a:pt x="70" y="604"/>
                    </a:lnTo>
                    <a:lnTo>
                      <a:pt x="81" y="605"/>
                    </a:lnTo>
                    <a:lnTo>
                      <a:pt x="88" y="601"/>
                    </a:lnTo>
                    <a:lnTo>
                      <a:pt x="79" y="591"/>
                    </a:lnTo>
                    <a:lnTo>
                      <a:pt x="85" y="586"/>
                    </a:lnTo>
                    <a:lnTo>
                      <a:pt x="102" y="588"/>
                    </a:lnTo>
                    <a:lnTo>
                      <a:pt x="112" y="584"/>
                    </a:lnTo>
                    <a:lnTo>
                      <a:pt x="111" y="565"/>
                    </a:lnTo>
                    <a:lnTo>
                      <a:pt x="97" y="558"/>
                    </a:lnTo>
                    <a:lnTo>
                      <a:pt x="99" y="546"/>
                    </a:lnTo>
                    <a:lnTo>
                      <a:pt x="88" y="532"/>
                    </a:lnTo>
                    <a:lnTo>
                      <a:pt x="75" y="537"/>
                    </a:lnTo>
                    <a:lnTo>
                      <a:pt x="73" y="526"/>
                    </a:lnTo>
                    <a:lnTo>
                      <a:pt x="70" y="515"/>
                    </a:lnTo>
                    <a:lnTo>
                      <a:pt x="78" y="512"/>
                    </a:lnTo>
                    <a:lnTo>
                      <a:pt x="69" y="487"/>
                    </a:lnTo>
                    <a:lnTo>
                      <a:pt x="71" y="475"/>
                    </a:lnTo>
                    <a:lnTo>
                      <a:pt x="99" y="464"/>
                    </a:lnTo>
                    <a:lnTo>
                      <a:pt x="102" y="472"/>
                    </a:lnTo>
                    <a:lnTo>
                      <a:pt x="117" y="474"/>
                    </a:lnTo>
                    <a:lnTo>
                      <a:pt x="118" y="460"/>
                    </a:lnTo>
                    <a:lnTo>
                      <a:pt x="124" y="446"/>
                    </a:lnTo>
                    <a:lnTo>
                      <a:pt x="119" y="435"/>
                    </a:lnTo>
                    <a:lnTo>
                      <a:pt x="124" y="428"/>
                    </a:lnTo>
                    <a:lnTo>
                      <a:pt x="118" y="417"/>
                    </a:lnTo>
                    <a:lnTo>
                      <a:pt x="118" y="404"/>
                    </a:lnTo>
                    <a:lnTo>
                      <a:pt x="131" y="400"/>
                    </a:lnTo>
                    <a:lnTo>
                      <a:pt x="134" y="390"/>
                    </a:lnTo>
                    <a:lnTo>
                      <a:pt x="131" y="379"/>
                    </a:lnTo>
                    <a:lnTo>
                      <a:pt x="123" y="365"/>
                    </a:lnTo>
                    <a:lnTo>
                      <a:pt x="142" y="350"/>
                    </a:lnTo>
                    <a:lnTo>
                      <a:pt x="158" y="342"/>
                    </a:lnTo>
                    <a:lnTo>
                      <a:pt x="165" y="329"/>
                    </a:lnTo>
                    <a:lnTo>
                      <a:pt x="172" y="337"/>
                    </a:lnTo>
                    <a:lnTo>
                      <a:pt x="194" y="336"/>
                    </a:lnTo>
                    <a:lnTo>
                      <a:pt x="208" y="328"/>
                    </a:lnTo>
                    <a:lnTo>
                      <a:pt x="225" y="313"/>
                    </a:lnTo>
                    <a:lnTo>
                      <a:pt x="221" y="304"/>
                    </a:lnTo>
                    <a:lnTo>
                      <a:pt x="232" y="290"/>
                    </a:lnTo>
                    <a:lnTo>
                      <a:pt x="247" y="275"/>
                    </a:lnTo>
                    <a:lnTo>
                      <a:pt x="241" y="262"/>
                    </a:lnTo>
                    <a:lnTo>
                      <a:pt x="244" y="259"/>
                    </a:lnTo>
                    <a:lnTo>
                      <a:pt x="239" y="245"/>
                    </a:lnTo>
                    <a:lnTo>
                      <a:pt x="247" y="243"/>
                    </a:lnTo>
                    <a:lnTo>
                      <a:pt x="274" y="244"/>
                    </a:lnTo>
                    <a:lnTo>
                      <a:pt x="290" y="237"/>
                    </a:lnTo>
                    <a:lnTo>
                      <a:pt x="303" y="235"/>
                    </a:lnTo>
                    <a:lnTo>
                      <a:pt x="290" y="225"/>
                    </a:lnTo>
                    <a:lnTo>
                      <a:pt x="308" y="209"/>
                    </a:lnTo>
                    <a:lnTo>
                      <a:pt x="313" y="194"/>
                    </a:lnTo>
                    <a:lnTo>
                      <a:pt x="304" y="186"/>
                    </a:lnTo>
                    <a:lnTo>
                      <a:pt x="304" y="170"/>
                    </a:lnTo>
                    <a:lnTo>
                      <a:pt x="293" y="161"/>
                    </a:lnTo>
                    <a:lnTo>
                      <a:pt x="275" y="163"/>
                    </a:lnTo>
                    <a:lnTo>
                      <a:pt x="267" y="171"/>
                    </a:lnTo>
                    <a:lnTo>
                      <a:pt x="259" y="162"/>
                    </a:lnTo>
                    <a:lnTo>
                      <a:pt x="250" y="159"/>
                    </a:lnTo>
                    <a:lnTo>
                      <a:pt x="263" y="147"/>
                    </a:lnTo>
                    <a:lnTo>
                      <a:pt x="269" y="136"/>
                    </a:lnTo>
                    <a:lnTo>
                      <a:pt x="279" y="135"/>
                    </a:lnTo>
                    <a:lnTo>
                      <a:pt x="286" y="121"/>
                    </a:lnTo>
                    <a:lnTo>
                      <a:pt x="314" y="124"/>
                    </a:lnTo>
                    <a:lnTo>
                      <a:pt x="324" y="119"/>
                    </a:lnTo>
                    <a:lnTo>
                      <a:pt x="336" y="122"/>
                    </a:lnTo>
                    <a:lnTo>
                      <a:pt x="351" y="116"/>
                    </a:lnTo>
                    <a:lnTo>
                      <a:pt x="361" y="117"/>
                    </a:lnTo>
                    <a:lnTo>
                      <a:pt x="361" y="99"/>
                    </a:lnTo>
                    <a:lnTo>
                      <a:pt x="354" y="96"/>
                    </a:lnTo>
                    <a:lnTo>
                      <a:pt x="351" y="80"/>
                    </a:lnTo>
                    <a:lnTo>
                      <a:pt x="370" y="67"/>
                    </a:lnTo>
                    <a:lnTo>
                      <a:pt x="413" y="71"/>
                    </a:lnTo>
                    <a:lnTo>
                      <a:pt x="408" y="92"/>
                    </a:lnTo>
                    <a:lnTo>
                      <a:pt x="416" y="100"/>
                    </a:lnTo>
                    <a:lnTo>
                      <a:pt x="434" y="95"/>
                    </a:lnTo>
                    <a:lnTo>
                      <a:pt x="441" y="90"/>
                    </a:lnTo>
                    <a:lnTo>
                      <a:pt x="451" y="88"/>
                    </a:lnTo>
                    <a:lnTo>
                      <a:pt x="456" y="76"/>
                    </a:lnTo>
                    <a:lnTo>
                      <a:pt x="476" y="66"/>
                    </a:lnTo>
                    <a:lnTo>
                      <a:pt x="482" y="51"/>
                    </a:lnTo>
                    <a:lnTo>
                      <a:pt x="500" y="29"/>
                    </a:lnTo>
                    <a:lnTo>
                      <a:pt x="488" y="18"/>
                    </a:lnTo>
                    <a:lnTo>
                      <a:pt x="510" y="15"/>
                    </a:lnTo>
                    <a:lnTo>
                      <a:pt x="523" y="4"/>
                    </a:lnTo>
                    <a:lnTo>
                      <a:pt x="533" y="0"/>
                    </a:lnTo>
                    <a:lnTo>
                      <a:pt x="534" y="10"/>
                    </a:lnTo>
                    <a:lnTo>
                      <a:pt x="568" y="9"/>
                    </a:lnTo>
                    <a:lnTo>
                      <a:pt x="582" y="25"/>
                    </a:lnTo>
                    <a:lnTo>
                      <a:pt x="574" y="29"/>
                    </a:lnTo>
                    <a:lnTo>
                      <a:pt x="577" y="37"/>
                    </a:lnTo>
                    <a:lnTo>
                      <a:pt x="571" y="39"/>
                    </a:lnTo>
                    <a:lnTo>
                      <a:pt x="575" y="48"/>
                    </a:lnTo>
                    <a:lnTo>
                      <a:pt x="562" y="53"/>
                    </a:lnTo>
                    <a:lnTo>
                      <a:pt x="564" y="68"/>
                    </a:lnTo>
                    <a:lnTo>
                      <a:pt x="577" y="76"/>
                    </a:lnTo>
                    <a:lnTo>
                      <a:pt x="573" y="81"/>
                    </a:lnTo>
                    <a:lnTo>
                      <a:pt x="575" y="100"/>
                    </a:lnTo>
                    <a:lnTo>
                      <a:pt x="558" y="103"/>
                    </a:lnTo>
                    <a:lnTo>
                      <a:pt x="550" y="117"/>
                    </a:lnTo>
                    <a:lnTo>
                      <a:pt x="557" y="122"/>
                    </a:lnTo>
                    <a:lnTo>
                      <a:pt x="545" y="122"/>
                    </a:lnTo>
                    <a:lnTo>
                      <a:pt x="570" y="138"/>
                    </a:lnTo>
                    <a:lnTo>
                      <a:pt x="574" y="143"/>
                    </a:lnTo>
                    <a:lnTo>
                      <a:pt x="588" y="143"/>
                    </a:lnTo>
                    <a:lnTo>
                      <a:pt x="600" y="151"/>
                    </a:lnTo>
                    <a:lnTo>
                      <a:pt x="619" y="141"/>
                    </a:lnTo>
                    <a:lnTo>
                      <a:pt x="618" y="127"/>
                    </a:lnTo>
                    <a:lnTo>
                      <a:pt x="607" y="131"/>
                    </a:lnTo>
                    <a:lnTo>
                      <a:pt x="601" y="122"/>
                    </a:lnTo>
                    <a:lnTo>
                      <a:pt x="617" y="109"/>
                    </a:lnTo>
                    <a:lnTo>
                      <a:pt x="627" y="109"/>
                    </a:lnTo>
                    <a:lnTo>
                      <a:pt x="624" y="96"/>
                    </a:lnTo>
                    <a:lnTo>
                      <a:pt x="634" y="94"/>
                    </a:lnTo>
                    <a:lnTo>
                      <a:pt x="639" y="108"/>
                    </a:lnTo>
                    <a:lnTo>
                      <a:pt x="648" y="114"/>
                    </a:lnTo>
                    <a:lnTo>
                      <a:pt x="651" y="105"/>
                    </a:lnTo>
                    <a:lnTo>
                      <a:pt x="646" y="95"/>
                    </a:lnTo>
                    <a:lnTo>
                      <a:pt x="657" y="93"/>
                    </a:lnTo>
                    <a:lnTo>
                      <a:pt x="669" y="109"/>
                    </a:lnTo>
                    <a:lnTo>
                      <a:pt x="669" y="125"/>
                    </a:lnTo>
                    <a:lnTo>
                      <a:pt x="682" y="144"/>
                    </a:lnTo>
                    <a:lnTo>
                      <a:pt x="701" y="151"/>
                    </a:lnTo>
                    <a:lnTo>
                      <a:pt x="722" y="165"/>
                    </a:lnTo>
                    <a:lnTo>
                      <a:pt x="728" y="176"/>
                    </a:lnTo>
                    <a:lnTo>
                      <a:pt x="749" y="191"/>
                    </a:lnTo>
                    <a:lnTo>
                      <a:pt x="763" y="205"/>
                    </a:lnTo>
                    <a:lnTo>
                      <a:pt x="763" y="208"/>
                    </a:lnTo>
                    <a:lnTo>
                      <a:pt x="766" y="211"/>
                    </a:lnTo>
                    <a:lnTo>
                      <a:pt x="765" y="224"/>
                    </a:lnTo>
                    <a:lnTo>
                      <a:pt x="749" y="237"/>
                    </a:lnTo>
                    <a:lnTo>
                      <a:pt x="736" y="257"/>
                    </a:lnTo>
                    <a:lnTo>
                      <a:pt x="755" y="276"/>
                    </a:lnTo>
                    <a:lnTo>
                      <a:pt x="741" y="288"/>
                    </a:lnTo>
                    <a:lnTo>
                      <a:pt x="723" y="281"/>
                    </a:lnTo>
                    <a:lnTo>
                      <a:pt x="698" y="276"/>
                    </a:lnTo>
                    <a:lnTo>
                      <a:pt x="689" y="281"/>
                    </a:ln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de-DE" sz="14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3" name="Freeform 384"/>
              <p:cNvSpPr>
                <a:spLocks/>
              </p:cNvSpPr>
              <p:nvPr/>
            </p:nvSpPr>
            <p:spPr bwMode="auto">
              <a:xfrm>
                <a:off x="2044" y="2515"/>
                <a:ext cx="526" cy="721"/>
              </a:xfrm>
              <a:custGeom>
                <a:avLst/>
                <a:gdLst>
                  <a:gd name="T0" fmla="*/ 344 w 736"/>
                  <a:gd name="T1" fmla="*/ 651 h 860"/>
                  <a:gd name="T2" fmla="*/ 367 w 736"/>
                  <a:gd name="T3" fmla="*/ 612 h 860"/>
                  <a:gd name="T4" fmla="*/ 323 w 736"/>
                  <a:gd name="T5" fmla="*/ 583 h 860"/>
                  <a:gd name="T6" fmla="*/ 281 w 736"/>
                  <a:gd name="T7" fmla="*/ 556 h 860"/>
                  <a:gd name="T8" fmla="*/ 235 w 736"/>
                  <a:gd name="T9" fmla="*/ 573 h 860"/>
                  <a:gd name="T10" fmla="*/ 158 w 736"/>
                  <a:gd name="T11" fmla="*/ 595 h 860"/>
                  <a:gd name="T12" fmla="*/ 67 w 736"/>
                  <a:gd name="T13" fmla="*/ 591 h 860"/>
                  <a:gd name="T14" fmla="*/ 120 w 736"/>
                  <a:gd name="T15" fmla="*/ 487 h 860"/>
                  <a:gd name="T16" fmla="*/ 59 w 736"/>
                  <a:gd name="T17" fmla="*/ 467 h 860"/>
                  <a:gd name="T18" fmla="*/ 3 w 736"/>
                  <a:gd name="T19" fmla="*/ 381 h 860"/>
                  <a:gd name="T20" fmla="*/ 11 w 736"/>
                  <a:gd name="T21" fmla="*/ 333 h 860"/>
                  <a:gd name="T22" fmla="*/ 18 w 736"/>
                  <a:gd name="T23" fmla="*/ 322 h 860"/>
                  <a:gd name="T24" fmla="*/ 25 w 736"/>
                  <a:gd name="T25" fmla="*/ 306 h 860"/>
                  <a:gd name="T26" fmla="*/ 25 w 736"/>
                  <a:gd name="T27" fmla="*/ 294 h 860"/>
                  <a:gd name="T28" fmla="*/ 61 w 736"/>
                  <a:gd name="T29" fmla="*/ 277 h 860"/>
                  <a:gd name="T30" fmla="*/ 73 w 736"/>
                  <a:gd name="T31" fmla="*/ 259 h 860"/>
                  <a:gd name="T32" fmla="*/ 96 w 736"/>
                  <a:gd name="T33" fmla="*/ 260 h 860"/>
                  <a:gd name="T34" fmla="*/ 85 w 736"/>
                  <a:gd name="T35" fmla="*/ 240 h 860"/>
                  <a:gd name="T36" fmla="*/ 132 w 736"/>
                  <a:gd name="T37" fmla="*/ 222 h 860"/>
                  <a:gd name="T38" fmla="*/ 207 w 736"/>
                  <a:gd name="T39" fmla="*/ 233 h 860"/>
                  <a:gd name="T40" fmla="*/ 205 w 736"/>
                  <a:gd name="T41" fmla="*/ 181 h 860"/>
                  <a:gd name="T42" fmla="*/ 257 w 736"/>
                  <a:gd name="T43" fmla="*/ 175 h 860"/>
                  <a:gd name="T44" fmla="*/ 299 w 736"/>
                  <a:gd name="T45" fmla="*/ 137 h 860"/>
                  <a:gd name="T46" fmla="*/ 346 w 736"/>
                  <a:gd name="T47" fmla="*/ 121 h 860"/>
                  <a:gd name="T48" fmla="*/ 399 w 736"/>
                  <a:gd name="T49" fmla="*/ 95 h 860"/>
                  <a:gd name="T50" fmla="*/ 478 w 736"/>
                  <a:gd name="T51" fmla="*/ 72 h 860"/>
                  <a:gd name="T52" fmla="*/ 531 w 736"/>
                  <a:gd name="T53" fmla="*/ 38 h 860"/>
                  <a:gd name="T54" fmla="*/ 553 w 736"/>
                  <a:gd name="T55" fmla="*/ 8 h 860"/>
                  <a:gd name="T56" fmla="*/ 589 w 736"/>
                  <a:gd name="T57" fmla="*/ 42 h 860"/>
                  <a:gd name="T58" fmla="*/ 627 w 736"/>
                  <a:gd name="T59" fmla="*/ 103 h 860"/>
                  <a:gd name="T60" fmla="*/ 642 w 736"/>
                  <a:gd name="T61" fmla="*/ 151 h 860"/>
                  <a:gd name="T62" fmla="*/ 589 w 736"/>
                  <a:gd name="T63" fmla="*/ 180 h 860"/>
                  <a:gd name="T64" fmla="*/ 593 w 736"/>
                  <a:gd name="T65" fmla="*/ 242 h 860"/>
                  <a:gd name="T66" fmla="*/ 630 w 736"/>
                  <a:gd name="T67" fmla="*/ 289 h 860"/>
                  <a:gd name="T68" fmla="*/ 599 w 736"/>
                  <a:gd name="T69" fmla="*/ 310 h 860"/>
                  <a:gd name="T70" fmla="*/ 567 w 736"/>
                  <a:gd name="T71" fmla="*/ 360 h 860"/>
                  <a:gd name="T72" fmla="*/ 518 w 736"/>
                  <a:gd name="T73" fmla="*/ 373 h 860"/>
                  <a:gd name="T74" fmla="*/ 595 w 736"/>
                  <a:gd name="T75" fmla="*/ 417 h 860"/>
                  <a:gd name="T76" fmla="*/ 677 w 736"/>
                  <a:gd name="T77" fmla="*/ 416 h 860"/>
                  <a:gd name="T78" fmla="*/ 696 w 736"/>
                  <a:gd name="T79" fmla="*/ 473 h 860"/>
                  <a:gd name="T80" fmla="*/ 729 w 736"/>
                  <a:gd name="T81" fmla="*/ 518 h 860"/>
                  <a:gd name="T82" fmla="*/ 697 w 736"/>
                  <a:gd name="T83" fmla="*/ 574 h 860"/>
                  <a:gd name="T84" fmla="*/ 719 w 736"/>
                  <a:gd name="T85" fmla="*/ 638 h 860"/>
                  <a:gd name="T86" fmla="*/ 732 w 736"/>
                  <a:gd name="T87" fmla="*/ 673 h 860"/>
                  <a:gd name="T88" fmla="*/ 727 w 736"/>
                  <a:gd name="T89" fmla="*/ 697 h 860"/>
                  <a:gd name="T90" fmla="*/ 709 w 736"/>
                  <a:gd name="T91" fmla="*/ 737 h 860"/>
                  <a:gd name="T92" fmla="*/ 682 w 736"/>
                  <a:gd name="T93" fmla="*/ 815 h 860"/>
                  <a:gd name="T94" fmla="*/ 646 w 736"/>
                  <a:gd name="T95" fmla="*/ 860 h 860"/>
                  <a:gd name="T96" fmla="*/ 552 w 736"/>
                  <a:gd name="T97" fmla="*/ 830 h 860"/>
                  <a:gd name="T98" fmla="*/ 483 w 736"/>
                  <a:gd name="T99" fmla="*/ 823 h 860"/>
                  <a:gd name="T100" fmla="*/ 419 w 736"/>
                  <a:gd name="T101" fmla="*/ 795 h 860"/>
                  <a:gd name="T102" fmla="*/ 370 w 736"/>
                  <a:gd name="T103" fmla="*/ 780 h 860"/>
                  <a:gd name="T104" fmla="*/ 370 w 736"/>
                  <a:gd name="T105" fmla="*/ 720 h 8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736" h="860">
                    <a:moveTo>
                      <a:pt x="388" y="682"/>
                    </a:moveTo>
                    <a:lnTo>
                      <a:pt x="374" y="679"/>
                    </a:lnTo>
                    <a:lnTo>
                      <a:pt x="362" y="673"/>
                    </a:lnTo>
                    <a:lnTo>
                      <a:pt x="360" y="664"/>
                    </a:lnTo>
                    <a:lnTo>
                      <a:pt x="344" y="651"/>
                    </a:lnTo>
                    <a:lnTo>
                      <a:pt x="344" y="644"/>
                    </a:lnTo>
                    <a:lnTo>
                      <a:pt x="362" y="636"/>
                    </a:lnTo>
                    <a:lnTo>
                      <a:pt x="356" y="627"/>
                    </a:lnTo>
                    <a:lnTo>
                      <a:pt x="358" y="616"/>
                    </a:lnTo>
                    <a:lnTo>
                      <a:pt x="367" y="612"/>
                    </a:lnTo>
                    <a:lnTo>
                      <a:pt x="358" y="603"/>
                    </a:lnTo>
                    <a:lnTo>
                      <a:pt x="356" y="583"/>
                    </a:lnTo>
                    <a:lnTo>
                      <a:pt x="346" y="583"/>
                    </a:lnTo>
                    <a:lnTo>
                      <a:pt x="339" y="592"/>
                    </a:lnTo>
                    <a:lnTo>
                      <a:pt x="323" y="583"/>
                    </a:lnTo>
                    <a:lnTo>
                      <a:pt x="321" y="575"/>
                    </a:lnTo>
                    <a:lnTo>
                      <a:pt x="308" y="574"/>
                    </a:lnTo>
                    <a:lnTo>
                      <a:pt x="303" y="568"/>
                    </a:lnTo>
                    <a:lnTo>
                      <a:pt x="297" y="572"/>
                    </a:lnTo>
                    <a:lnTo>
                      <a:pt x="281" y="556"/>
                    </a:lnTo>
                    <a:lnTo>
                      <a:pt x="263" y="563"/>
                    </a:lnTo>
                    <a:lnTo>
                      <a:pt x="263" y="555"/>
                    </a:lnTo>
                    <a:lnTo>
                      <a:pt x="246" y="559"/>
                    </a:lnTo>
                    <a:lnTo>
                      <a:pt x="246" y="569"/>
                    </a:lnTo>
                    <a:lnTo>
                      <a:pt x="235" y="573"/>
                    </a:lnTo>
                    <a:lnTo>
                      <a:pt x="202" y="578"/>
                    </a:lnTo>
                    <a:lnTo>
                      <a:pt x="190" y="587"/>
                    </a:lnTo>
                    <a:lnTo>
                      <a:pt x="183" y="586"/>
                    </a:lnTo>
                    <a:lnTo>
                      <a:pt x="163" y="597"/>
                    </a:lnTo>
                    <a:lnTo>
                      <a:pt x="158" y="595"/>
                    </a:lnTo>
                    <a:lnTo>
                      <a:pt x="131" y="608"/>
                    </a:lnTo>
                    <a:lnTo>
                      <a:pt x="121" y="598"/>
                    </a:lnTo>
                    <a:lnTo>
                      <a:pt x="103" y="601"/>
                    </a:lnTo>
                    <a:lnTo>
                      <a:pt x="96" y="594"/>
                    </a:lnTo>
                    <a:lnTo>
                      <a:pt x="67" y="591"/>
                    </a:lnTo>
                    <a:lnTo>
                      <a:pt x="68" y="575"/>
                    </a:lnTo>
                    <a:lnTo>
                      <a:pt x="79" y="568"/>
                    </a:lnTo>
                    <a:lnTo>
                      <a:pt x="90" y="544"/>
                    </a:lnTo>
                    <a:lnTo>
                      <a:pt x="112" y="515"/>
                    </a:lnTo>
                    <a:lnTo>
                      <a:pt x="120" y="487"/>
                    </a:lnTo>
                    <a:lnTo>
                      <a:pt x="110" y="479"/>
                    </a:lnTo>
                    <a:lnTo>
                      <a:pt x="94" y="482"/>
                    </a:lnTo>
                    <a:lnTo>
                      <a:pt x="81" y="478"/>
                    </a:lnTo>
                    <a:lnTo>
                      <a:pt x="69" y="463"/>
                    </a:lnTo>
                    <a:lnTo>
                      <a:pt x="59" y="467"/>
                    </a:lnTo>
                    <a:lnTo>
                      <a:pt x="48" y="450"/>
                    </a:lnTo>
                    <a:lnTo>
                      <a:pt x="32" y="432"/>
                    </a:lnTo>
                    <a:lnTo>
                      <a:pt x="23" y="406"/>
                    </a:lnTo>
                    <a:lnTo>
                      <a:pt x="12" y="404"/>
                    </a:lnTo>
                    <a:lnTo>
                      <a:pt x="3" y="381"/>
                    </a:lnTo>
                    <a:lnTo>
                      <a:pt x="0" y="355"/>
                    </a:lnTo>
                    <a:lnTo>
                      <a:pt x="8" y="341"/>
                    </a:lnTo>
                    <a:lnTo>
                      <a:pt x="14" y="336"/>
                    </a:lnTo>
                    <a:lnTo>
                      <a:pt x="13" y="332"/>
                    </a:lnTo>
                    <a:lnTo>
                      <a:pt x="11" y="333"/>
                    </a:lnTo>
                    <a:lnTo>
                      <a:pt x="8" y="330"/>
                    </a:lnTo>
                    <a:lnTo>
                      <a:pt x="12" y="330"/>
                    </a:lnTo>
                    <a:lnTo>
                      <a:pt x="11" y="323"/>
                    </a:lnTo>
                    <a:lnTo>
                      <a:pt x="13" y="320"/>
                    </a:lnTo>
                    <a:lnTo>
                      <a:pt x="18" y="322"/>
                    </a:lnTo>
                    <a:lnTo>
                      <a:pt x="18" y="320"/>
                    </a:lnTo>
                    <a:lnTo>
                      <a:pt x="27" y="319"/>
                    </a:lnTo>
                    <a:lnTo>
                      <a:pt x="25" y="314"/>
                    </a:lnTo>
                    <a:lnTo>
                      <a:pt x="27" y="308"/>
                    </a:lnTo>
                    <a:lnTo>
                      <a:pt x="25" y="306"/>
                    </a:lnTo>
                    <a:lnTo>
                      <a:pt x="24" y="303"/>
                    </a:lnTo>
                    <a:lnTo>
                      <a:pt x="21" y="303"/>
                    </a:lnTo>
                    <a:lnTo>
                      <a:pt x="20" y="299"/>
                    </a:lnTo>
                    <a:lnTo>
                      <a:pt x="24" y="298"/>
                    </a:lnTo>
                    <a:lnTo>
                      <a:pt x="25" y="294"/>
                    </a:lnTo>
                    <a:lnTo>
                      <a:pt x="30" y="295"/>
                    </a:lnTo>
                    <a:lnTo>
                      <a:pt x="35" y="288"/>
                    </a:lnTo>
                    <a:lnTo>
                      <a:pt x="49" y="282"/>
                    </a:lnTo>
                    <a:lnTo>
                      <a:pt x="57" y="282"/>
                    </a:lnTo>
                    <a:lnTo>
                      <a:pt x="61" y="277"/>
                    </a:lnTo>
                    <a:lnTo>
                      <a:pt x="59" y="276"/>
                    </a:lnTo>
                    <a:lnTo>
                      <a:pt x="60" y="270"/>
                    </a:lnTo>
                    <a:lnTo>
                      <a:pt x="66" y="263"/>
                    </a:lnTo>
                    <a:lnTo>
                      <a:pt x="66" y="260"/>
                    </a:lnTo>
                    <a:lnTo>
                      <a:pt x="73" y="259"/>
                    </a:lnTo>
                    <a:lnTo>
                      <a:pt x="84" y="266"/>
                    </a:lnTo>
                    <a:lnTo>
                      <a:pt x="83" y="263"/>
                    </a:lnTo>
                    <a:lnTo>
                      <a:pt x="87" y="264"/>
                    </a:lnTo>
                    <a:lnTo>
                      <a:pt x="90" y="260"/>
                    </a:lnTo>
                    <a:lnTo>
                      <a:pt x="96" y="260"/>
                    </a:lnTo>
                    <a:lnTo>
                      <a:pt x="98" y="254"/>
                    </a:lnTo>
                    <a:lnTo>
                      <a:pt x="96" y="253"/>
                    </a:lnTo>
                    <a:lnTo>
                      <a:pt x="96" y="251"/>
                    </a:lnTo>
                    <a:lnTo>
                      <a:pt x="86" y="243"/>
                    </a:lnTo>
                    <a:lnTo>
                      <a:pt x="85" y="240"/>
                    </a:lnTo>
                    <a:lnTo>
                      <a:pt x="103" y="240"/>
                    </a:lnTo>
                    <a:lnTo>
                      <a:pt x="100" y="226"/>
                    </a:lnTo>
                    <a:lnTo>
                      <a:pt x="112" y="222"/>
                    </a:lnTo>
                    <a:lnTo>
                      <a:pt x="121" y="233"/>
                    </a:lnTo>
                    <a:lnTo>
                      <a:pt x="132" y="222"/>
                    </a:lnTo>
                    <a:lnTo>
                      <a:pt x="157" y="219"/>
                    </a:lnTo>
                    <a:lnTo>
                      <a:pt x="163" y="235"/>
                    </a:lnTo>
                    <a:lnTo>
                      <a:pt x="181" y="231"/>
                    </a:lnTo>
                    <a:lnTo>
                      <a:pt x="193" y="241"/>
                    </a:lnTo>
                    <a:lnTo>
                      <a:pt x="207" y="233"/>
                    </a:lnTo>
                    <a:lnTo>
                      <a:pt x="222" y="228"/>
                    </a:lnTo>
                    <a:lnTo>
                      <a:pt x="210" y="213"/>
                    </a:lnTo>
                    <a:lnTo>
                      <a:pt x="215" y="200"/>
                    </a:lnTo>
                    <a:lnTo>
                      <a:pt x="207" y="192"/>
                    </a:lnTo>
                    <a:lnTo>
                      <a:pt x="205" y="181"/>
                    </a:lnTo>
                    <a:lnTo>
                      <a:pt x="217" y="175"/>
                    </a:lnTo>
                    <a:lnTo>
                      <a:pt x="223" y="185"/>
                    </a:lnTo>
                    <a:lnTo>
                      <a:pt x="239" y="194"/>
                    </a:lnTo>
                    <a:lnTo>
                      <a:pt x="253" y="188"/>
                    </a:lnTo>
                    <a:lnTo>
                      <a:pt x="257" y="175"/>
                    </a:lnTo>
                    <a:lnTo>
                      <a:pt x="246" y="162"/>
                    </a:lnTo>
                    <a:lnTo>
                      <a:pt x="261" y="167"/>
                    </a:lnTo>
                    <a:lnTo>
                      <a:pt x="267" y="150"/>
                    </a:lnTo>
                    <a:lnTo>
                      <a:pt x="281" y="153"/>
                    </a:lnTo>
                    <a:lnTo>
                      <a:pt x="299" y="137"/>
                    </a:lnTo>
                    <a:lnTo>
                      <a:pt x="299" y="124"/>
                    </a:lnTo>
                    <a:lnTo>
                      <a:pt x="322" y="112"/>
                    </a:lnTo>
                    <a:lnTo>
                      <a:pt x="329" y="117"/>
                    </a:lnTo>
                    <a:lnTo>
                      <a:pt x="340" y="114"/>
                    </a:lnTo>
                    <a:lnTo>
                      <a:pt x="346" y="121"/>
                    </a:lnTo>
                    <a:lnTo>
                      <a:pt x="353" y="117"/>
                    </a:lnTo>
                    <a:lnTo>
                      <a:pt x="356" y="125"/>
                    </a:lnTo>
                    <a:lnTo>
                      <a:pt x="395" y="121"/>
                    </a:lnTo>
                    <a:lnTo>
                      <a:pt x="403" y="106"/>
                    </a:lnTo>
                    <a:lnTo>
                      <a:pt x="399" y="95"/>
                    </a:lnTo>
                    <a:lnTo>
                      <a:pt x="401" y="89"/>
                    </a:lnTo>
                    <a:lnTo>
                      <a:pt x="427" y="89"/>
                    </a:lnTo>
                    <a:lnTo>
                      <a:pt x="458" y="79"/>
                    </a:lnTo>
                    <a:lnTo>
                      <a:pt x="470" y="80"/>
                    </a:lnTo>
                    <a:lnTo>
                      <a:pt x="478" y="72"/>
                    </a:lnTo>
                    <a:lnTo>
                      <a:pt x="494" y="74"/>
                    </a:lnTo>
                    <a:lnTo>
                      <a:pt x="506" y="66"/>
                    </a:lnTo>
                    <a:lnTo>
                      <a:pt x="501" y="51"/>
                    </a:lnTo>
                    <a:lnTo>
                      <a:pt x="523" y="38"/>
                    </a:lnTo>
                    <a:lnTo>
                      <a:pt x="531" y="38"/>
                    </a:lnTo>
                    <a:lnTo>
                      <a:pt x="525" y="28"/>
                    </a:lnTo>
                    <a:lnTo>
                      <a:pt x="524" y="8"/>
                    </a:lnTo>
                    <a:lnTo>
                      <a:pt x="537" y="0"/>
                    </a:lnTo>
                    <a:lnTo>
                      <a:pt x="546" y="1"/>
                    </a:lnTo>
                    <a:lnTo>
                      <a:pt x="553" y="8"/>
                    </a:lnTo>
                    <a:lnTo>
                      <a:pt x="546" y="21"/>
                    </a:lnTo>
                    <a:lnTo>
                      <a:pt x="553" y="26"/>
                    </a:lnTo>
                    <a:lnTo>
                      <a:pt x="567" y="26"/>
                    </a:lnTo>
                    <a:lnTo>
                      <a:pt x="576" y="42"/>
                    </a:lnTo>
                    <a:lnTo>
                      <a:pt x="589" y="42"/>
                    </a:lnTo>
                    <a:lnTo>
                      <a:pt x="594" y="74"/>
                    </a:lnTo>
                    <a:lnTo>
                      <a:pt x="609" y="90"/>
                    </a:lnTo>
                    <a:lnTo>
                      <a:pt x="612" y="105"/>
                    </a:lnTo>
                    <a:lnTo>
                      <a:pt x="620" y="107"/>
                    </a:lnTo>
                    <a:lnTo>
                      <a:pt x="627" y="103"/>
                    </a:lnTo>
                    <a:lnTo>
                      <a:pt x="636" y="109"/>
                    </a:lnTo>
                    <a:lnTo>
                      <a:pt x="636" y="122"/>
                    </a:lnTo>
                    <a:lnTo>
                      <a:pt x="642" y="133"/>
                    </a:lnTo>
                    <a:lnTo>
                      <a:pt x="637" y="140"/>
                    </a:lnTo>
                    <a:lnTo>
                      <a:pt x="642" y="151"/>
                    </a:lnTo>
                    <a:lnTo>
                      <a:pt x="636" y="165"/>
                    </a:lnTo>
                    <a:lnTo>
                      <a:pt x="635" y="179"/>
                    </a:lnTo>
                    <a:lnTo>
                      <a:pt x="620" y="177"/>
                    </a:lnTo>
                    <a:lnTo>
                      <a:pt x="617" y="169"/>
                    </a:lnTo>
                    <a:lnTo>
                      <a:pt x="589" y="180"/>
                    </a:lnTo>
                    <a:lnTo>
                      <a:pt x="587" y="192"/>
                    </a:lnTo>
                    <a:lnTo>
                      <a:pt x="596" y="217"/>
                    </a:lnTo>
                    <a:lnTo>
                      <a:pt x="588" y="220"/>
                    </a:lnTo>
                    <a:lnTo>
                      <a:pt x="591" y="231"/>
                    </a:lnTo>
                    <a:lnTo>
                      <a:pt x="593" y="242"/>
                    </a:lnTo>
                    <a:lnTo>
                      <a:pt x="606" y="237"/>
                    </a:lnTo>
                    <a:lnTo>
                      <a:pt x="617" y="251"/>
                    </a:lnTo>
                    <a:lnTo>
                      <a:pt x="615" y="263"/>
                    </a:lnTo>
                    <a:lnTo>
                      <a:pt x="629" y="270"/>
                    </a:lnTo>
                    <a:lnTo>
                      <a:pt x="630" y="289"/>
                    </a:lnTo>
                    <a:lnTo>
                      <a:pt x="620" y="293"/>
                    </a:lnTo>
                    <a:lnTo>
                      <a:pt x="603" y="291"/>
                    </a:lnTo>
                    <a:lnTo>
                      <a:pt x="597" y="296"/>
                    </a:lnTo>
                    <a:lnTo>
                      <a:pt x="606" y="306"/>
                    </a:lnTo>
                    <a:lnTo>
                      <a:pt x="599" y="310"/>
                    </a:lnTo>
                    <a:lnTo>
                      <a:pt x="588" y="309"/>
                    </a:lnTo>
                    <a:lnTo>
                      <a:pt x="567" y="316"/>
                    </a:lnTo>
                    <a:lnTo>
                      <a:pt x="554" y="335"/>
                    </a:lnTo>
                    <a:lnTo>
                      <a:pt x="569" y="346"/>
                    </a:lnTo>
                    <a:lnTo>
                      <a:pt x="567" y="360"/>
                    </a:lnTo>
                    <a:lnTo>
                      <a:pt x="558" y="354"/>
                    </a:lnTo>
                    <a:lnTo>
                      <a:pt x="553" y="355"/>
                    </a:lnTo>
                    <a:lnTo>
                      <a:pt x="543" y="353"/>
                    </a:lnTo>
                    <a:lnTo>
                      <a:pt x="536" y="370"/>
                    </a:lnTo>
                    <a:lnTo>
                      <a:pt x="518" y="373"/>
                    </a:lnTo>
                    <a:lnTo>
                      <a:pt x="518" y="384"/>
                    </a:lnTo>
                    <a:lnTo>
                      <a:pt x="542" y="405"/>
                    </a:lnTo>
                    <a:lnTo>
                      <a:pt x="546" y="417"/>
                    </a:lnTo>
                    <a:lnTo>
                      <a:pt x="555" y="423"/>
                    </a:lnTo>
                    <a:lnTo>
                      <a:pt x="595" y="417"/>
                    </a:lnTo>
                    <a:lnTo>
                      <a:pt x="621" y="405"/>
                    </a:lnTo>
                    <a:lnTo>
                      <a:pt x="646" y="398"/>
                    </a:lnTo>
                    <a:lnTo>
                      <a:pt x="656" y="397"/>
                    </a:lnTo>
                    <a:lnTo>
                      <a:pt x="664" y="402"/>
                    </a:lnTo>
                    <a:lnTo>
                      <a:pt x="677" y="416"/>
                    </a:lnTo>
                    <a:lnTo>
                      <a:pt x="685" y="425"/>
                    </a:lnTo>
                    <a:lnTo>
                      <a:pt x="694" y="434"/>
                    </a:lnTo>
                    <a:lnTo>
                      <a:pt x="697" y="451"/>
                    </a:lnTo>
                    <a:lnTo>
                      <a:pt x="690" y="460"/>
                    </a:lnTo>
                    <a:lnTo>
                      <a:pt x="696" y="473"/>
                    </a:lnTo>
                    <a:lnTo>
                      <a:pt x="703" y="477"/>
                    </a:lnTo>
                    <a:lnTo>
                      <a:pt x="697" y="491"/>
                    </a:lnTo>
                    <a:lnTo>
                      <a:pt x="707" y="499"/>
                    </a:lnTo>
                    <a:lnTo>
                      <a:pt x="713" y="518"/>
                    </a:lnTo>
                    <a:lnTo>
                      <a:pt x="729" y="518"/>
                    </a:lnTo>
                    <a:lnTo>
                      <a:pt x="721" y="530"/>
                    </a:lnTo>
                    <a:lnTo>
                      <a:pt x="712" y="536"/>
                    </a:lnTo>
                    <a:lnTo>
                      <a:pt x="697" y="540"/>
                    </a:lnTo>
                    <a:lnTo>
                      <a:pt x="692" y="548"/>
                    </a:lnTo>
                    <a:lnTo>
                      <a:pt x="697" y="574"/>
                    </a:lnTo>
                    <a:lnTo>
                      <a:pt x="709" y="589"/>
                    </a:lnTo>
                    <a:lnTo>
                      <a:pt x="713" y="596"/>
                    </a:lnTo>
                    <a:lnTo>
                      <a:pt x="707" y="604"/>
                    </a:lnTo>
                    <a:lnTo>
                      <a:pt x="709" y="609"/>
                    </a:lnTo>
                    <a:lnTo>
                      <a:pt x="719" y="638"/>
                    </a:lnTo>
                    <a:lnTo>
                      <a:pt x="713" y="648"/>
                    </a:lnTo>
                    <a:lnTo>
                      <a:pt x="722" y="656"/>
                    </a:lnTo>
                    <a:lnTo>
                      <a:pt x="736" y="658"/>
                    </a:lnTo>
                    <a:lnTo>
                      <a:pt x="732" y="669"/>
                    </a:lnTo>
                    <a:lnTo>
                      <a:pt x="732" y="673"/>
                    </a:lnTo>
                    <a:lnTo>
                      <a:pt x="720" y="676"/>
                    </a:lnTo>
                    <a:lnTo>
                      <a:pt x="722" y="684"/>
                    </a:lnTo>
                    <a:lnTo>
                      <a:pt x="731" y="680"/>
                    </a:lnTo>
                    <a:lnTo>
                      <a:pt x="735" y="684"/>
                    </a:lnTo>
                    <a:lnTo>
                      <a:pt x="727" y="697"/>
                    </a:lnTo>
                    <a:lnTo>
                      <a:pt x="718" y="707"/>
                    </a:lnTo>
                    <a:lnTo>
                      <a:pt x="719" y="712"/>
                    </a:lnTo>
                    <a:lnTo>
                      <a:pt x="731" y="716"/>
                    </a:lnTo>
                    <a:lnTo>
                      <a:pt x="722" y="724"/>
                    </a:lnTo>
                    <a:lnTo>
                      <a:pt x="709" y="737"/>
                    </a:lnTo>
                    <a:lnTo>
                      <a:pt x="695" y="751"/>
                    </a:lnTo>
                    <a:lnTo>
                      <a:pt x="695" y="767"/>
                    </a:lnTo>
                    <a:lnTo>
                      <a:pt x="688" y="780"/>
                    </a:lnTo>
                    <a:lnTo>
                      <a:pt x="690" y="792"/>
                    </a:lnTo>
                    <a:lnTo>
                      <a:pt x="682" y="815"/>
                    </a:lnTo>
                    <a:lnTo>
                      <a:pt x="672" y="828"/>
                    </a:lnTo>
                    <a:lnTo>
                      <a:pt x="666" y="849"/>
                    </a:lnTo>
                    <a:lnTo>
                      <a:pt x="661" y="852"/>
                    </a:lnTo>
                    <a:lnTo>
                      <a:pt x="654" y="858"/>
                    </a:lnTo>
                    <a:lnTo>
                      <a:pt x="646" y="860"/>
                    </a:lnTo>
                    <a:lnTo>
                      <a:pt x="643" y="857"/>
                    </a:lnTo>
                    <a:lnTo>
                      <a:pt x="618" y="854"/>
                    </a:lnTo>
                    <a:lnTo>
                      <a:pt x="564" y="835"/>
                    </a:lnTo>
                    <a:lnTo>
                      <a:pt x="558" y="830"/>
                    </a:lnTo>
                    <a:lnTo>
                      <a:pt x="552" y="830"/>
                    </a:lnTo>
                    <a:lnTo>
                      <a:pt x="540" y="823"/>
                    </a:lnTo>
                    <a:lnTo>
                      <a:pt x="534" y="824"/>
                    </a:lnTo>
                    <a:lnTo>
                      <a:pt x="517" y="818"/>
                    </a:lnTo>
                    <a:lnTo>
                      <a:pt x="499" y="828"/>
                    </a:lnTo>
                    <a:lnTo>
                      <a:pt x="483" y="823"/>
                    </a:lnTo>
                    <a:lnTo>
                      <a:pt x="475" y="823"/>
                    </a:lnTo>
                    <a:lnTo>
                      <a:pt x="465" y="820"/>
                    </a:lnTo>
                    <a:lnTo>
                      <a:pt x="429" y="814"/>
                    </a:lnTo>
                    <a:lnTo>
                      <a:pt x="421" y="806"/>
                    </a:lnTo>
                    <a:lnTo>
                      <a:pt x="419" y="795"/>
                    </a:lnTo>
                    <a:lnTo>
                      <a:pt x="415" y="792"/>
                    </a:lnTo>
                    <a:lnTo>
                      <a:pt x="416" y="781"/>
                    </a:lnTo>
                    <a:lnTo>
                      <a:pt x="403" y="782"/>
                    </a:lnTo>
                    <a:lnTo>
                      <a:pt x="398" y="776"/>
                    </a:lnTo>
                    <a:lnTo>
                      <a:pt x="370" y="780"/>
                    </a:lnTo>
                    <a:lnTo>
                      <a:pt x="362" y="766"/>
                    </a:lnTo>
                    <a:lnTo>
                      <a:pt x="347" y="750"/>
                    </a:lnTo>
                    <a:lnTo>
                      <a:pt x="354" y="736"/>
                    </a:lnTo>
                    <a:lnTo>
                      <a:pt x="369" y="730"/>
                    </a:lnTo>
                    <a:lnTo>
                      <a:pt x="370" y="720"/>
                    </a:lnTo>
                    <a:lnTo>
                      <a:pt x="380" y="718"/>
                    </a:lnTo>
                    <a:lnTo>
                      <a:pt x="386" y="703"/>
                    </a:lnTo>
                    <a:lnTo>
                      <a:pt x="393" y="694"/>
                    </a:lnTo>
                    <a:lnTo>
                      <a:pt x="388" y="682"/>
                    </a:ln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de-DE" sz="14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4" name="Freeform 385"/>
              <p:cNvSpPr>
                <a:spLocks/>
              </p:cNvSpPr>
              <p:nvPr/>
            </p:nvSpPr>
            <p:spPr bwMode="auto">
              <a:xfrm>
                <a:off x="2330" y="2949"/>
                <a:ext cx="691" cy="805"/>
              </a:xfrm>
              <a:custGeom>
                <a:avLst/>
                <a:gdLst>
                  <a:gd name="T0" fmla="*/ 650 w 964"/>
                  <a:gd name="T1" fmla="*/ 920 h 964"/>
                  <a:gd name="T2" fmla="*/ 551 w 964"/>
                  <a:gd name="T3" fmla="*/ 876 h 964"/>
                  <a:gd name="T4" fmla="*/ 550 w 964"/>
                  <a:gd name="T5" fmla="*/ 910 h 964"/>
                  <a:gd name="T6" fmla="*/ 461 w 964"/>
                  <a:gd name="T7" fmla="*/ 906 h 964"/>
                  <a:gd name="T8" fmla="*/ 415 w 964"/>
                  <a:gd name="T9" fmla="*/ 912 h 964"/>
                  <a:gd name="T10" fmla="*/ 365 w 964"/>
                  <a:gd name="T11" fmla="*/ 862 h 964"/>
                  <a:gd name="T12" fmla="*/ 311 w 964"/>
                  <a:gd name="T13" fmla="*/ 883 h 964"/>
                  <a:gd name="T14" fmla="*/ 336 w 964"/>
                  <a:gd name="T15" fmla="*/ 913 h 964"/>
                  <a:gd name="T16" fmla="*/ 336 w 964"/>
                  <a:gd name="T17" fmla="*/ 933 h 964"/>
                  <a:gd name="T18" fmla="*/ 249 w 964"/>
                  <a:gd name="T19" fmla="*/ 941 h 964"/>
                  <a:gd name="T20" fmla="*/ 117 w 964"/>
                  <a:gd name="T21" fmla="*/ 944 h 964"/>
                  <a:gd name="T22" fmla="*/ 18 w 964"/>
                  <a:gd name="T23" fmla="*/ 939 h 964"/>
                  <a:gd name="T24" fmla="*/ 21 w 964"/>
                  <a:gd name="T25" fmla="*/ 824 h 964"/>
                  <a:gd name="T26" fmla="*/ 18 w 964"/>
                  <a:gd name="T27" fmla="*/ 748 h 964"/>
                  <a:gd name="T28" fmla="*/ 76 w 964"/>
                  <a:gd name="T29" fmla="*/ 624 h 964"/>
                  <a:gd name="T30" fmla="*/ 158 w 964"/>
                  <a:gd name="T31" fmla="*/ 445 h 964"/>
                  <a:gd name="T32" fmla="*/ 235 w 964"/>
                  <a:gd name="T33" fmla="*/ 347 h 964"/>
                  <a:gd name="T34" fmla="*/ 281 w 964"/>
                  <a:gd name="T35" fmla="*/ 298 h 964"/>
                  <a:gd name="T36" fmla="*/ 321 w 964"/>
                  <a:gd name="T37" fmla="*/ 207 h 964"/>
                  <a:gd name="T38" fmla="*/ 330 w 964"/>
                  <a:gd name="T39" fmla="*/ 163 h 964"/>
                  <a:gd name="T40" fmla="*/ 321 w 964"/>
                  <a:gd name="T41" fmla="*/ 139 h 964"/>
                  <a:gd name="T42" fmla="*/ 308 w 964"/>
                  <a:gd name="T43" fmla="*/ 72 h 964"/>
                  <a:gd name="T44" fmla="*/ 366 w 964"/>
                  <a:gd name="T45" fmla="*/ 96 h 964"/>
                  <a:gd name="T46" fmla="*/ 394 w 964"/>
                  <a:gd name="T47" fmla="*/ 73 h 964"/>
                  <a:gd name="T48" fmla="*/ 450 w 964"/>
                  <a:gd name="T49" fmla="*/ 106 h 964"/>
                  <a:gd name="T50" fmla="*/ 435 w 964"/>
                  <a:gd name="T51" fmla="*/ 149 h 964"/>
                  <a:gd name="T52" fmla="*/ 472 w 964"/>
                  <a:gd name="T53" fmla="*/ 141 h 964"/>
                  <a:gd name="T54" fmla="*/ 504 w 964"/>
                  <a:gd name="T55" fmla="*/ 107 h 964"/>
                  <a:gd name="T56" fmla="*/ 576 w 964"/>
                  <a:gd name="T57" fmla="*/ 76 h 964"/>
                  <a:gd name="T58" fmla="*/ 622 w 964"/>
                  <a:gd name="T59" fmla="*/ 53 h 964"/>
                  <a:gd name="T60" fmla="*/ 625 w 964"/>
                  <a:gd name="T61" fmla="*/ 1 h 964"/>
                  <a:gd name="T62" fmla="*/ 663 w 964"/>
                  <a:gd name="T63" fmla="*/ 20 h 964"/>
                  <a:gd name="T64" fmla="*/ 703 w 964"/>
                  <a:gd name="T65" fmla="*/ 43 h 964"/>
                  <a:gd name="T66" fmla="*/ 740 w 964"/>
                  <a:gd name="T67" fmla="*/ 28 h 964"/>
                  <a:gd name="T68" fmla="*/ 758 w 964"/>
                  <a:gd name="T69" fmla="*/ 105 h 964"/>
                  <a:gd name="T70" fmla="*/ 776 w 964"/>
                  <a:gd name="T71" fmla="*/ 128 h 964"/>
                  <a:gd name="T72" fmla="*/ 829 w 964"/>
                  <a:gd name="T73" fmla="*/ 117 h 964"/>
                  <a:gd name="T74" fmla="*/ 851 w 964"/>
                  <a:gd name="T75" fmla="*/ 174 h 964"/>
                  <a:gd name="T76" fmla="*/ 845 w 964"/>
                  <a:gd name="T77" fmla="*/ 207 h 964"/>
                  <a:gd name="T78" fmla="*/ 849 w 964"/>
                  <a:gd name="T79" fmla="*/ 260 h 964"/>
                  <a:gd name="T80" fmla="*/ 869 w 964"/>
                  <a:gd name="T81" fmla="*/ 292 h 964"/>
                  <a:gd name="T82" fmla="*/ 899 w 964"/>
                  <a:gd name="T83" fmla="*/ 328 h 964"/>
                  <a:gd name="T84" fmla="*/ 949 w 964"/>
                  <a:gd name="T85" fmla="*/ 383 h 964"/>
                  <a:gd name="T86" fmla="*/ 943 w 964"/>
                  <a:gd name="T87" fmla="*/ 456 h 964"/>
                  <a:gd name="T88" fmla="*/ 949 w 964"/>
                  <a:gd name="T89" fmla="*/ 471 h 964"/>
                  <a:gd name="T90" fmla="*/ 907 w 964"/>
                  <a:gd name="T91" fmla="*/ 470 h 964"/>
                  <a:gd name="T92" fmla="*/ 908 w 964"/>
                  <a:gd name="T93" fmla="*/ 507 h 964"/>
                  <a:gd name="T94" fmla="*/ 883 w 964"/>
                  <a:gd name="T95" fmla="*/ 547 h 964"/>
                  <a:gd name="T96" fmla="*/ 846 w 964"/>
                  <a:gd name="T97" fmla="*/ 562 h 964"/>
                  <a:gd name="T98" fmla="*/ 801 w 964"/>
                  <a:gd name="T99" fmla="*/ 605 h 964"/>
                  <a:gd name="T100" fmla="*/ 839 w 964"/>
                  <a:gd name="T101" fmla="*/ 673 h 964"/>
                  <a:gd name="T102" fmla="*/ 859 w 964"/>
                  <a:gd name="T103" fmla="*/ 769 h 964"/>
                  <a:gd name="T104" fmla="*/ 847 w 964"/>
                  <a:gd name="T105" fmla="*/ 810 h 964"/>
                  <a:gd name="T106" fmla="*/ 852 w 964"/>
                  <a:gd name="T107" fmla="*/ 849 h 964"/>
                  <a:gd name="T108" fmla="*/ 857 w 964"/>
                  <a:gd name="T109" fmla="*/ 914 h 964"/>
                  <a:gd name="T110" fmla="*/ 740 w 964"/>
                  <a:gd name="T111" fmla="*/ 927 h 9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64" h="964">
                    <a:moveTo>
                      <a:pt x="711" y="938"/>
                    </a:moveTo>
                    <a:lnTo>
                      <a:pt x="681" y="937"/>
                    </a:lnTo>
                    <a:lnTo>
                      <a:pt x="677" y="948"/>
                    </a:lnTo>
                    <a:lnTo>
                      <a:pt x="665" y="947"/>
                    </a:lnTo>
                    <a:lnTo>
                      <a:pt x="658" y="941"/>
                    </a:lnTo>
                    <a:lnTo>
                      <a:pt x="650" y="920"/>
                    </a:lnTo>
                    <a:lnTo>
                      <a:pt x="635" y="918"/>
                    </a:lnTo>
                    <a:lnTo>
                      <a:pt x="616" y="910"/>
                    </a:lnTo>
                    <a:lnTo>
                      <a:pt x="597" y="911"/>
                    </a:lnTo>
                    <a:lnTo>
                      <a:pt x="575" y="902"/>
                    </a:lnTo>
                    <a:lnTo>
                      <a:pt x="554" y="885"/>
                    </a:lnTo>
                    <a:lnTo>
                      <a:pt x="551" y="876"/>
                    </a:lnTo>
                    <a:lnTo>
                      <a:pt x="506" y="863"/>
                    </a:lnTo>
                    <a:lnTo>
                      <a:pt x="496" y="863"/>
                    </a:lnTo>
                    <a:lnTo>
                      <a:pt x="504" y="872"/>
                    </a:lnTo>
                    <a:lnTo>
                      <a:pt x="536" y="883"/>
                    </a:lnTo>
                    <a:lnTo>
                      <a:pt x="548" y="900"/>
                    </a:lnTo>
                    <a:lnTo>
                      <a:pt x="550" y="910"/>
                    </a:lnTo>
                    <a:lnTo>
                      <a:pt x="536" y="907"/>
                    </a:lnTo>
                    <a:lnTo>
                      <a:pt x="537" y="914"/>
                    </a:lnTo>
                    <a:lnTo>
                      <a:pt x="520" y="905"/>
                    </a:lnTo>
                    <a:lnTo>
                      <a:pt x="484" y="893"/>
                    </a:lnTo>
                    <a:lnTo>
                      <a:pt x="475" y="892"/>
                    </a:lnTo>
                    <a:lnTo>
                      <a:pt x="461" y="906"/>
                    </a:lnTo>
                    <a:lnTo>
                      <a:pt x="455" y="919"/>
                    </a:lnTo>
                    <a:lnTo>
                      <a:pt x="445" y="923"/>
                    </a:lnTo>
                    <a:lnTo>
                      <a:pt x="437" y="917"/>
                    </a:lnTo>
                    <a:lnTo>
                      <a:pt x="430" y="901"/>
                    </a:lnTo>
                    <a:lnTo>
                      <a:pt x="415" y="905"/>
                    </a:lnTo>
                    <a:lnTo>
                      <a:pt x="415" y="912"/>
                    </a:lnTo>
                    <a:lnTo>
                      <a:pt x="397" y="904"/>
                    </a:lnTo>
                    <a:lnTo>
                      <a:pt x="391" y="888"/>
                    </a:lnTo>
                    <a:lnTo>
                      <a:pt x="400" y="881"/>
                    </a:lnTo>
                    <a:lnTo>
                      <a:pt x="376" y="862"/>
                    </a:lnTo>
                    <a:lnTo>
                      <a:pt x="370" y="870"/>
                    </a:lnTo>
                    <a:lnTo>
                      <a:pt x="365" y="862"/>
                    </a:lnTo>
                    <a:lnTo>
                      <a:pt x="358" y="857"/>
                    </a:lnTo>
                    <a:lnTo>
                      <a:pt x="344" y="857"/>
                    </a:lnTo>
                    <a:lnTo>
                      <a:pt x="347" y="868"/>
                    </a:lnTo>
                    <a:lnTo>
                      <a:pt x="331" y="868"/>
                    </a:lnTo>
                    <a:lnTo>
                      <a:pt x="319" y="871"/>
                    </a:lnTo>
                    <a:lnTo>
                      <a:pt x="311" y="883"/>
                    </a:lnTo>
                    <a:lnTo>
                      <a:pt x="312" y="889"/>
                    </a:lnTo>
                    <a:lnTo>
                      <a:pt x="294" y="901"/>
                    </a:lnTo>
                    <a:lnTo>
                      <a:pt x="296" y="912"/>
                    </a:lnTo>
                    <a:lnTo>
                      <a:pt x="313" y="921"/>
                    </a:lnTo>
                    <a:lnTo>
                      <a:pt x="328" y="919"/>
                    </a:lnTo>
                    <a:lnTo>
                      <a:pt x="336" y="913"/>
                    </a:lnTo>
                    <a:lnTo>
                      <a:pt x="354" y="913"/>
                    </a:lnTo>
                    <a:lnTo>
                      <a:pt x="364" y="925"/>
                    </a:lnTo>
                    <a:lnTo>
                      <a:pt x="354" y="939"/>
                    </a:lnTo>
                    <a:lnTo>
                      <a:pt x="346" y="945"/>
                    </a:lnTo>
                    <a:lnTo>
                      <a:pt x="340" y="944"/>
                    </a:lnTo>
                    <a:lnTo>
                      <a:pt x="336" y="933"/>
                    </a:lnTo>
                    <a:lnTo>
                      <a:pt x="311" y="941"/>
                    </a:lnTo>
                    <a:lnTo>
                      <a:pt x="317" y="949"/>
                    </a:lnTo>
                    <a:lnTo>
                      <a:pt x="311" y="955"/>
                    </a:lnTo>
                    <a:lnTo>
                      <a:pt x="275" y="958"/>
                    </a:lnTo>
                    <a:lnTo>
                      <a:pt x="259" y="955"/>
                    </a:lnTo>
                    <a:lnTo>
                      <a:pt x="249" y="941"/>
                    </a:lnTo>
                    <a:lnTo>
                      <a:pt x="218" y="937"/>
                    </a:lnTo>
                    <a:lnTo>
                      <a:pt x="182" y="954"/>
                    </a:lnTo>
                    <a:lnTo>
                      <a:pt x="162" y="960"/>
                    </a:lnTo>
                    <a:lnTo>
                      <a:pt x="125" y="964"/>
                    </a:lnTo>
                    <a:lnTo>
                      <a:pt x="119" y="956"/>
                    </a:lnTo>
                    <a:lnTo>
                      <a:pt x="117" y="944"/>
                    </a:lnTo>
                    <a:lnTo>
                      <a:pt x="92" y="941"/>
                    </a:lnTo>
                    <a:lnTo>
                      <a:pt x="86" y="949"/>
                    </a:lnTo>
                    <a:lnTo>
                      <a:pt x="75" y="954"/>
                    </a:lnTo>
                    <a:lnTo>
                      <a:pt x="52" y="955"/>
                    </a:lnTo>
                    <a:lnTo>
                      <a:pt x="41" y="953"/>
                    </a:lnTo>
                    <a:lnTo>
                      <a:pt x="18" y="939"/>
                    </a:lnTo>
                    <a:lnTo>
                      <a:pt x="0" y="902"/>
                    </a:lnTo>
                    <a:lnTo>
                      <a:pt x="2" y="889"/>
                    </a:lnTo>
                    <a:lnTo>
                      <a:pt x="8" y="870"/>
                    </a:lnTo>
                    <a:lnTo>
                      <a:pt x="12" y="863"/>
                    </a:lnTo>
                    <a:lnTo>
                      <a:pt x="10" y="841"/>
                    </a:lnTo>
                    <a:lnTo>
                      <a:pt x="21" y="824"/>
                    </a:lnTo>
                    <a:lnTo>
                      <a:pt x="21" y="811"/>
                    </a:lnTo>
                    <a:lnTo>
                      <a:pt x="28" y="800"/>
                    </a:lnTo>
                    <a:lnTo>
                      <a:pt x="28" y="788"/>
                    </a:lnTo>
                    <a:lnTo>
                      <a:pt x="35" y="776"/>
                    </a:lnTo>
                    <a:lnTo>
                      <a:pt x="33" y="762"/>
                    </a:lnTo>
                    <a:lnTo>
                      <a:pt x="18" y="748"/>
                    </a:lnTo>
                    <a:lnTo>
                      <a:pt x="15" y="731"/>
                    </a:lnTo>
                    <a:lnTo>
                      <a:pt x="21" y="711"/>
                    </a:lnTo>
                    <a:lnTo>
                      <a:pt x="55" y="660"/>
                    </a:lnTo>
                    <a:lnTo>
                      <a:pt x="58" y="643"/>
                    </a:lnTo>
                    <a:lnTo>
                      <a:pt x="63" y="633"/>
                    </a:lnTo>
                    <a:lnTo>
                      <a:pt x="76" y="624"/>
                    </a:lnTo>
                    <a:lnTo>
                      <a:pt x="80" y="577"/>
                    </a:lnTo>
                    <a:lnTo>
                      <a:pt x="100" y="531"/>
                    </a:lnTo>
                    <a:lnTo>
                      <a:pt x="111" y="487"/>
                    </a:lnTo>
                    <a:lnTo>
                      <a:pt x="131" y="479"/>
                    </a:lnTo>
                    <a:lnTo>
                      <a:pt x="150" y="463"/>
                    </a:lnTo>
                    <a:lnTo>
                      <a:pt x="158" y="445"/>
                    </a:lnTo>
                    <a:lnTo>
                      <a:pt x="160" y="440"/>
                    </a:lnTo>
                    <a:lnTo>
                      <a:pt x="198" y="427"/>
                    </a:lnTo>
                    <a:lnTo>
                      <a:pt x="222" y="369"/>
                    </a:lnTo>
                    <a:lnTo>
                      <a:pt x="241" y="357"/>
                    </a:lnTo>
                    <a:lnTo>
                      <a:pt x="230" y="352"/>
                    </a:lnTo>
                    <a:lnTo>
                      <a:pt x="235" y="347"/>
                    </a:lnTo>
                    <a:lnTo>
                      <a:pt x="245" y="343"/>
                    </a:lnTo>
                    <a:lnTo>
                      <a:pt x="253" y="341"/>
                    </a:lnTo>
                    <a:lnTo>
                      <a:pt x="260" y="335"/>
                    </a:lnTo>
                    <a:lnTo>
                      <a:pt x="265" y="332"/>
                    </a:lnTo>
                    <a:lnTo>
                      <a:pt x="271" y="311"/>
                    </a:lnTo>
                    <a:lnTo>
                      <a:pt x="281" y="298"/>
                    </a:lnTo>
                    <a:lnTo>
                      <a:pt x="289" y="275"/>
                    </a:lnTo>
                    <a:lnTo>
                      <a:pt x="287" y="263"/>
                    </a:lnTo>
                    <a:lnTo>
                      <a:pt x="294" y="250"/>
                    </a:lnTo>
                    <a:lnTo>
                      <a:pt x="294" y="234"/>
                    </a:lnTo>
                    <a:lnTo>
                      <a:pt x="308" y="220"/>
                    </a:lnTo>
                    <a:lnTo>
                      <a:pt x="321" y="207"/>
                    </a:lnTo>
                    <a:lnTo>
                      <a:pt x="330" y="199"/>
                    </a:lnTo>
                    <a:lnTo>
                      <a:pt x="318" y="195"/>
                    </a:lnTo>
                    <a:lnTo>
                      <a:pt x="317" y="190"/>
                    </a:lnTo>
                    <a:lnTo>
                      <a:pt x="326" y="180"/>
                    </a:lnTo>
                    <a:lnTo>
                      <a:pt x="334" y="167"/>
                    </a:lnTo>
                    <a:lnTo>
                      <a:pt x="330" y="163"/>
                    </a:lnTo>
                    <a:lnTo>
                      <a:pt x="321" y="167"/>
                    </a:lnTo>
                    <a:lnTo>
                      <a:pt x="319" y="159"/>
                    </a:lnTo>
                    <a:lnTo>
                      <a:pt x="331" y="156"/>
                    </a:lnTo>
                    <a:lnTo>
                      <a:pt x="331" y="152"/>
                    </a:lnTo>
                    <a:lnTo>
                      <a:pt x="335" y="141"/>
                    </a:lnTo>
                    <a:lnTo>
                      <a:pt x="321" y="139"/>
                    </a:lnTo>
                    <a:lnTo>
                      <a:pt x="312" y="131"/>
                    </a:lnTo>
                    <a:lnTo>
                      <a:pt x="318" y="121"/>
                    </a:lnTo>
                    <a:lnTo>
                      <a:pt x="308" y="92"/>
                    </a:lnTo>
                    <a:lnTo>
                      <a:pt x="306" y="87"/>
                    </a:lnTo>
                    <a:lnTo>
                      <a:pt x="312" y="79"/>
                    </a:lnTo>
                    <a:lnTo>
                      <a:pt x="308" y="72"/>
                    </a:lnTo>
                    <a:lnTo>
                      <a:pt x="319" y="69"/>
                    </a:lnTo>
                    <a:lnTo>
                      <a:pt x="334" y="78"/>
                    </a:lnTo>
                    <a:lnTo>
                      <a:pt x="353" y="104"/>
                    </a:lnTo>
                    <a:lnTo>
                      <a:pt x="358" y="106"/>
                    </a:lnTo>
                    <a:lnTo>
                      <a:pt x="360" y="102"/>
                    </a:lnTo>
                    <a:lnTo>
                      <a:pt x="366" y="96"/>
                    </a:lnTo>
                    <a:lnTo>
                      <a:pt x="368" y="82"/>
                    </a:lnTo>
                    <a:lnTo>
                      <a:pt x="361" y="70"/>
                    </a:lnTo>
                    <a:lnTo>
                      <a:pt x="372" y="61"/>
                    </a:lnTo>
                    <a:lnTo>
                      <a:pt x="385" y="57"/>
                    </a:lnTo>
                    <a:lnTo>
                      <a:pt x="402" y="63"/>
                    </a:lnTo>
                    <a:lnTo>
                      <a:pt x="394" y="73"/>
                    </a:lnTo>
                    <a:lnTo>
                      <a:pt x="395" y="91"/>
                    </a:lnTo>
                    <a:lnTo>
                      <a:pt x="418" y="105"/>
                    </a:lnTo>
                    <a:lnTo>
                      <a:pt x="427" y="99"/>
                    </a:lnTo>
                    <a:lnTo>
                      <a:pt x="435" y="100"/>
                    </a:lnTo>
                    <a:lnTo>
                      <a:pt x="432" y="108"/>
                    </a:lnTo>
                    <a:lnTo>
                      <a:pt x="450" y="106"/>
                    </a:lnTo>
                    <a:lnTo>
                      <a:pt x="447" y="122"/>
                    </a:lnTo>
                    <a:lnTo>
                      <a:pt x="439" y="123"/>
                    </a:lnTo>
                    <a:lnTo>
                      <a:pt x="435" y="131"/>
                    </a:lnTo>
                    <a:lnTo>
                      <a:pt x="443" y="137"/>
                    </a:lnTo>
                    <a:lnTo>
                      <a:pt x="442" y="145"/>
                    </a:lnTo>
                    <a:lnTo>
                      <a:pt x="435" y="149"/>
                    </a:lnTo>
                    <a:lnTo>
                      <a:pt x="436" y="158"/>
                    </a:lnTo>
                    <a:lnTo>
                      <a:pt x="444" y="161"/>
                    </a:lnTo>
                    <a:lnTo>
                      <a:pt x="451" y="156"/>
                    </a:lnTo>
                    <a:lnTo>
                      <a:pt x="457" y="142"/>
                    </a:lnTo>
                    <a:lnTo>
                      <a:pt x="467" y="145"/>
                    </a:lnTo>
                    <a:lnTo>
                      <a:pt x="472" y="141"/>
                    </a:lnTo>
                    <a:lnTo>
                      <a:pt x="467" y="130"/>
                    </a:lnTo>
                    <a:lnTo>
                      <a:pt x="471" y="124"/>
                    </a:lnTo>
                    <a:lnTo>
                      <a:pt x="474" y="114"/>
                    </a:lnTo>
                    <a:lnTo>
                      <a:pt x="485" y="109"/>
                    </a:lnTo>
                    <a:lnTo>
                      <a:pt x="498" y="117"/>
                    </a:lnTo>
                    <a:lnTo>
                      <a:pt x="504" y="107"/>
                    </a:lnTo>
                    <a:lnTo>
                      <a:pt x="518" y="106"/>
                    </a:lnTo>
                    <a:lnTo>
                      <a:pt x="519" y="95"/>
                    </a:lnTo>
                    <a:lnTo>
                      <a:pt x="533" y="92"/>
                    </a:lnTo>
                    <a:lnTo>
                      <a:pt x="545" y="94"/>
                    </a:lnTo>
                    <a:lnTo>
                      <a:pt x="564" y="88"/>
                    </a:lnTo>
                    <a:lnTo>
                      <a:pt x="576" y="76"/>
                    </a:lnTo>
                    <a:lnTo>
                      <a:pt x="574" y="71"/>
                    </a:lnTo>
                    <a:lnTo>
                      <a:pt x="584" y="62"/>
                    </a:lnTo>
                    <a:lnTo>
                      <a:pt x="591" y="66"/>
                    </a:lnTo>
                    <a:lnTo>
                      <a:pt x="597" y="62"/>
                    </a:lnTo>
                    <a:lnTo>
                      <a:pt x="609" y="63"/>
                    </a:lnTo>
                    <a:lnTo>
                      <a:pt x="622" y="53"/>
                    </a:lnTo>
                    <a:lnTo>
                      <a:pt x="611" y="48"/>
                    </a:lnTo>
                    <a:lnTo>
                      <a:pt x="620" y="38"/>
                    </a:lnTo>
                    <a:lnTo>
                      <a:pt x="616" y="22"/>
                    </a:lnTo>
                    <a:lnTo>
                      <a:pt x="584" y="21"/>
                    </a:lnTo>
                    <a:lnTo>
                      <a:pt x="595" y="6"/>
                    </a:lnTo>
                    <a:lnTo>
                      <a:pt x="625" y="1"/>
                    </a:lnTo>
                    <a:lnTo>
                      <a:pt x="631" y="12"/>
                    </a:lnTo>
                    <a:lnTo>
                      <a:pt x="638" y="5"/>
                    </a:lnTo>
                    <a:lnTo>
                      <a:pt x="647" y="1"/>
                    </a:lnTo>
                    <a:lnTo>
                      <a:pt x="650" y="12"/>
                    </a:lnTo>
                    <a:lnTo>
                      <a:pt x="658" y="10"/>
                    </a:lnTo>
                    <a:lnTo>
                      <a:pt x="663" y="20"/>
                    </a:lnTo>
                    <a:lnTo>
                      <a:pt x="670" y="18"/>
                    </a:lnTo>
                    <a:lnTo>
                      <a:pt x="667" y="5"/>
                    </a:lnTo>
                    <a:lnTo>
                      <a:pt x="690" y="0"/>
                    </a:lnTo>
                    <a:lnTo>
                      <a:pt x="687" y="36"/>
                    </a:lnTo>
                    <a:lnTo>
                      <a:pt x="693" y="43"/>
                    </a:lnTo>
                    <a:lnTo>
                      <a:pt x="703" y="43"/>
                    </a:lnTo>
                    <a:lnTo>
                      <a:pt x="704" y="33"/>
                    </a:lnTo>
                    <a:lnTo>
                      <a:pt x="715" y="30"/>
                    </a:lnTo>
                    <a:lnTo>
                      <a:pt x="717" y="44"/>
                    </a:lnTo>
                    <a:lnTo>
                      <a:pt x="728" y="43"/>
                    </a:lnTo>
                    <a:lnTo>
                      <a:pt x="733" y="31"/>
                    </a:lnTo>
                    <a:lnTo>
                      <a:pt x="740" y="28"/>
                    </a:lnTo>
                    <a:lnTo>
                      <a:pt x="753" y="44"/>
                    </a:lnTo>
                    <a:lnTo>
                      <a:pt x="747" y="50"/>
                    </a:lnTo>
                    <a:lnTo>
                      <a:pt x="762" y="71"/>
                    </a:lnTo>
                    <a:lnTo>
                      <a:pt x="751" y="79"/>
                    </a:lnTo>
                    <a:lnTo>
                      <a:pt x="744" y="101"/>
                    </a:lnTo>
                    <a:lnTo>
                      <a:pt x="758" y="105"/>
                    </a:lnTo>
                    <a:lnTo>
                      <a:pt x="763" y="94"/>
                    </a:lnTo>
                    <a:lnTo>
                      <a:pt x="772" y="90"/>
                    </a:lnTo>
                    <a:lnTo>
                      <a:pt x="772" y="99"/>
                    </a:lnTo>
                    <a:lnTo>
                      <a:pt x="779" y="101"/>
                    </a:lnTo>
                    <a:lnTo>
                      <a:pt x="782" y="117"/>
                    </a:lnTo>
                    <a:lnTo>
                      <a:pt x="776" y="128"/>
                    </a:lnTo>
                    <a:lnTo>
                      <a:pt x="783" y="135"/>
                    </a:lnTo>
                    <a:lnTo>
                      <a:pt x="804" y="129"/>
                    </a:lnTo>
                    <a:lnTo>
                      <a:pt x="818" y="118"/>
                    </a:lnTo>
                    <a:lnTo>
                      <a:pt x="818" y="110"/>
                    </a:lnTo>
                    <a:lnTo>
                      <a:pt x="831" y="105"/>
                    </a:lnTo>
                    <a:lnTo>
                      <a:pt x="829" y="117"/>
                    </a:lnTo>
                    <a:lnTo>
                      <a:pt x="841" y="123"/>
                    </a:lnTo>
                    <a:lnTo>
                      <a:pt x="831" y="127"/>
                    </a:lnTo>
                    <a:lnTo>
                      <a:pt x="836" y="138"/>
                    </a:lnTo>
                    <a:lnTo>
                      <a:pt x="829" y="148"/>
                    </a:lnTo>
                    <a:lnTo>
                      <a:pt x="841" y="153"/>
                    </a:lnTo>
                    <a:lnTo>
                      <a:pt x="851" y="174"/>
                    </a:lnTo>
                    <a:lnTo>
                      <a:pt x="840" y="170"/>
                    </a:lnTo>
                    <a:lnTo>
                      <a:pt x="839" y="181"/>
                    </a:lnTo>
                    <a:lnTo>
                      <a:pt x="843" y="184"/>
                    </a:lnTo>
                    <a:lnTo>
                      <a:pt x="836" y="194"/>
                    </a:lnTo>
                    <a:lnTo>
                      <a:pt x="846" y="200"/>
                    </a:lnTo>
                    <a:lnTo>
                      <a:pt x="845" y="207"/>
                    </a:lnTo>
                    <a:lnTo>
                      <a:pt x="851" y="217"/>
                    </a:lnTo>
                    <a:lnTo>
                      <a:pt x="837" y="218"/>
                    </a:lnTo>
                    <a:lnTo>
                      <a:pt x="841" y="240"/>
                    </a:lnTo>
                    <a:lnTo>
                      <a:pt x="847" y="245"/>
                    </a:lnTo>
                    <a:lnTo>
                      <a:pt x="840" y="250"/>
                    </a:lnTo>
                    <a:lnTo>
                      <a:pt x="849" y="260"/>
                    </a:lnTo>
                    <a:lnTo>
                      <a:pt x="864" y="263"/>
                    </a:lnTo>
                    <a:lnTo>
                      <a:pt x="860" y="272"/>
                    </a:lnTo>
                    <a:lnTo>
                      <a:pt x="872" y="269"/>
                    </a:lnTo>
                    <a:lnTo>
                      <a:pt x="881" y="273"/>
                    </a:lnTo>
                    <a:lnTo>
                      <a:pt x="881" y="285"/>
                    </a:lnTo>
                    <a:lnTo>
                      <a:pt x="869" y="292"/>
                    </a:lnTo>
                    <a:lnTo>
                      <a:pt x="877" y="298"/>
                    </a:lnTo>
                    <a:lnTo>
                      <a:pt x="874" y="303"/>
                    </a:lnTo>
                    <a:lnTo>
                      <a:pt x="883" y="305"/>
                    </a:lnTo>
                    <a:lnTo>
                      <a:pt x="883" y="313"/>
                    </a:lnTo>
                    <a:lnTo>
                      <a:pt x="887" y="326"/>
                    </a:lnTo>
                    <a:lnTo>
                      <a:pt x="899" y="328"/>
                    </a:lnTo>
                    <a:lnTo>
                      <a:pt x="906" y="327"/>
                    </a:lnTo>
                    <a:lnTo>
                      <a:pt x="931" y="348"/>
                    </a:lnTo>
                    <a:lnTo>
                      <a:pt x="930" y="355"/>
                    </a:lnTo>
                    <a:lnTo>
                      <a:pt x="949" y="373"/>
                    </a:lnTo>
                    <a:lnTo>
                      <a:pt x="942" y="377"/>
                    </a:lnTo>
                    <a:lnTo>
                      <a:pt x="949" y="383"/>
                    </a:lnTo>
                    <a:lnTo>
                      <a:pt x="948" y="416"/>
                    </a:lnTo>
                    <a:lnTo>
                      <a:pt x="941" y="425"/>
                    </a:lnTo>
                    <a:lnTo>
                      <a:pt x="944" y="433"/>
                    </a:lnTo>
                    <a:lnTo>
                      <a:pt x="938" y="437"/>
                    </a:lnTo>
                    <a:lnTo>
                      <a:pt x="940" y="447"/>
                    </a:lnTo>
                    <a:lnTo>
                      <a:pt x="943" y="456"/>
                    </a:lnTo>
                    <a:lnTo>
                      <a:pt x="957" y="457"/>
                    </a:lnTo>
                    <a:lnTo>
                      <a:pt x="958" y="466"/>
                    </a:lnTo>
                    <a:lnTo>
                      <a:pt x="964" y="471"/>
                    </a:lnTo>
                    <a:lnTo>
                      <a:pt x="954" y="480"/>
                    </a:lnTo>
                    <a:lnTo>
                      <a:pt x="944" y="484"/>
                    </a:lnTo>
                    <a:lnTo>
                      <a:pt x="949" y="471"/>
                    </a:lnTo>
                    <a:lnTo>
                      <a:pt x="936" y="470"/>
                    </a:lnTo>
                    <a:lnTo>
                      <a:pt x="931" y="482"/>
                    </a:lnTo>
                    <a:lnTo>
                      <a:pt x="924" y="488"/>
                    </a:lnTo>
                    <a:lnTo>
                      <a:pt x="924" y="472"/>
                    </a:lnTo>
                    <a:lnTo>
                      <a:pt x="916" y="468"/>
                    </a:lnTo>
                    <a:lnTo>
                      <a:pt x="907" y="470"/>
                    </a:lnTo>
                    <a:lnTo>
                      <a:pt x="893" y="462"/>
                    </a:lnTo>
                    <a:lnTo>
                      <a:pt x="894" y="474"/>
                    </a:lnTo>
                    <a:lnTo>
                      <a:pt x="887" y="476"/>
                    </a:lnTo>
                    <a:lnTo>
                      <a:pt x="890" y="489"/>
                    </a:lnTo>
                    <a:lnTo>
                      <a:pt x="898" y="491"/>
                    </a:lnTo>
                    <a:lnTo>
                      <a:pt x="908" y="507"/>
                    </a:lnTo>
                    <a:lnTo>
                      <a:pt x="908" y="517"/>
                    </a:lnTo>
                    <a:lnTo>
                      <a:pt x="905" y="535"/>
                    </a:lnTo>
                    <a:lnTo>
                      <a:pt x="913" y="542"/>
                    </a:lnTo>
                    <a:lnTo>
                      <a:pt x="905" y="545"/>
                    </a:lnTo>
                    <a:lnTo>
                      <a:pt x="892" y="543"/>
                    </a:lnTo>
                    <a:lnTo>
                      <a:pt x="883" y="547"/>
                    </a:lnTo>
                    <a:lnTo>
                      <a:pt x="880" y="555"/>
                    </a:lnTo>
                    <a:lnTo>
                      <a:pt x="888" y="561"/>
                    </a:lnTo>
                    <a:lnTo>
                      <a:pt x="870" y="563"/>
                    </a:lnTo>
                    <a:lnTo>
                      <a:pt x="866" y="569"/>
                    </a:lnTo>
                    <a:lnTo>
                      <a:pt x="852" y="569"/>
                    </a:lnTo>
                    <a:lnTo>
                      <a:pt x="846" y="562"/>
                    </a:lnTo>
                    <a:lnTo>
                      <a:pt x="834" y="570"/>
                    </a:lnTo>
                    <a:lnTo>
                      <a:pt x="819" y="570"/>
                    </a:lnTo>
                    <a:lnTo>
                      <a:pt x="811" y="584"/>
                    </a:lnTo>
                    <a:lnTo>
                      <a:pt x="822" y="584"/>
                    </a:lnTo>
                    <a:lnTo>
                      <a:pt x="813" y="598"/>
                    </a:lnTo>
                    <a:lnTo>
                      <a:pt x="801" y="605"/>
                    </a:lnTo>
                    <a:lnTo>
                      <a:pt x="809" y="610"/>
                    </a:lnTo>
                    <a:lnTo>
                      <a:pt x="813" y="618"/>
                    </a:lnTo>
                    <a:lnTo>
                      <a:pt x="824" y="631"/>
                    </a:lnTo>
                    <a:lnTo>
                      <a:pt x="835" y="659"/>
                    </a:lnTo>
                    <a:lnTo>
                      <a:pt x="834" y="664"/>
                    </a:lnTo>
                    <a:lnTo>
                      <a:pt x="839" y="673"/>
                    </a:lnTo>
                    <a:lnTo>
                      <a:pt x="846" y="703"/>
                    </a:lnTo>
                    <a:lnTo>
                      <a:pt x="851" y="718"/>
                    </a:lnTo>
                    <a:lnTo>
                      <a:pt x="859" y="726"/>
                    </a:lnTo>
                    <a:lnTo>
                      <a:pt x="858" y="742"/>
                    </a:lnTo>
                    <a:lnTo>
                      <a:pt x="855" y="760"/>
                    </a:lnTo>
                    <a:lnTo>
                      <a:pt x="859" y="769"/>
                    </a:lnTo>
                    <a:lnTo>
                      <a:pt x="855" y="779"/>
                    </a:lnTo>
                    <a:lnTo>
                      <a:pt x="849" y="786"/>
                    </a:lnTo>
                    <a:lnTo>
                      <a:pt x="842" y="787"/>
                    </a:lnTo>
                    <a:lnTo>
                      <a:pt x="839" y="793"/>
                    </a:lnTo>
                    <a:lnTo>
                      <a:pt x="848" y="799"/>
                    </a:lnTo>
                    <a:lnTo>
                      <a:pt x="847" y="810"/>
                    </a:lnTo>
                    <a:lnTo>
                      <a:pt x="840" y="819"/>
                    </a:lnTo>
                    <a:lnTo>
                      <a:pt x="843" y="826"/>
                    </a:lnTo>
                    <a:lnTo>
                      <a:pt x="835" y="831"/>
                    </a:lnTo>
                    <a:lnTo>
                      <a:pt x="845" y="834"/>
                    </a:lnTo>
                    <a:lnTo>
                      <a:pt x="842" y="839"/>
                    </a:lnTo>
                    <a:lnTo>
                      <a:pt x="852" y="849"/>
                    </a:lnTo>
                    <a:lnTo>
                      <a:pt x="833" y="862"/>
                    </a:lnTo>
                    <a:lnTo>
                      <a:pt x="840" y="873"/>
                    </a:lnTo>
                    <a:lnTo>
                      <a:pt x="851" y="874"/>
                    </a:lnTo>
                    <a:lnTo>
                      <a:pt x="847" y="890"/>
                    </a:lnTo>
                    <a:lnTo>
                      <a:pt x="858" y="899"/>
                    </a:lnTo>
                    <a:lnTo>
                      <a:pt x="857" y="914"/>
                    </a:lnTo>
                    <a:lnTo>
                      <a:pt x="837" y="920"/>
                    </a:lnTo>
                    <a:lnTo>
                      <a:pt x="816" y="910"/>
                    </a:lnTo>
                    <a:lnTo>
                      <a:pt x="795" y="918"/>
                    </a:lnTo>
                    <a:lnTo>
                      <a:pt x="775" y="910"/>
                    </a:lnTo>
                    <a:lnTo>
                      <a:pt x="758" y="911"/>
                    </a:lnTo>
                    <a:lnTo>
                      <a:pt x="740" y="927"/>
                    </a:lnTo>
                    <a:lnTo>
                      <a:pt x="711" y="938"/>
                    </a:ln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de-DE" sz="14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5" name="Freeform 386"/>
              <p:cNvSpPr>
                <a:spLocks/>
              </p:cNvSpPr>
              <p:nvPr/>
            </p:nvSpPr>
            <p:spPr bwMode="auto">
              <a:xfrm>
                <a:off x="2083" y="2979"/>
                <a:ext cx="242" cy="198"/>
              </a:xfrm>
              <a:custGeom>
                <a:avLst/>
                <a:gdLst>
                  <a:gd name="T0" fmla="*/ 232 w 337"/>
                  <a:gd name="T1" fmla="*/ 228 h 236"/>
                  <a:gd name="T2" fmla="*/ 258 w 337"/>
                  <a:gd name="T3" fmla="*/ 235 h 236"/>
                  <a:gd name="T4" fmla="*/ 289 w 337"/>
                  <a:gd name="T5" fmla="*/ 236 h 236"/>
                  <a:gd name="T6" fmla="*/ 314 w 337"/>
                  <a:gd name="T7" fmla="*/ 225 h 236"/>
                  <a:gd name="T8" fmla="*/ 291 w 337"/>
                  <a:gd name="T9" fmla="*/ 195 h 236"/>
                  <a:gd name="T10" fmla="*/ 313 w 337"/>
                  <a:gd name="T11" fmla="*/ 175 h 236"/>
                  <a:gd name="T12" fmla="*/ 324 w 337"/>
                  <a:gd name="T13" fmla="*/ 163 h 236"/>
                  <a:gd name="T14" fmla="*/ 337 w 337"/>
                  <a:gd name="T15" fmla="*/ 139 h 236"/>
                  <a:gd name="T16" fmla="*/ 318 w 337"/>
                  <a:gd name="T17" fmla="*/ 124 h 236"/>
                  <a:gd name="T18" fmla="*/ 304 w 337"/>
                  <a:gd name="T19" fmla="*/ 109 h 236"/>
                  <a:gd name="T20" fmla="*/ 288 w 337"/>
                  <a:gd name="T21" fmla="*/ 89 h 236"/>
                  <a:gd name="T22" fmla="*/ 300 w 337"/>
                  <a:gd name="T23" fmla="*/ 72 h 236"/>
                  <a:gd name="T24" fmla="*/ 311 w 337"/>
                  <a:gd name="T25" fmla="*/ 57 h 236"/>
                  <a:gd name="T26" fmla="*/ 300 w 337"/>
                  <a:gd name="T27" fmla="*/ 28 h 236"/>
                  <a:gd name="T28" fmla="*/ 283 w 337"/>
                  <a:gd name="T29" fmla="*/ 37 h 236"/>
                  <a:gd name="T30" fmla="*/ 265 w 337"/>
                  <a:gd name="T31" fmla="*/ 20 h 236"/>
                  <a:gd name="T32" fmla="*/ 247 w 337"/>
                  <a:gd name="T33" fmla="*/ 13 h 236"/>
                  <a:gd name="T34" fmla="*/ 225 w 337"/>
                  <a:gd name="T35" fmla="*/ 1 h 236"/>
                  <a:gd name="T36" fmla="*/ 207 w 337"/>
                  <a:gd name="T37" fmla="*/ 0 h 236"/>
                  <a:gd name="T38" fmla="*/ 190 w 337"/>
                  <a:gd name="T39" fmla="*/ 14 h 236"/>
                  <a:gd name="T40" fmla="*/ 146 w 337"/>
                  <a:gd name="T41" fmla="*/ 23 h 236"/>
                  <a:gd name="T42" fmla="*/ 127 w 337"/>
                  <a:gd name="T43" fmla="*/ 31 h 236"/>
                  <a:gd name="T44" fmla="*/ 102 w 337"/>
                  <a:gd name="T45" fmla="*/ 40 h 236"/>
                  <a:gd name="T46" fmla="*/ 65 w 337"/>
                  <a:gd name="T47" fmla="*/ 43 h 236"/>
                  <a:gd name="T48" fmla="*/ 40 w 337"/>
                  <a:gd name="T49" fmla="*/ 39 h 236"/>
                  <a:gd name="T50" fmla="*/ 0 w 337"/>
                  <a:gd name="T51" fmla="*/ 47 h 236"/>
                  <a:gd name="T52" fmla="*/ 19 w 337"/>
                  <a:gd name="T53" fmla="*/ 69 h 236"/>
                  <a:gd name="T54" fmla="*/ 57 w 337"/>
                  <a:gd name="T55" fmla="*/ 95 h 236"/>
                  <a:gd name="T56" fmla="*/ 80 w 337"/>
                  <a:gd name="T57" fmla="*/ 140 h 236"/>
                  <a:gd name="T58" fmla="*/ 95 w 337"/>
                  <a:gd name="T59" fmla="*/ 160 h 236"/>
                  <a:gd name="T60" fmla="*/ 102 w 337"/>
                  <a:gd name="T61" fmla="*/ 171 h 236"/>
                  <a:gd name="T62" fmla="*/ 116 w 337"/>
                  <a:gd name="T63" fmla="*/ 190 h 236"/>
                  <a:gd name="T64" fmla="*/ 122 w 337"/>
                  <a:gd name="T65" fmla="*/ 210 h 236"/>
                  <a:gd name="T66" fmla="*/ 146 w 337"/>
                  <a:gd name="T67" fmla="*/ 213 h 236"/>
                  <a:gd name="T68" fmla="*/ 158 w 337"/>
                  <a:gd name="T69" fmla="*/ 209 h 236"/>
                  <a:gd name="T70" fmla="*/ 181 w 337"/>
                  <a:gd name="T71" fmla="*/ 207 h 236"/>
                  <a:gd name="T72" fmla="*/ 208 w 337"/>
                  <a:gd name="T73" fmla="*/ 232 h 236"/>
                  <a:gd name="T74" fmla="*/ 228 w 337"/>
                  <a:gd name="T75" fmla="*/ 223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37" h="236">
                    <a:moveTo>
                      <a:pt x="228" y="223"/>
                    </a:moveTo>
                    <a:lnTo>
                      <a:pt x="232" y="228"/>
                    </a:lnTo>
                    <a:lnTo>
                      <a:pt x="248" y="227"/>
                    </a:lnTo>
                    <a:lnTo>
                      <a:pt x="258" y="235"/>
                    </a:lnTo>
                    <a:lnTo>
                      <a:pt x="274" y="232"/>
                    </a:lnTo>
                    <a:lnTo>
                      <a:pt x="289" y="236"/>
                    </a:lnTo>
                    <a:lnTo>
                      <a:pt x="304" y="226"/>
                    </a:lnTo>
                    <a:lnTo>
                      <a:pt x="314" y="225"/>
                    </a:lnTo>
                    <a:lnTo>
                      <a:pt x="306" y="211"/>
                    </a:lnTo>
                    <a:lnTo>
                      <a:pt x="291" y="195"/>
                    </a:lnTo>
                    <a:lnTo>
                      <a:pt x="298" y="181"/>
                    </a:lnTo>
                    <a:lnTo>
                      <a:pt x="313" y="175"/>
                    </a:lnTo>
                    <a:lnTo>
                      <a:pt x="314" y="165"/>
                    </a:lnTo>
                    <a:lnTo>
                      <a:pt x="324" y="163"/>
                    </a:lnTo>
                    <a:lnTo>
                      <a:pt x="330" y="148"/>
                    </a:lnTo>
                    <a:lnTo>
                      <a:pt x="337" y="139"/>
                    </a:lnTo>
                    <a:lnTo>
                      <a:pt x="332" y="127"/>
                    </a:lnTo>
                    <a:lnTo>
                      <a:pt x="318" y="124"/>
                    </a:lnTo>
                    <a:lnTo>
                      <a:pt x="306" y="118"/>
                    </a:lnTo>
                    <a:lnTo>
                      <a:pt x="304" y="109"/>
                    </a:lnTo>
                    <a:lnTo>
                      <a:pt x="288" y="96"/>
                    </a:lnTo>
                    <a:lnTo>
                      <a:pt x="288" y="89"/>
                    </a:lnTo>
                    <a:lnTo>
                      <a:pt x="306" y="81"/>
                    </a:lnTo>
                    <a:lnTo>
                      <a:pt x="300" y="72"/>
                    </a:lnTo>
                    <a:lnTo>
                      <a:pt x="302" y="61"/>
                    </a:lnTo>
                    <a:lnTo>
                      <a:pt x="311" y="57"/>
                    </a:lnTo>
                    <a:lnTo>
                      <a:pt x="302" y="48"/>
                    </a:lnTo>
                    <a:lnTo>
                      <a:pt x="300" y="28"/>
                    </a:lnTo>
                    <a:lnTo>
                      <a:pt x="290" y="28"/>
                    </a:lnTo>
                    <a:lnTo>
                      <a:pt x="283" y="37"/>
                    </a:lnTo>
                    <a:lnTo>
                      <a:pt x="267" y="28"/>
                    </a:lnTo>
                    <a:lnTo>
                      <a:pt x="265" y="20"/>
                    </a:lnTo>
                    <a:lnTo>
                      <a:pt x="252" y="19"/>
                    </a:lnTo>
                    <a:lnTo>
                      <a:pt x="247" y="13"/>
                    </a:lnTo>
                    <a:lnTo>
                      <a:pt x="241" y="17"/>
                    </a:lnTo>
                    <a:lnTo>
                      <a:pt x="225" y="1"/>
                    </a:lnTo>
                    <a:lnTo>
                      <a:pt x="207" y="8"/>
                    </a:lnTo>
                    <a:lnTo>
                      <a:pt x="207" y="0"/>
                    </a:lnTo>
                    <a:lnTo>
                      <a:pt x="190" y="4"/>
                    </a:lnTo>
                    <a:lnTo>
                      <a:pt x="190" y="14"/>
                    </a:lnTo>
                    <a:lnTo>
                      <a:pt x="179" y="18"/>
                    </a:lnTo>
                    <a:lnTo>
                      <a:pt x="146" y="23"/>
                    </a:lnTo>
                    <a:lnTo>
                      <a:pt x="134" y="32"/>
                    </a:lnTo>
                    <a:lnTo>
                      <a:pt x="127" y="31"/>
                    </a:lnTo>
                    <a:lnTo>
                      <a:pt x="107" y="42"/>
                    </a:lnTo>
                    <a:lnTo>
                      <a:pt x="102" y="40"/>
                    </a:lnTo>
                    <a:lnTo>
                      <a:pt x="75" y="53"/>
                    </a:lnTo>
                    <a:lnTo>
                      <a:pt x="65" y="43"/>
                    </a:lnTo>
                    <a:lnTo>
                      <a:pt x="47" y="46"/>
                    </a:lnTo>
                    <a:lnTo>
                      <a:pt x="40" y="39"/>
                    </a:lnTo>
                    <a:lnTo>
                      <a:pt x="11" y="36"/>
                    </a:lnTo>
                    <a:lnTo>
                      <a:pt x="0" y="47"/>
                    </a:lnTo>
                    <a:lnTo>
                      <a:pt x="3" y="75"/>
                    </a:lnTo>
                    <a:lnTo>
                      <a:pt x="19" y="69"/>
                    </a:lnTo>
                    <a:lnTo>
                      <a:pt x="39" y="80"/>
                    </a:lnTo>
                    <a:lnTo>
                      <a:pt x="57" y="95"/>
                    </a:lnTo>
                    <a:lnTo>
                      <a:pt x="74" y="137"/>
                    </a:lnTo>
                    <a:lnTo>
                      <a:pt x="80" y="140"/>
                    </a:lnTo>
                    <a:lnTo>
                      <a:pt x="86" y="152"/>
                    </a:lnTo>
                    <a:lnTo>
                      <a:pt x="95" y="160"/>
                    </a:lnTo>
                    <a:lnTo>
                      <a:pt x="95" y="167"/>
                    </a:lnTo>
                    <a:lnTo>
                      <a:pt x="102" y="171"/>
                    </a:lnTo>
                    <a:lnTo>
                      <a:pt x="104" y="180"/>
                    </a:lnTo>
                    <a:lnTo>
                      <a:pt x="116" y="190"/>
                    </a:lnTo>
                    <a:lnTo>
                      <a:pt x="113" y="200"/>
                    </a:lnTo>
                    <a:lnTo>
                      <a:pt x="122" y="210"/>
                    </a:lnTo>
                    <a:lnTo>
                      <a:pt x="130" y="209"/>
                    </a:lnTo>
                    <a:lnTo>
                      <a:pt x="146" y="213"/>
                    </a:lnTo>
                    <a:lnTo>
                      <a:pt x="151" y="202"/>
                    </a:lnTo>
                    <a:lnTo>
                      <a:pt x="158" y="209"/>
                    </a:lnTo>
                    <a:lnTo>
                      <a:pt x="169" y="206"/>
                    </a:lnTo>
                    <a:lnTo>
                      <a:pt x="181" y="207"/>
                    </a:lnTo>
                    <a:lnTo>
                      <a:pt x="202" y="219"/>
                    </a:lnTo>
                    <a:lnTo>
                      <a:pt x="208" y="232"/>
                    </a:lnTo>
                    <a:lnTo>
                      <a:pt x="214" y="234"/>
                    </a:lnTo>
                    <a:lnTo>
                      <a:pt x="228" y="223"/>
                    </a:ln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de-DE" sz="14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6" name="Freeform 387"/>
              <p:cNvSpPr>
                <a:spLocks/>
              </p:cNvSpPr>
              <p:nvPr/>
            </p:nvSpPr>
            <p:spPr bwMode="auto">
              <a:xfrm>
                <a:off x="3034" y="1233"/>
                <a:ext cx="791" cy="530"/>
              </a:xfrm>
              <a:custGeom>
                <a:avLst/>
                <a:gdLst>
                  <a:gd name="T0" fmla="*/ 783 w 1104"/>
                  <a:gd name="T1" fmla="*/ 123 h 633"/>
                  <a:gd name="T2" fmla="*/ 735 w 1104"/>
                  <a:gd name="T3" fmla="*/ 93 h 633"/>
                  <a:gd name="T4" fmla="*/ 683 w 1104"/>
                  <a:gd name="T5" fmla="*/ 95 h 633"/>
                  <a:gd name="T6" fmla="*/ 699 w 1104"/>
                  <a:gd name="T7" fmla="*/ 51 h 633"/>
                  <a:gd name="T8" fmla="*/ 655 w 1104"/>
                  <a:gd name="T9" fmla="*/ 24 h 633"/>
                  <a:gd name="T10" fmla="*/ 609 w 1104"/>
                  <a:gd name="T11" fmla="*/ 51 h 633"/>
                  <a:gd name="T12" fmla="*/ 567 w 1104"/>
                  <a:gd name="T13" fmla="*/ 51 h 633"/>
                  <a:gd name="T14" fmla="*/ 533 w 1104"/>
                  <a:gd name="T15" fmla="*/ 77 h 633"/>
                  <a:gd name="T16" fmla="*/ 495 w 1104"/>
                  <a:gd name="T17" fmla="*/ 80 h 633"/>
                  <a:gd name="T18" fmla="*/ 544 w 1104"/>
                  <a:gd name="T19" fmla="*/ 42 h 633"/>
                  <a:gd name="T20" fmla="*/ 584 w 1104"/>
                  <a:gd name="T21" fmla="*/ 21 h 633"/>
                  <a:gd name="T22" fmla="*/ 634 w 1104"/>
                  <a:gd name="T23" fmla="*/ 26 h 633"/>
                  <a:gd name="T24" fmla="*/ 538 w 1104"/>
                  <a:gd name="T25" fmla="*/ 0 h 633"/>
                  <a:gd name="T26" fmla="*/ 448 w 1104"/>
                  <a:gd name="T27" fmla="*/ 109 h 633"/>
                  <a:gd name="T28" fmla="*/ 418 w 1104"/>
                  <a:gd name="T29" fmla="*/ 149 h 633"/>
                  <a:gd name="T30" fmla="*/ 415 w 1104"/>
                  <a:gd name="T31" fmla="*/ 150 h 633"/>
                  <a:gd name="T32" fmla="*/ 303 w 1104"/>
                  <a:gd name="T33" fmla="*/ 150 h 633"/>
                  <a:gd name="T34" fmla="*/ 277 w 1104"/>
                  <a:gd name="T35" fmla="*/ 191 h 633"/>
                  <a:gd name="T36" fmla="*/ 259 w 1104"/>
                  <a:gd name="T37" fmla="*/ 227 h 633"/>
                  <a:gd name="T38" fmla="*/ 240 w 1104"/>
                  <a:gd name="T39" fmla="*/ 265 h 633"/>
                  <a:gd name="T40" fmla="*/ 183 w 1104"/>
                  <a:gd name="T41" fmla="*/ 244 h 633"/>
                  <a:gd name="T42" fmla="*/ 101 w 1104"/>
                  <a:gd name="T43" fmla="*/ 229 h 633"/>
                  <a:gd name="T44" fmla="*/ 80 w 1104"/>
                  <a:gd name="T45" fmla="*/ 256 h 633"/>
                  <a:gd name="T46" fmla="*/ 44 w 1104"/>
                  <a:gd name="T47" fmla="*/ 334 h 633"/>
                  <a:gd name="T48" fmla="*/ 86 w 1104"/>
                  <a:gd name="T49" fmla="*/ 392 h 633"/>
                  <a:gd name="T50" fmla="*/ 34 w 1104"/>
                  <a:gd name="T51" fmla="*/ 455 h 633"/>
                  <a:gd name="T52" fmla="*/ 26 w 1104"/>
                  <a:gd name="T53" fmla="*/ 498 h 633"/>
                  <a:gd name="T54" fmla="*/ 79 w 1104"/>
                  <a:gd name="T55" fmla="*/ 552 h 633"/>
                  <a:gd name="T56" fmla="*/ 162 w 1104"/>
                  <a:gd name="T57" fmla="*/ 588 h 633"/>
                  <a:gd name="T58" fmla="*/ 235 w 1104"/>
                  <a:gd name="T59" fmla="*/ 616 h 633"/>
                  <a:gd name="T60" fmla="*/ 294 w 1104"/>
                  <a:gd name="T61" fmla="*/ 629 h 633"/>
                  <a:gd name="T62" fmla="*/ 291 w 1104"/>
                  <a:gd name="T63" fmla="*/ 618 h 633"/>
                  <a:gd name="T64" fmla="*/ 264 w 1104"/>
                  <a:gd name="T65" fmla="*/ 601 h 633"/>
                  <a:gd name="T66" fmla="*/ 279 w 1104"/>
                  <a:gd name="T67" fmla="*/ 561 h 633"/>
                  <a:gd name="T68" fmla="*/ 366 w 1104"/>
                  <a:gd name="T69" fmla="*/ 535 h 633"/>
                  <a:gd name="T70" fmla="*/ 395 w 1104"/>
                  <a:gd name="T71" fmla="*/ 542 h 633"/>
                  <a:gd name="T72" fmla="*/ 442 w 1104"/>
                  <a:gd name="T73" fmla="*/ 501 h 633"/>
                  <a:gd name="T74" fmla="*/ 472 w 1104"/>
                  <a:gd name="T75" fmla="*/ 511 h 633"/>
                  <a:gd name="T76" fmla="*/ 537 w 1104"/>
                  <a:gd name="T77" fmla="*/ 536 h 633"/>
                  <a:gd name="T78" fmla="*/ 599 w 1104"/>
                  <a:gd name="T79" fmla="*/ 554 h 633"/>
                  <a:gd name="T80" fmla="*/ 669 w 1104"/>
                  <a:gd name="T81" fmla="*/ 569 h 633"/>
                  <a:gd name="T82" fmla="*/ 699 w 1104"/>
                  <a:gd name="T83" fmla="*/ 580 h 633"/>
                  <a:gd name="T84" fmla="*/ 751 w 1104"/>
                  <a:gd name="T85" fmla="*/ 548 h 633"/>
                  <a:gd name="T86" fmla="*/ 825 w 1104"/>
                  <a:gd name="T87" fmla="*/ 538 h 633"/>
                  <a:gd name="T88" fmla="*/ 858 w 1104"/>
                  <a:gd name="T89" fmla="*/ 515 h 633"/>
                  <a:gd name="T90" fmla="*/ 889 w 1104"/>
                  <a:gd name="T91" fmla="*/ 472 h 633"/>
                  <a:gd name="T92" fmla="*/ 932 w 1104"/>
                  <a:gd name="T93" fmla="*/ 475 h 633"/>
                  <a:gd name="T94" fmla="*/ 1001 w 1104"/>
                  <a:gd name="T95" fmla="*/ 462 h 633"/>
                  <a:gd name="T96" fmla="*/ 1021 w 1104"/>
                  <a:gd name="T97" fmla="*/ 526 h 633"/>
                  <a:gd name="T98" fmla="*/ 1095 w 1104"/>
                  <a:gd name="T99" fmla="*/ 499 h 633"/>
                  <a:gd name="T100" fmla="*/ 1070 w 1104"/>
                  <a:gd name="T101" fmla="*/ 395 h 633"/>
                  <a:gd name="T102" fmla="*/ 1035 w 1104"/>
                  <a:gd name="T103" fmla="*/ 321 h 633"/>
                  <a:gd name="T104" fmla="*/ 991 w 1104"/>
                  <a:gd name="T105" fmla="*/ 303 h 633"/>
                  <a:gd name="T106" fmla="*/ 929 w 1104"/>
                  <a:gd name="T107" fmla="*/ 272 h 633"/>
                  <a:gd name="T108" fmla="*/ 928 w 1104"/>
                  <a:gd name="T109" fmla="*/ 219 h 633"/>
                  <a:gd name="T110" fmla="*/ 878 w 1104"/>
                  <a:gd name="T111" fmla="*/ 130 h 633"/>
                  <a:gd name="T112" fmla="*/ 815 w 1104"/>
                  <a:gd name="T113" fmla="*/ 158 h 6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104" h="633">
                    <a:moveTo>
                      <a:pt x="805" y="159"/>
                    </a:moveTo>
                    <a:lnTo>
                      <a:pt x="799" y="141"/>
                    </a:lnTo>
                    <a:lnTo>
                      <a:pt x="799" y="145"/>
                    </a:lnTo>
                    <a:lnTo>
                      <a:pt x="797" y="129"/>
                    </a:lnTo>
                    <a:lnTo>
                      <a:pt x="792" y="124"/>
                    </a:lnTo>
                    <a:lnTo>
                      <a:pt x="789" y="130"/>
                    </a:lnTo>
                    <a:lnTo>
                      <a:pt x="782" y="130"/>
                    </a:lnTo>
                    <a:lnTo>
                      <a:pt x="783" y="123"/>
                    </a:lnTo>
                    <a:lnTo>
                      <a:pt x="776" y="121"/>
                    </a:lnTo>
                    <a:lnTo>
                      <a:pt x="774" y="116"/>
                    </a:lnTo>
                    <a:lnTo>
                      <a:pt x="768" y="111"/>
                    </a:lnTo>
                    <a:lnTo>
                      <a:pt x="756" y="94"/>
                    </a:lnTo>
                    <a:lnTo>
                      <a:pt x="751" y="92"/>
                    </a:lnTo>
                    <a:lnTo>
                      <a:pt x="746" y="95"/>
                    </a:lnTo>
                    <a:lnTo>
                      <a:pt x="732" y="97"/>
                    </a:lnTo>
                    <a:lnTo>
                      <a:pt x="735" y="93"/>
                    </a:lnTo>
                    <a:lnTo>
                      <a:pt x="727" y="92"/>
                    </a:lnTo>
                    <a:lnTo>
                      <a:pt x="726" y="88"/>
                    </a:lnTo>
                    <a:lnTo>
                      <a:pt x="714" y="100"/>
                    </a:lnTo>
                    <a:lnTo>
                      <a:pt x="699" y="96"/>
                    </a:lnTo>
                    <a:lnTo>
                      <a:pt x="699" y="93"/>
                    </a:lnTo>
                    <a:lnTo>
                      <a:pt x="692" y="97"/>
                    </a:lnTo>
                    <a:lnTo>
                      <a:pt x="689" y="93"/>
                    </a:lnTo>
                    <a:lnTo>
                      <a:pt x="683" y="95"/>
                    </a:lnTo>
                    <a:lnTo>
                      <a:pt x="682" y="85"/>
                    </a:lnTo>
                    <a:lnTo>
                      <a:pt x="676" y="85"/>
                    </a:lnTo>
                    <a:lnTo>
                      <a:pt x="680" y="77"/>
                    </a:lnTo>
                    <a:lnTo>
                      <a:pt x="685" y="77"/>
                    </a:lnTo>
                    <a:lnTo>
                      <a:pt x="688" y="75"/>
                    </a:lnTo>
                    <a:lnTo>
                      <a:pt x="687" y="62"/>
                    </a:lnTo>
                    <a:lnTo>
                      <a:pt x="693" y="59"/>
                    </a:lnTo>
                    <a:lnTo>
                      <a:pt x="699" y="51"/>
                    </a:lnTo>
                    <a:lnTo>
                      <a:pt x="692" y="43"/>
                    </a:lnTo>
                    <a:lnTo>
                      <a:pt x="687" y="45"/>
                    </a:lnTo>
                    <a:lnTo>
                      <a:pt x="679" y="33"/>
                    </a:lnTo>
                    <a:lnTo>
                      <a:pt x="677" y="19"/>
                    </a:lnTo>
                    <a:lnTo>
                      <a:pt x="673" y="17"/>
                    </a:lnTo>
                    <a:lnTo>
                      <a:pt x="668" y="21"/>
                    </a:lnTo>
                    <a:lnTo>
                      <a:pt x="656" y="20"/>
                    </a:lnTo>
                    <a:lnTo>
                      <a:pt x="655" y="24"/>
                    </a:lnTo>
                    <a:lnTo>
                      <a:pt x="644" y="25"/>
                    </a:lnTo>
                    <a:lnTo>
                      <a:pt x="638" y="37"/>
                    </a:lnTo>
                    <a:lnTo>
                      <a:pt x="638" y="49"/>
                    </a:lnTo>
                    <a:lnTo>
                      <a:pt x="626" y="66"/>
                    </a:lnTo>
                    <a:lnTo>
                      <a:pt x="621" y="64"/>
                    </a:lnTo>
                    <a:lnTo>
                      <a:pt x="617" y="49"/>
                    </a:lnTo>
                    <a:lnTo>
                      <a:pt x="611" y="39"/>
                    </a:lnTo>
                    <a:lnTo>
                      <a:pt x="609" y="51"/>
                    </a:lnTo>
                    <a:lnTo>
                      <a:pt x="603" y="47"/>
                    </a:lnTo>
                    <a:lnTo>
                      <a:pt x="598" y="53"/>
                    </a:lnTo>
                    <a:lnTo>
                      <a:pt x="594" y="43"/>
                    </a:lnTo>
                    <a:lnTo>
                      <a:pt x="590" y="46"/>
                    </a:lnTo>
                    <a:lnTo>
                      <a:pt x="590" y="57"/>
                    </a:lnTo>
                    <a:lnTo>
                      <a:pt x="587" y="44"/>
                    </a:lnTo>
                    <a:lnTo>
                      <a:pt x="576" y="45"/>
                    </a:lnTo>
                    <a:lnTo>
                      <a:pt x="567" y="51"/>
                    </a:lnTo>
                    <a:lnTo>
                      <a:pt x="558" y="54"/>
                    </a:lnTo>
                    <a:lnTo>
                      <a:pt x="552" y="46"/>
                    </a:lnTo>
                    <a:lnTo>
                      <a:pt x="545" y="48"/>
                    </a:lnTo>
                    <a:lnTo>
                      <a:pt x="550" y="54"/>
                    </a:lnTo>
                    <a:lnTo>
                      <a:pt x="545" y="62"/>
                    </a:lnTo>
                    <a:lnTo>
                      <a:pt x="534" y="61"/>
                    </a:lnTo>
                    <a:lnTo>
                      <a:pt x="531" y="67"/>
                    </a:lnTo>
                    <a:lnTo>
                      <a:pt x="533" y="77"/>
                    </a:lnTo>
                    <a:lnTo>
                      <a:pt x="521" y="80"/>
                    </a:lnTo>
                    <a:lnTo>
                      <a:pt x="513" y="88"/>
                    </a:lnTo>
                    <a:lnTo>
                      <a:pt x="522" y="95"/>
                    </a:lnTo>
                    <a:lnTo>
                      <a:pt x="524" y="101"/>
                    </a:lnTo>
                    <a:lnTo>
                      <a:pt x="514" y="99"/>
                    </a:lnTo>
                    <a:lnTo>
                      <a:pt x="508" y="94"/>
                    </a:lnTo>
                    <a:lnTo>
                      <a:pt x="503" y="93"/>
                    </a:lnTo>
                    <a:lnTo>
                      <a:pt x="495" y="80"/>
                    </a:lnTo>
                    <a:lnTo>
                      <a:pt x="501" y="74"/>
                    </a:lnTo>
                    <a:lnTo>
                      <a:pt x="502" y="65"/>
                    </a:lnTo>
                    <a:lnTo>
                      <a:pt x="507" y="62"/>
                    </a:lnTo>
                    <a:lnTo>
                      <a:pt x="509" y="47"/>
                    </a:lnTo>
                    <a:lnTo>
                      <a:pt x="519" y="43"/>
                    </a:lnTo>
                    <a:lnTo>
                      <a:pt x="522" y="34"/>
                    </a:lnTo>
                    <a:lnTo>
                      <a:pt x="542" y="48"/>
                    </a:lnTo>
                    <a:lnTo>
                      <a:pt x="544" y="42"/>
                    </a:lnTo>
                    <a:lnTo>
                      <a:pt x="563" y="38"/>
                    </a:lnTo>
                    <a:lnTo>
                      <a:pt x="558" y="31"/>
                    </a:lnTo>
                    <a:lnTo>
                      <a:pt x="567" y="26"/>
                    </a:lnTo>
                    <a:lnTo>
                      <a:pt x="566" y="19"/>
                    </a:lnTo>
                    <a:lnTo>
                      <a:pt x="561" y="15"/>
                    </a:lnTo>
                    <a:lnTo>
                      <a:pt x="574" y="18"/>
                    </a:lnTo>
                    <a:lnTo>
                      <a:pt x="581" y="25"/>
                    </a:lnTo>
                    <a:lnTo>
                      <a:pt x="584" y="21"/>
                    </a:lnTo>
                    <a:lnTo>
                      <a:pt x="588" y="22"/>
                    </a:lnTo>
                    <a:lnTo>
                      <a:pt x="588" y="19"/>
                    </a:lnTo>
                    <a:lnTo>
                      <a:pt x="596" y="29"/>
                    </a:lnTo>
                    <a:lnTo>
                      <a:pt x="609" y="26"/>
                    </a:lnTo>
                    <a:lnTo>
                      <a:pt x="613" y="31"/>
                    </a:lnTo>
                    <a:lnTo>
                      <a:pt x="616" y="24"/>
                    </a:lnTo>
                    <a:lnTo>
                      <a:pt x="628" y="22"/>
                    </a:lnTo>
                    <a:lnTo>
                      <a:pt x="634" y="26"/>
                    </a:lnTo>
                    <a:lnTo>
                      <a:pt x="646" y="20"/>
                    </a:lnTo>
                    <a:lnTo>
                      <a:pt x="649" y="13"/>
                    </a:lnTo>
                    <a:lnTo>
                      <a:pt x="643" y="16"/>
                    </a:lnTo>
                    <a:lnTo>
                      <a:pt x="640" y="13"/>
                    </a:lnTo>
                    <a:lnTo>
                      <a:pt x="601" y="17"/>
                    </a:lnTo>
                    <a:lnTo>
                      <a:pt x="567" y="10"/>
                    </a:lnTo>
                    <a:lnTo>
                      <a:pt x="542" y="8"/>
                    </a:lnTo>
                    <a:lnTo>
                      <a:pt x="538" y="0"/>
                    </a:lnTo>
                    <a:lnTo>
                      <a:pt x="533" y="0"/>
                    </a:lnTo>
                    <a:lnTo>
                      <a:pt x="516" y="34"/>
                    </a:lnTo>
                    <a:lnTo>
                      <a:pt x="508" y="43"/>
                    </a:lnTo>
                    <a:lnTo>
                      <a:pt x="491" y="78"/>
                    </a:lnTo>
                    <a:lnTo>
                      <a:pt x="480" y="90"/>
                    </a:lnTo>
                    <a:lnTo>
                      <a:pt x="471" y="95"/>
                    </a:lnTo>
                    <a:lnTo>
                      <a:pt x="453" y="103"/>
                    </a:lnTo>
                    <a:lnTo>
                      <a:pt x="448" y="109"/>
                    </a:lnTo>
                    <a:lnTo>
                      <a:pt x="441" y="119"/>
                    </a:lnTo>
                    <a:lnTo>
                      <a:pt x="438" y="125"/>
                    </a:lnTo>
                    <a:lnTo>
                      <a:pt x="427" y="134"/>
                    </a:lnTo>
                    <a:lnTo>
                      <a:pt x="420" y="136"/>
                    </a:lnTo>
                    <a:lnTo>
                      <a:pt x="425" y="141"/>
                    </a:lnTo>
                    <a:lnTo>
                      <a:pt x="433" y="135"/>
                    </a:lnTo>
                    <a:lnTo>
                      <a:pt x="432" y="146"/>
                    </a:lnTo>
                    <a:lnTo>
                      <a:pt x="418" y="149"/>
                    </a:lnTo>
                    <a:lnTo>
                      <a:pt x="424" y="170"/>
                    </a:lnTo>
                    <a:lnTo>
                      <a:pt x="431" y="171"/>
                    </a:lnTo>
                    <a:lnTo>
                      <a:pt x="433" y="174"/>
                    </a:lnTo>
                    <a:lnTo>
                      <a:pt x="425" y="173"/>
                    </a:lnTo>
                    <a:lnTo>
                      <a:pt x="419" y="167"/>
                    </a:lnTo>
                    <a:lnTo>
                      <a:pt x="416" y="161"/>
                    </a:lnTo>
                    <a:lnTo>
                      <a:pt x="418" y="156"/>
                    </a:lnTo>
                    <a:lnTo>
                      <a:pt x="415" y="150"/>
                    </a:lnTo>
                    <a:lnTo>
                      <a:pt x="418" y="141"/>
                    </a:lnTo>
                    <a:lnTo>
                      <a:pt x="414" y="135"/>
                    </a:lnTo>
                    <a:lnTo>
                      <a:pt x="400" y="135"/>
                    </a:lnTo>
                    <a:lnTo>
                      <a:pt x="396" y="137"/>
                    </a:lnTo>
                    <a:lnTo>
                      <a:pt x="361" y="152"/>
                    </a:lnTo>
                    <a:lnTo>
                      <a:pt x="336" y="154"/>
                    </a:lnTo>
                    <a:lnTo>
                      <a:pt x="325" y="151"/>
                    </a:lnTo>
                    <a:lnTo>
                      <a:pt x="303" y="150"/>
                    </a:lnTo>
                    <a:lnTo>
                      <a:pt x="285" y="167"/>
                    </a:lnTo>
                    <a:lnTo>
                      <a:pt x="267" y="177"/>
                    </a:lnTo>
                    <a:lnTo>
                      <a:pt x="260" y="185"/>
                    </a:lnTo>
                    <a:lnTo>
                      <a:pt x="264" y="195"/>
                    </a:lnTo>
                    <a:lnTo>
                      <a:pt x="284" y="172"/>
                    </a:lnTo>
                    <a:lnTo>
                      <a:pt x="289" y="179"/>
                    </a:lnTo>
                    <a:lnTo>
                      <a:pt x="288" y="188"/>
                    </a:lnTo>
                    <a:lnTo>
                      <a:pt x="277" y="191"/>
                    </a:lnTo>
                    <a:lnTo>
                      <a:pt x="278" y="199"/>
                    </a:lnTo>
                    <a:lnTo>
                      <a:pt x="271" y="207"/>
                    </a:lnTo>
                    <a:lnTo>
                      <a:pt x="266" y="209"/>
                    </a:lnTo>
                    <a:lnTo>
                      <a:pt x="259" y="206"/>
                    </a:lnTo>
                    <a:lnTo>
                      <a:pt x="259" y="211"/>
                    </a:lnTo>
                    <a:lnTo>
                      <a:pt x="265" y="211"/>
                    </a:lnTo>
                    <a:lnTo>
                      <a:pt x="259" y="221"/>
                    </a:lnTo>
                    <a:lnTo>
                      <a:pt x="259" y="227"/>
                    </a:lnTo>
                    <a:lnTo>
                      <a:pt x="255" y="231"/>
                    </a:lnTo>
                    <a:lnTo>
                      <a:pt x="260" y="234"/>
                    </a:lnTo>
                    <a:lnTo>
                      <a:pt x="255" y="236"/>
                    </a:lnTo>
                    <a:lnTo>
                      <a:pt x="253" y="251"/>
                    </a:lnTo>
                    <a:lnTo>
                      <a:pt x="253" y="259"/>
                    </a:lnTo>
                    <a:lnTo>
                      <a:pt x="243" y="269"/>
                    </a:lnTo>
                    <a:lnTo>
                      <a:pt x="240" y="269"/>
                    </a:lnTo>
                    <a:lnTo>
                      <a:pt x="240" y="265"/>
                    </a:lnTo>
                    <a:lnTo>
                      <a:pt x="232" y="261"/>
                    </a:lnTo>
                    <a:lnTo>
                      <a:pt x="229" y="256"/>
                    </a:lnTo>
                    <a:lnTo>
                      <a:pt x="229" y="251"/>
                    </a:lnTo>
                    <a:lnTo>
                      <a:pt x="213" y="248"/>
                    </a:lnTo>
                    <a:lnTo>
                      <a:pt x="206" y="236"/>
                    </a:lnTo>
                    <a:lnTo>
                      <a:pt x="199" y="246"/>
                    </a:lnTo>
                    <a:lnTo>
                      <a:pt x="190" y="247"/>
                    </a:lnTo>
                    <a:lnTo>
                      <a:pt x="183" y="244"/>
                    </a:lnTo>
                    <a:lnTo>
                      <a:pt x="182" y="241"/>
                    </a:lnTo>
                    <a:lnTo>
                      <a:pt x="183" y="227"/>
                    </a:lnTo>
                    <a:lnTo>
                      <a:pt x="166" y="223"/>
                    </a:lnTo>
                    <a:lnTo>
                      <a:pt x="163" y="214"/>
                    </a:lnTo>
                    <a:lnTo>
                      <a:pt x="153" y="217"/>
                    </a:lnTo>
                    <a:lnTo>
                      <a:pt x="133" y="217"/>
                    </a:lnTo>
                    <a:lnTo>
                      <a:pt x="109" y="224"/>
                    </a:lnTo>
                    <a:lnTo>
                      <a:pt x="101" y="229"/>
                    </a:lnTo>
                    <a:lnTo>
                      <a:pt x="94" y="230"/>
                    </a:lnTo>
                    <a:lnTo>
                      <a:pt x="83" y="238"/>
                    </a:lnTo>
                    <a:lnTo>
                      <a:pt x="81" y="248"/>
                    </a:lnTo>
                    <a:lnTo>
                      <a:pt x="104" y="258"/>
                    </a:lnTo>
                    <a:lnTo>
                      <a:pt x="101" y="263"/>
                    </a:lnTo>
                    <a:lnTo>
                      <a:pt x="93" y="267"/>
                    </a:lnTo>
                    <a:lnTo>
                      <a:pt x="86" y="267"/>
                    </a:lnTo>
                    <a:lnTo>
                      <a:pt x="80" y="256"/>
                    </a:lnTo>
                    <a:lnTo>
                      <a:pt x="77" y="267"/>
                    </a:lnTo>
                    <a:lnTo>
                      <a:pt x="64" y="277"/>
                    </a:lnTo>
                    <a:lnTo>
                      <a:pt x="50" y="295"/>
                    </a:lnTo>
                    <a:lnTo>
                      <a:pt x="50" y="299"/>
                    </a:lnTo>
                    <a:lnTo>
                      <a:pt x="51" y="306"/>
                    </a:lnTo>
                    <a:lnTo>
                      <a:pt x="51" y="313"/>
                    </a:lnTo>
                    <a:lnTo>
                      <a:pt x="48" y="318"/>
                    </a:lnTo>
                    <a:lnTo>
                      <a:pt x="44" y="334"/>
                    </a:lnTo>
                    <a:lnTo>
                      <a:pt x="57" y="349"/>
                    </a:lnTo>
                    <a:lnTo>
                      <a:pt x="67" y="352"/>
                    </a:lnTo>
                    <a:lnTo>
                      <a:pt x="76" y="347"/>
                    </a:lnTo>
                    <a:lnTo>
                      <a:pt x="82" y="356"/>
                    </a:lnTo>
                    <a:lnTo>
                      <a:pt x="88" y="356"/>
                    </a:lnTo>
                    <a:lnTo>
                      <a:pt x="95" y="364"/>
                    </a:lnTo>
                    <a:lnTo>
                      <a:pt x="95" y="373"/>
                    </a:lnTo>
                    <a:lnTo>
                      <a:pt x="86" y="392"/>
                    </a:lnTo>
                    <a:lnTo>
                      <a:pt x="85" y="403"/>
                    </a:lnTo>
                    <a:lnTo>
                      <a:pt x="87" y="412"/>
                    </a:lnTo>
                    <a:lnTo>
                      <a:pt x="64" y="412"/>
                    </a:lnTo>
                    <a:lnTo>
                      <a:pt x="61" y="422"/>
                    </a:lnTo>
                    <a:lnTo>
                      <a:pt x="59" y="438"/>
                    </a:lnTo>
                    <a:lnTo>
                      <a:pt x="42" y="444"/>
                    </a:lnTo>
                    <a:lnTo>
                      <a:pt x="35" y="448"/>
                    </a:lnTo>
                    <a:lnTo>
                      <a:pt x="34" y="455"/>
                    </a:lnTo>
                    <a:lnTo>
                      <a:pt x="21" y="463"/>
                    </a:lnTo>
                    <a:lnTo>
                      <a:pt x="18" y="470"/>
                    </a:lnTo>
                    <a:lnTo>
                      <a:pt x="10" y="474"/>
                    </a:lnTo>
                    <a:lnTo>
                      <a:pt x="2" y="475"/>
                    </a:lnTo>
                    <a:lnTo>
                      <a:pt x="0" y="481"/>
                    </a:lnTo>
                    <a:lnTo>
                      <a:pt x="0" y="495"/>
                    </a:lnTo>
                    <a:lnTo>
                      <a:pt x="8" y="499"/>
                    </a:lnTo>
                    <a:lnTo>
                      <a:pt x="26" y="498"/>
                    </a:lnTo>
                    <a:lnTo>
                      <a:pt x="39" y="506"/>
                    </a:lnTo>
                    <a:lnTo>
                      <a:pt x="39" y="523"/>
                    </a:lnTo>
                    <a:lnTo>
                      <a:pt x="38" y="532"/>
                    </a:lnTo>
                    <a:lnTo>
                      <a:pt x="54" y="533"/>
                    </a:lnTo>
                    <a:lnTo>
                      <a:pt x="54" y="542"/>
                    </a:lnTo>
                    <a:lnTo>
                      <a:pt x="63" y="544"/>
                    </a:lnTo>
                    <a:lnTo>
                      <a:pt x="73" y="545"/>
                    </a:lnTo>
                    <a:lnTo>
                      <a:pt x="79" y="552"/>
                    </a:lnTo>
                    <a:lnTo>
                      <a:pt x="110" y="572"/>
                    </a:lnTo>
                    <a:lnTo>
                      <a:pt x="123" y="587"/>
                    </a:lnTo>
                    <a:lnTo>
                      <a:pt x="131" y="578"/>
                    </a:lnTo>
                    <a:lnTo>
                      <a:pt x="139" y="576"/>
                    </a:lnTo>
                    <a:lnTo>
                      <a:pt x="145" y="577"/>
                    </a:lnTo>
                    <a:lnTo>
                      <a:pt x="147" y="583"/>
                    </a:lnTo>
                    <a:lnTo>
                      <a:pt x="152" y="590"/>
                    </a:lnTo>
                    <a:lnTo>
                      <a:pt x="162" y="588"/>
                    </a:lnTo>
                    <a:lnTo>
                      <a:pt x="169" y="590"/>
                    </a:lnTo>
                    <a:lnTo>
                      <a:pt x="176" y="598"/>
                    </a:lnTo>
                    <a:lnTo>
                      <a:pt x="176" y="606"/>
                    </a:lnTo>
                    <a:lnTo>
                      <a:pt x="182" y="615"/>
                    </a:lnTo>
                    <a:lnTo>
                      <a:pt x="199" y="625"/>
                    </a:lnTo>
                    <a:lnTo>
                      <a:pt x="210" y="617"/>
                    </a:lnTo>
                    <a:lnTo>
                      <a:pt x="224" y="614"/>
                    </a:lnTo>
                    <a:lnTo>
                      <a:pt x="235" y="616"/>
                    </a:lnTo>
                    <a:lnTo>
                      <a:pt x="245" y="627"/>
                    </a:lnTo>
                    <a:lnTo>
                      <a:pt x="251" y="626"/>
                    </a:lnTo>
                    <a:lnTo>
                      <a:pt x="261" y="628"/>
                    </a:lnTo>
                    <a:lnTo>
                      <a:pt x="269" y="633"/>
                    </a:lnTo>
                    <a:lnTo>
                      <a:pt x="278" y="631"/>
                    </a:lnTo>
                    <a:lnTo>
                      <a:pt x="287" y="630"/>
                    </a:lnTo>
                    <a:lnTo>
                      <a:pt x="288" y="627"/>
                    </a:lnTo>
                    <a:lnTo>
                      <a:pt x="294" y="629"/>
                    </a:lnTo>
                    <a:lnTo>
                      <a:pt x="299" y="628"/>
                    </a:lnTo>
                    <a:lnTo>
                      <a:pt x="307" y="630"/>
                    </a:lnTo>
                    <a:lnTo>
                      <a:pt x="308" y="628"/>
                    </a:lnTo>
                    <a:lnTo>
                      <a:pt x="317" y="628"/>
                    </a:lnTo>
                    <a:lnTo>
                      <a:pt x="325" y="623"/>
                    </a:lnTo>
                    <a:lnTo>
                      <a:pt x="307" y="617"/>
                    </a:lnTo>
                    <a:lnTo>
                      <a:pt x="297" y="621"/>
                    </a:lnTo>
                    <a:lnTo>
                      <a:pt x="291" y="618"/>
                    </a:lnTo>
                    <a:lnTo>
                      <a:pt x="296" y="615"/>
                    </a:lnTo>
                    <a:lnTo>
                      <a:pt x="295" y="609"/>
                    </a:lnTo>
                    <a:lnTo>
                      <a:pt x="290" y="608"/>
                    </a:lnTo>
                    <a:lnTo>
                      <a:pt x="288" y="614"/>
                    </a:lnTo>
                    <a:lnTo>
                      <a:pt x="285" y="614"/>
                    </a:lnTo>
                    <a:lnTo>
                      <a:pt x="281" y="605"/>
                    </a:lnTo>
                    <a:lnTo>
                      <a:pt x="266" y="598"/>
                    </a:lnTo>
                    <a:lnTo>
                      <a:pt x="264" y="601"/>
                    </a:lnTo>
                    <a:lnTo>
                      <a:pt x="257" y="592"/>
                    </a:lnTo>
                    <a:lnTo>
                      <a:pt x="261" y="590"/>
                    </a:lnTo>
                    <a:lnTo>
                      <a:pt x="260" y="585"/>
                    </a:lnTo>
                    <a:lnTo>
                      <a:pt x="267" y="580"/>
                    </a:lnTo>
                    <a:lnTo>
                      <a:pt x="264" y="575"/>
                    </a:lnTo>
                    <a:lnTo>
                      <a:pt x="253" y="569"/>
                    </a:lnTo>
                    <a:lnTo>
                      <a:pt x="272" y="560"/>
                    </a:lnTo>
                    <a:lnTo>
                      <a:pt x="279" y="561"/>
                    </a:lnTo>
                    <a:lnTo>
                      <a:pt x="293" y="550"/>
                    </a:lnTo>
                    <a:lnTo>
                      <a:pt x="305" y="554"/>
                    </a:lnTo>
                    <a:lnTo>
                      <a:pt x="313" y="551"/>
                    </a:lnTo>
                    <a:lnTo>
                      <a:pt x="319" y="558"/>
                    </a:lnTo>
                    <a:lnTo>
                      <a:pt x="340" y="538"/>
                    </a:lnTo>
                    <a:lnTo>
                      <a:pt x="350" y="527"/>
                    </a:lnTo>
                    <a:lnTo>
                      <a:pt x="354" y="535"/>
                    </a:lnTo>
                    <a:lnTo>
                      <a:pt x="366" y="535"/>
                    </a:lnTo>
                    <a:lnTo>
                      <a:pt x="364" y="529"/>
                    </a:lnTo>
                    <a:lnTo>
                      <a:pt x="372" y="528"/>
                    </a:lnTo>
                    <a:lnTo>
                      <a:pt x="376" y="535"/>
                    </a:lnTo>
                    <a:lnTo>
                      <a:pt x="374" y="540"/>
                    </a:lnTo>
                    <a:lnTo>
                      <a:pt x="358" y="544"/>
                    </a:lnTo>
                    <a:lnTo>
                      <a:pt x="377" y="549"/>
                    </a:lnTo>
                    <a:lnTo>
                      <a:pt x="391" y="540"/>
                    </a:lnTo>
                    <a:lnTo>
                      <a:pt x="395" y="542"/>
                    </a:lnTo>
                    <a:lnTo>
                      <a:pt x="407" y="542"/>
                    </a:lnTo>
                    <a:lnTo>
                      <a:pt x="412" y="530"/>
                    </a:lnTo>
                    <a:lnTo>
                      <a:pt x="424" y="530"/>
                    </a:lnTo>
                    <a:lnTo>
                      <a:pt x="419" y="521"/>
                    </a:lnTo>
                    <a:lnTo>
                      <a:pt x="435" y="513"/>
                    </a:lnTo>
                    <a:lnTo>
                      <a:pt x="430" y="503"/>
                    </a:lnTo>
                    <a:lnTo>
                      <a:pt x="437" y="502"/>
                    </a:lnTo>
                    <a:lnTo>
                      <a:pt x="442" y="501"/>
                    </a:lnTo>
                    <a:lnTo>
                      <a:pt x="442" y="515"/>
                    </a:lnTo>
                    <a:lnTo>
                      <a:pt x="450" y="514"/>
                    </a:lnTo>
                    <a:lnTo>
                      <a:pt x="450" y="509"/>
                    </a:lnTo>
                    <a:lnTo>
                      <a:pt x="456" y="511"/>
                    </a:lnTo>
                    <a:lnTo>
                      <a:pt x="461" y="505"/>
                    </a:lnTo>
                    <a:lnTo>
                      <a:pt x="468" y="517"/>
                    </a:lnTo>
                    <a:lnTo>
                      <a:pt x="474" y="517"/>
                    </a:lnTo>
                    <a:lnTo>
                      <a:pt x="472" y="511"/>
                    </a:lnTo>
                    <a:lnTo>
                      <a:pt x="478" y="512"/>
                    </a:lnTo>
                    <a:lnTo>
                      <a:pt x="483" y="509"/>
                    </a:lnTo>
                    <a:lnTo>
                      <a:pt x="486" y="517"/>
                    </a:lnTo>
                    <a:lnTo>
                      <a:pt x="492" y="521"/>
                    </a:lnTo>
                    <a:lnTo>
                      <a:pt x="501" y="521"/>
                    </a:lnTo>
                    <a:lnTo>
                      <a:pt x="513" y="528"/>
                    </a:lnTo>
                    <a:lnTo>
                      <a:pt x="537" y="533"/>
                    </a:lnTo>
                    <a:lnTo>
                      <a:pt x="537" y="536"/>
                    </a:lnTo>
                    <a:lnTo>
                      <a:pt x="544" y="541"/>
                    </a:lnTo>
                    <a:lnTo>
                      <a:pt x="548" y="547"/>
                    </a:lnTo>
                    <a:lnTo>
                      <a:pt x="554" y="545"/>
                    </a:lnTo>
                    <a:lnTo>
                      <a:pt x="569" y="546"/>
                    </a:lnTo>
                    <a:lnTo>
                      <a:pt x="569" y="544"/>
                    </a:lnTo>
                    <a:lnTo>
                      <a:pt x="588" y="546"/>
                    </a:lnTo>
                    <a:lnTo>
                      <a:pt x="597" y="550"/>
                    </a:lnTo>
                    <a:lnTo>
                      <a:pt x="599" y="554"/>
                    </a:lnTo>
                    <a:lnTo>
                      <a:pt x="604" y="550"/>
                    </a:lnTo>
                    <a:lnTo>
                      <a:pt x="616" y="548"/>
                    </a:lnTo>
                    <a:lnTo>
                      <a:pt x="615" y="557"/>
                    </a:lnTo>
                    <a:lnTo>
                      <a:pt x="634" y="560"/>
                    </a:lnTo>
                    <a:lnTo>
                      <a:pt x="640" y="558"/>
                    </a:lnTo>
                    <a:lnTo>
                      <a:pt x="638" y="572"/>
                    </a:lnTo>
                    <a:lnTo>
                      <a:pt x="643" y="576"/>
                    </a:lnTo>
                    <a:lnTo>
                      <a:pt x="669" y="569"/>
                    </a:lnTo>
                    <a:lnTo>
                      <a:pt x="677" y="578"/>
                    </a:lnTo>
                    <a:lnTo>
                      <a:pt x="681" y="575"/>
                    </a:lnTo>
                    <a:lnTo>
                      <a:pt x="689" y="577"/>
                    </a:lnTo>
                    <a:lnTo>
                      <a:pt x="698" y="575"/>
                    </a:lnTo>
                    <a:lnTo>
                      <a:pt x="698" y="572"/>
                    </a:lnTo>
                    <a:lnTo>
                      <a:pt x="704" y="570"/>
                    </a:lnTo>
                    <a:lnTo>
                      <a:pt x="705" y="572"/>
                    </a:lnTo>
                    <a:lnTo>
                      <a:pt x="699" y="580"/>
                    </a:lnTo>
                    <a:lnTo>
                      <a:pt x="706" y="580"/>
                    </a:lnTo>
                    <a:lnTo>
                      <a:pt x="714" y="579"/>
                    </a:lnTo>
                    <a:lnTo>
                      <a:pt x="722" y="572"/>
                    </a:lnTo>
                    <a:lnTo>
                      <a:pt x="724" y="573"/>
                    </a:lnTo>
                    <a:lnTo>
                      <a:pt x="728" y="569"/>
                    </a:lnTo>
                    <a:lnTo>
                      <a:pt x="744" y="565"/>
                    </a:lnTo>
                    <a:lnTo>
                      <a:pt x="742" y="548"/>
                    </a:lnTo>
                    <a:lnTo>
                      <a:pt x="751" y="548"/>
                    </a:lnTo>
                    <a:lnTo>
                      <a:pt x="757" y="542"/>
                    </a:lnTo>
                    <a:lnTo>
                      <a:pt x="762" y="545"/>
                    </a:lnTo>
                    <a:lnTo>
                      <a:pt x="766" y="555"/>
                    </a:lnTo>
                    <a:lnTo>
                      <a:pt x="778" y="551"/>
                    </a:lnTo>
                    <a:lnTo>
                      <a:pt x="797" y="528"/>
                    </a:lnTo>
                    <a:lnTo>
                      <a:pt x="811" y="530"/>
                    </a:lnTo>
                    <a:lnTo>
                      <a:pt x="824" y="544"/>
                    </a:lnTo>
                    <a:lnTo>
                      <a:pt x="825" y="538"/>
                    </a:lnTo>
                    <a:lnTo>
                      <a:pt x="829" y="541"/>
                    </a:lnTo>
                    <a:lnTo>
                      <a:pt x="835" y="529"/>
                    </a:lnTo>
                    <a:lnTo>
                      <a:pt x="841" y="529"/>
                    </a:lnTo>
                    <a:lnTo>
                      <a:pt x="841" y="522"/>
                    </a:lnTo>
                    <a:lnTo>
                      <a:pt x="846" y="528"/>
                    </a:lnTo>
                    <a:lnTo>
                      <a:pt x="853" y="526"/>
                    </a:lnTo>
                    <a:lnTo>
                      <a:pt x="851" y="512"/>
                    </a:lnTo>
                    <a:lnTo>
                      <a:pt x="858" y="515"/>
                    </a:lnTo>
                    <a:lnTo>
                      <a:pt x="859" y="501"/>
                    </a:lnTo>
                    <a:lnTo>
                      <a:pt x="860" y="495"/>
                    </a:lnTo>
                    <a:lnTo>
                      <a:pt x="866" y="495"/>
                    </a:lnTo>
                    <a:lnTo>
                      <a:pt x="870" y="489"/>
                    </a:lnTo>
                    <a:lnTo>
                      <a:pt x="870" y="485"/>
                    </a:lnTo>
                    <a:lnTo>
                      <a:pt x="869" y="479"/>
                    </a:lnTo>
                    <a:lnTo>
                      <a:pt x="871" y="475"/>
                    </a:lnTo>
                    <a:lnTo>
                      <a:pt x="889" y="472"/>
                    </a:lnTo>
                    <a:lnTo>
                      <a:pt x="893" y="476"/>
                    </a:lnTo>
                    <a:lnTo>
                      <a:pt x="899" y="471"/>
                    </a:lnTo>
                    <a:lnTo>
                      <a:pt x="900" y="477"/>
                    </a:lnTo>
                    <a:lnTo>
                      <a:pt x="913" y="473"/>
                    </a:lnTo>
                    <a:lnTo>
                      <a:pt x="914" y="479"/>
                    </a:lnTo>
                    <a:lnTo>
                      <a:pt x="922" y="478"/>
                    </a:lnTo>
                    <a:lnTo>
                      <a:pt x="926" y="481"/>
                    </a:lnTo>
                    <a:lnTo>
                      <a:pt x="932" y="475"/>
                    </a:lnTo>
                    <a:lnTo>
                      <a:pt x="942" y="485"/>
                    </a:lnTo>
                    <a:lnTo>
                      <a:pt x="943" y="479"/>
                    </a:lnTo>
                    <a:lnTo>
                      <a:pt x="955" y="480"/>
                    </a:lnTo>
                    <a:lnTo>
                      <a:pt x="959" y="467"/>
                    </a:lnTo>
                    <a:lnTo>
                      <a:pt x="965" y="461"/>
                    </a:lnTo>
                    <a:lnTo>
                      <a:pt x="967" y="465"/>
                    </a:lnTo>
                    <a:lnTo>
                      <a:pt x="996" y="459"/>
                    </a:lnTo>
                    <a:lnTo>
                      <a:pt x="1001" y="462"/>
                    </a:lnTo>
                    <a:lnTo>
                      <a:pt x="1006" y="475"/>
                    </a:lnTo>
                    <a:lnTo>
                      <a:pt x="1013" y="473"/>
                    </a:lnTo>
                    <a:lnTo>
                      <a:pt x="1017" y="488"/>
                    </a:lnTo>
                    <a:lnTo>
                      <a:pt x="1015" y="490"/>
                    </a:lnTo>
                    <a:lnTo>
                      <a:pt x="1018" y="494"/>
                    </a:lnTo>
                    <a:lnTo>
                      <a:pt x="1023" y="492"/>
                    </a:lnTo>
                    <a:lnTo>
                      <a:pt x="1032" y="502"/>
                    </a:lnTo>
                    <a:lnTo>
                      <a:pt x="1021" y="526"/>
                    </a:lnTo>
                    <a:lnTo>
                      <a:pt x="1037" y="521"/>
                    </a:lnTo>
                    <a:lnTo>
                      <a:pt x="1042" y="523"/>
                    </a:lnTo>
                    <a:lnTo>
                      <a:pt x="1053" y="518"/>
                    </a:lnTo>
                    <a:lnTo>
                      <a:pt x="1052" y="516"/>
                    </a:lnTo>
                    <a:lnTo>
                      <a:pt x="1062" y="512"/>
                    </a:lnTo>
                    <a:lnTo>
                      <a:pt x="1067" y="506"/>
                    </a:lnTo>
                    <a:lnTo>
                      <a:pt x="1076" y="507"/>
                    </a:lnTo>
                    <a:lnTo>
                      <a:pt x="1095" y="499"/>
                    </a:lnTo>
                    <a:lnTo>
                      <a:pt x="1104" y="499"/>
                    </a:lnTo>
                    <a:lnTo>
                      <a:pt x="1103" y="474"/>
                    </a:lnTo>
                    <a:lnTo>
                      <a:pt x="1095" y="467"/>
                    </a:lnTo>
                    <a:lnTo>
                      <a:pt x="1088" y="440"/>
                    </a:lnTo>
                    <a:lnTo>
                      <a:pt x="1086" y="424"/>
                    </a:lnTo>
                    <a:lnTo>
                      <a:pt x="1083" y="418"/>
                    </a:lnTo>
                    <a:lnTo>
                      <a:pt x="1080" y="408"/>
                    </a:lnTo>
                    <a:lnTo>
                      <a:pt x="1070" y="395"/>
                    </a:lnTo>
                    <a:lnTo>
                      <a:pt x="1070" y="387"/>
                    </a:lnTo>
                    <a:lnTo>
                      <a:pt x="1066" y="375"/>
                    </a:lnTo>
                    <a:lnTo>
                      <a:pt x="1066" y="357"/>
                    </a:lnTo>
                    <a:lnTo>
                      <a:pt x="1062" y="351"/>
                    </a:lnTo>
                    <a:lnTo>
                      <a:pt x="1056" y="347"/>
                    </a:lnTo>
                    <a:lnTo>
                      <a:pt x="1054" y="322"/>
                    </a:lnTo>
                    <a:lnTo>
                      <a:pt x="1044" y="324"/>
                    </a:lnTo>
                    <a:lnTo>
                      <a:pt x="1035" y="321"/>
                    </a:lnTo>
                    <a:lnTo>
                      <a:pt x="1036" y="317"/>
                    </a:lnTo>
                    <a:lnTo>
                      <a:pt x="1062" y="318"/>
                    </a:lnTo>
                    <a:lnTo>
                      <a:pt x="1070" y="315"/>
                    </a:lnTo>
                    <a:lnTo>
                      <a:pt x="1038" y="294"/>
                    </a:lnTo>
                    <a:lnTo>
                      <a:pt x="1026" y="304"/>
                    </a:lnTo>
                    <a:lnTo>
                      <a:pt x="1011" y="306"/>
                    </a:lnTo>
                    <a:lnTo>
                      <a:pt x="1019" y="324"/>
                    </a:lnTo>
                    <a:lnTo>
                      <a:pt x="991" y="303"/>
                    </a:lnTo>
                    <a:lnTo>
                      <a:pt x="984" y="301"/>
                    </a:lnTo>
                    <a:lnTo>
                      <a:pt x="995" y="315"/>
                    </a:lnTo>
                    <a:lnTo>
                      <a:pt x="983" y="309"/>
                    </a:lnTo>
                    <a:lnTo>
                      <a:pt x="963" y="291"/>
                    </a:lnTo>
                    <a:lnTo>
                      <a:pt x="946" y="279"/>
                    </a:lnTo>
                    <a:lnTo>
                      <a:pt x="943" y="281"/>
                    </a:lnTo>
                    <a:lnTo>
                      <a:pt x="936" y="274"/>
                    </a:lnTo>
                    <a:lnTo>
                      <a:pt x="929" y="272"/>
                    </a:lnTo>
                    <a:lnTo>
                      <a:pt x="917" y="263"/>
                    </a:lnTo>
                    <a:lnTo>
                      <a:pt x="914" y="259"/>
                    </a:lnTo>
                    <a:lnTo>
                      <a:pt x="918" y="255"/>
                    </a:lnTo>
                    <a:lnTo>
                      <a:pt x="919" y="246"/>
                    </a:lnTo>
                    <a:lnTo>
                      <a:pt x="934" y="234"/>
                    </a:lnTo>
                    <a:lnTo>
                      <a:pt x="941" y="231"/>
                    </a:lnTo>
                    <a:lnTo>
                      <a:pt x="935" y="222"/>
                    </a:lnTo>
                    <a:lnTo>
                      <a:pt x="928" y="219"/>
                    </a:lnTo>
                    <a:lnTo>
                      <a:pt x="918" y="206"/>
                    </a:lnTo>
                    <a:lnTo>
                      <a:pt x="895" y="194"/>
                    </a:lnTo>
                    <a:lnTo>
                      <a:pt x="898" y="182"/>
                    </a:lnTo>
                    <a:lnTo>
                      <a:pt x="907" y="165"/>
                    </a:lnTo>
                    <a:lnTo>
                      <a:pt x="908" y="156"/>
                    </a:lnTo>
                    <a:lnTo>
                      <a:pt x="888" y="139"/>
                    </a:lnTo>
                    <a:lnTo>
                      <a:pt x="880" y="136"/>
                    </a:lnTo>
                    <a:lnTo>
                      <a:pt x="878" y="130"/>
                    </a:lnTo>
                    <a:lnTo>
                      <a:pt x="883" y="122"/>
                    </a:lnTo>
                    <a:lnTo>
                      <a:pt x="878" y="125"/>
                    </a:lnTo>
                    <a:lnTo>
                      <a:pt x="878" y="124"/>
                    </a:lnTo>
                    <a:lnTo>
                      <a:pt x="860" y="136"/>
                    </a:lnTo>
                    <a:lnTo>
                      <a:pt x="846" y="142"/>
                    </a:lnTo>
                    <a:lnTo>
                      <a:pt x="824" y="144"/>
                    </a:lnTo>
                    <a:lnTo>
                      <a:pt x="813" y="149"/>
                    </a:lnTo>
                    <a:lnTo>
                      <a:pt x="815" y="158"/>
                    </a:lnTo>
                    <a:lnTo>
                      <a:pt x="818" y="161"/>
                    </a:lnTo>
                    <a:lnTo>
                      <a:pt x="815" y="162"/>
                    </a:lnTo>
                    <a:lnTo>
                      <a:pt x="813" y="172"/>
                    </a:lnTo>
                    <a:lnTo>
                      <a:pt x="806" y="162"/>
                    </a:lnTo>
                    <a:lnTo>
                      <a:pt x="805" y="159"/>
                    </a:ln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de-DE" sz="14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7" name="Freeform 388"/>
              <p:cNvSpPr>
                <a:spLocks/>
              </p:cNvSpPr>
              <p:nvPr/>
            </p:nvSpPr>
            <p:spPr bwMode="auto">
              <a:xfrm>
                <a:off x="3544" y="1154"/>
                <a:ext cx="129" cy="170"/>
              </a:xfrm>
              <a:custGeom>
                <a:avLst/>
                <a:gdLst>
                  <a:gd name="T0" fmla="*/ 5 w 179"/>
                  <a:gd name="T1" fmla="*/ 165 h 203"/>
                  <a:gd name="T2" fmla="*/ 7 w 179"/>
                  <a:gd name="T3" fmla="*/ 169 h 203"/>
                  <a:gd name="T4" fmla="*/ 9 w 179"/>
                  <a:gd name="T5" fmla="*/ 178 h 203"/>
                  <a:gd name="T6" fmla="*/ 22 w 179"/>
                  <a:gd name="T7" fmla="*/ 178 h 203"/>
                  <a:gd name="T8" fmla="*/ 54 w 179"/>
                  <a:gd name="T9" fmla="*/ 190 h 203"/>
                  <a:gd name="T10" fmla="*/ 82 w 179"/>
                  <a:gd name="T11" fmla="*/ 196 h 203"/>
                  <a:gd name="T12" fmla="*/ 90 w 179"/>
                  <a:gd name="T13" fmla="*/ 154 h 203"/>
                  <a:gd name="T14" fmla="*/ 107 w 179"/>
                  <a:gd name="T15" fmla="*/ 144 h 203"/>
                  <a:gd name="T16" fmla="*/ 138 w 179"/>
                  <a:gd name="T17" fmla="*/ 148 h 203"/>
                  <a:gd name="T18" fmla="*/ 163 w 179"/>
                  <a:gd name="T19" fmla="*/ 144 h 203"/>
                  <a:gd name="T20" fmla="*/ 169 w 179"/>
                  <a:gd name="T21" fmla="*/ 158 h 203"/>
                  <a:gd name="T22" fmla="*/ 177 w 179"/>
                  <a:gd name="T23" fmla="*/ 142 h 203"/>
                  <a:gd name="T24" fmla="*/ 173 w 179"/>
                  <a:gd name="T25" fmla="*/ 136 h 203"/>
                  <a:gd name="T26" fmla="*/ 150 w 179"/>
                  <a:gd name="T27" fmla="*/ 126 h 203"/>
                  <a:gd name="T28" fmla="*/ 124 w 179"/>
                  <a:gd name="T29" fmla="*/ 98 h 203"/>
                  <a:gd name="T30" fmla="*/ 141 w 179"/>
                  <a:gd name="T31" fmla="*/ 76 h 203"/>
                  <a:gd name="T32" fmla="*/ 141 w 179"/>
                  <a:gd name="T33" fmla="*/ 43 h 203"/>
                  <a:gd name="T34" fmla="*/ 66 w 179"/>
                  <a:gd name="T35" fmla="*/ 33 h 203"/>
                  <a:gd name="T36" fmla="*/ 74 w 179"/>
                  <a:gd name="T37" fmla="*/ 12 h 203"/>
                  <a:gd name="T38" fmla="*/ 71 w 179"/>
                  <a:gd name="T39" fmla="*/ 0 h 203"/>
                  <a:gd name="T40" fmla="*/ 48 w 179"/>
                  <a:gd name="T41" fmla="*/ 6 h 203"/>
                  <a:gd name="T42" fmla="*/ 22 w 179"/>
                  <a:gd name="T43" fmla="*/ 17 h 203"/>
                  <a:gd name="T44" fmla="*/ 18 w 179"/>
                  <a:gd name="T45" fmla="*/ 33 h 203"/>
                  <a:gd name="T46" fmla="*/ 5 w 179"/>
                  <a:gd name="T47" fmla="*/ 46 h 203"/>
                  <a:gd name="T48" fmla="*/ 24 w 179"/>
                  <a:gd name="T49" fmla="*/ 37 h 203"/>
                  <a:gd name="T50" fmla="*/ 33 w 179"/>
                  <a:gd name="T51" fmla="*/ 17 h 203"/>
                  <a:gd name="T52" fmla="*/ 47 w 179"/>
                  <a:gd name="T53" fmla="*/ 44 h 203"/>
                  <a:gd name="T54" fmla="*/ 67 w 179"/>
                  <a:gd name="T55" fmla="*/ 44 h 203"/>
                  <a:gd name="T56" fmla="*/ 87 w 179"/>
                  <a:gd name="T57" fmla="*/ 53 h 203"/>
                  <a:gd name="T58" fmla="*/ 100 w 179"/>
                  <a:gd name="T59" fmla="*/ 56 h 203"/>
                  <a:gd name="T60" fmla="*/ 92 w 179"/>
                  <a:gd name="T61" fmla="*/ 80 h 203"/>
                  <a:gd name="T62" fmla="*/ 82 w 179"/>
                  <a:gd name="T63" fmla="*/ 81 h 203"/>
                  <a:gd name="T64" fmla="*/ 71 w 179"/>
                  <a:gd name="T65" fmla="*/ 66 h 203"/>
                  <a:gd name="T66" fmla="*/ 58 w 179"/>
                  <a:gd name="T67" fmla="*/ 43 h 203"/>
                  <a:gd name="T68" fmla="*/ 43 w 179"/>
                  <a:gd name="T69" fmla="*/ 55 h 203"/>
                  <a:gd name="T70" fmla="*/ 23 w 179"/>
                  <a:gd name="T71" fmla="*/ 56 h 203"/>
                  <a:gd name="T72" fmla="*/ 3 w 179"/>
                  <a:gd name="T73" fmla="*/ 70 h 203"/>
                  <a:gd name="T74" fmla="*/ 21 w 179"/>
                  <a:gd name="T75" fmla="*/ 73 h 203"/>
                  <a:gd name="T76" fmla="*/ 35 w 179"/>
                  <a:gd name="T77" fmla="*/ 93 h 203"/>
                  <a:gd name="T78" fmla="*/ 10 w 179"/>
                  <a:gd name="T79" fmla="*/ 102 h 203"/>
                  <a:gd name="T80" fmla="*/ 15 w 179"/>
                  <a:gd name="T81" fmla="*/ 113 h 203"/>
                  <a:gd name="T82" fmla="*/ 34 w 179"/>
                  <a:gd name="T83" fmla="*/ 120 h 203"/>
                  <a:gd name="T84" fmla="*/ 36 w 179"/>
                  <a:gd name="T85" fmla="*/ 130 h 203"/>
                  <a:gd name="T86" fmla="*/ 4 w 179"/>
                  <a:gd name="T87" fmla="*/ 137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79" h="203">
                    <a:moveTo>
                      <a:pt x="0" y="147"/>
                    </a:moveTo>
                    <a:lnTo>
                      <a:pt x="5" y="165"/>
                    </a:lnTo>
                    <a:lnTo>
                      <a:pt x="15" y="167"/>
                    </a:lnTo>
                    <a:lnTo>
                      <a:pt x="7" y="169"/>
                    </a:lnTo>
                    <a:lnTo>
                      <a:pt x="1" y="179"/>
                    </a:lnTo>
                    <a:lnTo>
                      <a:pt x="9" y="178"/>
                    </a:lnTo>
                    <a:lnTo>
                      <a:pt x="19" y="170"/>
                    </a:lnTo>
                    <a:lnTo>
                      <a:pt x="22" y="178"/>
                    </a:lnTo>
                    <a:lnTo>
                      <a:pt x="54" y="184"/>
                    </a:lnTo>
                    <a:lnTo>
                      <a:pt x="54" y="190"/>
                    </a:lnTo>
                    <a:lnTo>
                      <a:pt x="77" y="203"/>
                    </a:lnTo>
                    <a:lnTo>
                      <a:pt x="82" y="196"/>
                    </a:lnTo>
                    <a:lnTo>
                      <a:pt x="81" y="161"/>
                    </a:lnTo>
                    <a:lnTo>
                      <a:pt x="90" y="154"/>
                    </a:lnTo>
                    <a:lnTo>
                      <a:pt x="89" y="151"/>
                    </a:lnTo>
                    <a:lnTo>
                      <a:pt x="107" y="144"/>
                    </a:lnTo>
                    <a:lnTo>
                      <a:pt x="125" y="148"/>
                    </a:lnTo>
                    <a:lnTo>
                      <a:pt x="138" y="148"/>
                    </a:lnTo>
                    <a:lnTo>
                      <a:pt x="158" y="156"/>
                    </a:lnTo>
                    <a:lnTo>
                      <a:pt x="163" y="144"/>
                    </a:lnTo>
                    <a:lnTo>
                      <a:pt x="166" y="145"/>
                    </a:lnTo>
                    <a:lnTo>
                      <a:pt x="169" y="158"/>
                    </a:lnTo>
                    <a:lnTo>
                      <a:pt x="170" y="146"/>
                    </a:lnTo>
                    <a:lnTo>
                      <a:pt x="177" y="142"/>
                    </a:lnTo>
                    <a:lnTo>
                      <a:pt x="179" y="143"/>
                    </a:lnTo>
                    <a:lnTo>
                      <a:pt x="173" y="136"/>
                    </a:lnTo>
                    <a:lnTo>
                      <a:pt x="165" y="127"/>
                    </a:lnTo>
                    <a:lnTo>
                      <a:pt x="150" y="126"/>
                    </a:lnTo>
                    <a:lnTo>
                      <a:pt x="137" y="119"/>
                    </a:lnTo>
                    <a:lnTo>
                      <a:pt x="124" y="98"/>
                    </a:lnTo>
                    <a:lnTo>
                      <a:pt x="122" y="87"/>
                    </a:lnTo>
                    <a:lnTo>
                      <a:pt x="141" y="76"/>
                    </a:lnTo>
                    <a:lnTo>
                      <a:pt x="148" y="50"/>
                    </a:lnTo>
                    <a:lnTo>
                      <a:pt x="141" y="43"/>
                    </a:lnTo>
                    <a:lnTo>
                      <a:pt x="83" y="45"/>
                    </a:lnTo>
                    <a:lnTo>
                      <a:pt x="66" y="33"/>
                    </a:lnTo>
                    <a:lnTo>
                      <a:pt x="64" y="16"/>
                    </a:lnTo>
                    <a:lnTo>
                      <a:pt x="74" y="12"/>
                    </a:lnTo>
                    <a:lnTo>
                      <a:pt x="78" y="3"/>
                    </a:lnTo>
                    <a:lnTo>
                      <a:pt x="71" y="0"/>
                    </a:lnTo>
                    <a:lnTo>
                      <a:pt x="58" y="1"/>
                    </a:lnTo>
                    <a:lnTo>
                      <a:pt x="48" y="6"/>
                    </a:lnTo>
                    <a:lnTo>
                      <a:pt x="37" y="5"/>
                    </a:lnTo>
                    <a:lnTo>
                      <a:pt x="22" y="17"/>
                    </a:lnTo>
                    <a:lnTo>
                      <a:pt x="17" y="25"/>
                    </a:lnTo>
                    <a:lnTo>
                      <a:pt x="18" y="33"/>
                    </a:lnTo>
                    <a:lnTo>
                      <a:pt x="13" y="41"/>
                    </a:lnTo>
                    <a:lnTo>
                      <a:pt x="5" y="46"/>
                    </a:lnTo>
                    <a:lnTo>
                      <a:pt x="7" y="51"/>
                    </a:lnTo>
                    <a:lnTo>
                      <a:pt x="24" y="37"/>
                    </a:lnTo>
                    <a:lnTo>
                      <a:pt x="24" y="20"/>
                    </a:lnTo>
                    <a:lnTo>
                      <a:pt x="33" y="17"/>
                    </a:lnTo>
                    <a:lnTo>
                      <a:pt x="28" y="54"/>
                    </a:lnTo>
                    <a:lnTo>
                      <a:pt x="47" y="44"/>
                    </a:lnTo>
                    <a:lnTo>
                      <a:pt x="59" y="28"/>
                    </a:lnTo>
                    <a:lnTo>
                      <a:pt x="67" y="44"/>
                    </a:lnTo>
                    <a:lnTo>
                      <a:pt x="76" y="50"/>
                    </a:lnTo>
                    <a:lnTo>
                      <a:pt x="87" y="53"/>
                    </a:lnTo>
                    <a:lnTo>
                      <a:pt x="95" y="48"/>
                    </a:lnTo>
                    <a:lnTo>
                      <a:pt x="100" y="56"/>
                    </a:lnTo>
                    <a:lnTo>
                      <a:pt x="100" y="76"/>
                    </a:lnTo>
                    <a:lnTo>
                      <a:pt x="92" y="80"/>
                    </a:lnTo>
                    <a:lnTo>
                      <a:pt x="84" y="88"/>
                    </a:lnTo>
                    <a:lnTo>
                      <a:pt x="82" y="81"/>
                    </a:lnTo>
                    <a:lnTo>
                      <a:pt x="72" y="75"/>
                    </a:lnTo>
                    <a:lnTo>
                      <a:pt x="71" y="66"/>
                    </a:lnTo>
                    <a:lnTo>
                      <a:pt x="55" y="69"/>
                    </a:lnTo>
                    <a:lnTo>
                      <a:pt x="58" y="43"/>
                    </a:lnTo>
                    <a:lnTo>
                      <a:pt x="54" y="50"/>
                    </a:lnTo>
                    <a:lnTo>
                      <a:pt x="43" y="55"/>
                    </a:lnTo>
                    <a:lnTo>
                      <a:pt x="42" y="62"/>
                    </a:lnTo>
                    <a:lnTo>
                      <a:pt x="23" y="56"/>
                    </a:lnTo>
                    <a:lnTo>
                      <a:pt x="0" y="57"/>
                    </a:lnTo>
                    <a:lnTo>
                      <a:pt x="3" y="70"/>
                    </a:lnTo>
                    <a:lnTo>
                      <a:pt x="11" y="76"/>
                    </a:lnTo>
                    <a:lnTo>
                      <a:pt x="21" y="73"/>
                    </a:lnTo>
                    <a:lnTo>
                      <a:pt x="28" y="80"/>
                    </a:lnTo>
                    <a:lnTo>
                      <a:pt x="35" y="93"/>
                    </a:lnTo>
                    <a:lnTo>
                      <a:pt x="25" y="99"/>
                    </a:lnTo>
                    <a:lnTo>
                      <a:pt x="10" y="102"/>
                    </a:lnTo>
                    <a:lnTo>
                      <a:pt x="5" y="112"/>
                    </a:lnTo>
                    <a:lnTo>
                      <a:pt x="15" y="113"/>
                    </a:lnTo>
                    <a:lnTo>
                      <a:pt x="17" y="109"/>
                    </a:lnTo>
                    <a:lnTo>
                      <a:pt x="34" y="120"/>
                    </a:lnTo>
                    <a:lnTo>
                      <a:pt x="30" y="123"/>
                    </a:lnTo>
                    <a:lnTo>
                      <a:pt x="36" y="130"/>
                    </a:lnTo>
                    <a:lnTo>
                      <a:pt x="33" y="136"/>
                    </a:lnTo>
                    <a:lnTo>
                      <a:pt x="4" y="137"/>
                    </a:lnTo>
                    <a:lnTo>
                      <a:pt x="0" y="147"/>
                    </a:lnTo>
                    <a:close/>
                  </a:path>
                </a:pathLst>
              </a:custGeom>
              <a:grp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de-DE" sz="14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8" name="Freeform 389"/>
              <p:cNvSpPr>
                <a:spLocks/>
              </p:cNvSpPr>
              <p:nvPr/>
            </p:nvSpPr>
            <p:spPr bwMode="auto">
              <a:xfrm>
                <a:off x="3671" y="1336"/>
                <a:ext cx="102" cy="123"/>
              </a:xfrm>
              <a:custGeom>
                <a:avLst/>
                <a:gdLst>
                  <a:gd name="T0" fmla="*/ 0 w 142"/>
                  <a:gd name="T1" fmla="*/ 2 h 146"/>
                  <a:gd name="T2" fmla="*/ 16 w 142"/>
                  <a:gd name="T3" fmla="*/ 0 h 146"/>
                  <a:gd name="T4" fmla="*/ 29 w 142"/>
                  <a:gd name="T5" fmla="*/ 22 h 146"/>
                  <a:gd name="T6" fmla="*/ 46 w 142"/>
                  <a:gd name="T7" fmla="*/ 35 h 146"/>
                  <a:gd name="T8" fmla="*/ 70 w 142"/>
                  <a:gd name="T9" fmla="*/ 42 h 146"/>
                  <a:gd name="T10" fmla="*/ 80 w 142"/>
                  <a:gd name="T11" fmla="*/ 48 h 146"/>
                  <a:gd name="T12" fmla="*/ 110 w 142"/>
                  <a:gd name="T13" fmla="*/ 76 h 146"/>
                  <a:gd name="T14" fmla="*/ 117 w 142"/>
                  <a:gd name="T15" fmla="*/ 85 h 146"/>
                  <a:gd name="T16" fmla="*/ 142 w 142"/>
                  <a:gd name="T17" fmla="*/ 99 h 146"/>
                  <a:gd name="T18" fmla="*/ 130 w 142"/>
                  <a:gd name="T19" fmla="*/ 106 h 146"/>
                  <a:gd name="T20" fmla="*/ 141 w 142"/>
                  <a:gd name="T21" fmla="*/ 120 h 146"/>
                  <a:gd name="T22" fmla="*/ 141 w 142"/>
                  <a:gd name="T23" fmla="*/ 126 h 146"/>
                  <a:gd name="T24" fmla="*/ 122 w 142"/>
                  <a:gd name="T25" fmla="*/ 118 h 146"/>
                  <a:gd name="T26" fmla="*/ 98 w 142"/>
                  <a:gd name="T27" fmla="*/ 125 h 146"/>
                  <a:gd name="T28" fmla="*/ 88 w 142"/>
                  <a:gd name="T29" fmla="*/ 124 h 146"/>
                  <a:gd name="T30" fmla="*/ 72 w 142"/>
                  <a:gd name="T31" fmla="*/ 129 h 146"/>
                  <a:gd name="T32" fmla="*/ 66 w 142"/>
                  <a:gd name="T33" fmla="*/ 137 h 146"/>
                  <a:gd name="T34" fmla="*/ 60 w 142"/>
                  <a:gd name="T35" fmla="*/ 138 h 146"/>
                  <a:gd name="T36" fmla="*/ 59 w 142"/>
                  <a:gd name="T37" fmla="*/ 128 h 146"/>
                  <a:gd name="T38" fmla="*/ 54 w 142"/>
                  <a:gd name="T39" fmla="*/ 141 h 146"/>
                  <a:gd name="T40" fmla="*/ 45 w 142"/>
                  <a:gd name="T41" fmla="*/ 146 h 146"/>
                  <a:gd name="T42" fmla="*/ 40 w 142"/>
                  <a:gd name="T43" fmla="*/ 143 h 146"/>
                  <a:gd name="T44" fmla="*/ 31 w 142"/>
                  <a:gd name="T45" fmla="*/ 132 h 146"/>
                  <a:gd name="T46" fmla="*/ 33 w 142"/>
                  <a:gd name="T47" fmla="*/ 128 h 146"/>
                  <a:gd name="T48" fmla="*/ 52 w 142"/>
                  <a:gd name="T49" fmla="*/ 124 h 146"/>
                  <a:gd name="T50" fmla="*/ 59 w 142"/>
                  <a:gd name="T51" fmla="*/ 116 h 146"/>
                  <a:gd name="T52" fmla="*/ 61 w 142"/>
                  <a:gd name="T53" fmla="*/ 109 h 146"/>
                  <a:gd name="T54" fmla="*/ 55 w 142"/>
                  <a:gd name="T55" fmla="*/ 101 h 146"/>
                  <a:gd name="T56" fmla="*/ 49 w 142"/>
                  <a:gd name="T57" fmla="*/ 86 h 146"/>
                  <a:gd name="T58" fmla="*/ 49 w 142"/>
                  <a:gd name="T59" fmla="*/ 75 h 146"/>
                  <a:gd name="T60" fmla="*/ 64 w 142"/>
                  <a:gd name="T61" fmla="*/ 77 h 146"/>
                  <a:gd name="T62" fmla="*/ 65 w 142"/>
                  <a:gd name="T63" fmla="*/ 91 h 146"/>
                  <a:gd name="T64" fmla="*/ 63 w 142"/>
                  <a:gd name="T65" fmla="*/ 101 h 146"/>
                  <a:gd name="T66" fmla="*/ 70 w 142"/>
                  <a:gd name="T67" fmla="*/ 101 h 146"/>
                  <a:gd name="T68" fmla="*/ 69 w 142"/>
                  <a:gd name="T69" fmla="*/ 93 h 146"/>
                  <a:gd name="T70" fmla="*/ 82 w 142"/>
                  <a:gd name="T71" fmla="*/ 86 h 146"/>
                  <a:gd name="T72" fmla="*/ 87 w 142"/>
                  <a:gd name="T73" fmla="*/ 95 h 146"/>
                  <a:gd name="T74" fmla="*/ 90 w 142"/>
                  <a:gd name="T75" fmla="*/ 80 h 146"/>
                  <a:gd name="T76" fmla="*/ 90 w 142"/>
                  <a:gd name="T77" fmla="*/ 71 h 146"/>
                  <a:gd name="T78" fmla="*/ 82 w 142"/>
                  <a:gd name="T79" fmla="*/ 63 h 146"/>
                  <a:gd name="T80" fmla="*/ 77 w 142"/>
                  <a:gd name="T81" fmla="*/ 65 h 146"/>
                  <a:gd name="T82" fmla="*/ 78 w 142"/>
                  <a:gd name="T83" fmla="*/ 55 h 146"/>
                  <a:gd name="T84" fmla="*/ 67 w 142"/>
                  <a:gd name="T85" fmla="*/ 47 h 146"/>
                  <a:gd name="T86" fmla="*/ 57 w 142"/>
                  <a:gd name="T87" fmla="*/ 48 h 146"/>
                  <a:gd name="T88" fmla="*/ 51 w 142"/>
                  <a:gd name="T89" fmla="*/ 44 h 146"/>
                  <a:gd name="T90" fmla="*/ 51 w 142"/>
                  <a:gd name="T91" fmla="*/ 59 h 146"/>
                  <a:gd name="T92" fmla="*/ 46 w 142"/>
                  <a:gd name="T93" fmla="*/ 69 h 146"/>
                  <a:gd name="T94" fmla="*/ 36 w 142"/>
                  <a:gd name="T95" fmla="*/ 73 h 146"/>
                  <a:gd name="T96" fmla="*/ 47 w 142"/>
                  <a:gd name="T97" fmla="*/ 45 h 146"/>
                  <a:gd name="T98" fmla="*/ 41 w 142"/>
                  <a:gd name="T99" fmla="*/ 44 h 146"/>
                  <a:gd name="T100" fmla="*/ 17 w 142"/>
                  <a:gd name="T101" fmla="*/ 66 h 146"/>
                  <a:gd name="T102" fmla="*/ 10 w 142"/>
                  <a:gd name="T103" fmla="*/ 66 h 146"/>
                  <a:gd name="T104" fmla="*/ 22 w 142"/>
                  <a:gd name="T105" fmla="*/ 44 h 146"/>
                  <a:gd name="T106" fmla="*/ 24 w 142"/>
                  <a:gd name="T107" fmla="*/ 35 h 146"/>
                  <a:gd name="T108" fmla="*/ 3 w 142"/>
                  <a:gd name="T109" fmla="*/ 11 h 146"/>
                  <a:gd name="T110" fmla="*/ 0 w 142"/>
                  <a:gd name="T111" fmla="*/ 2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42" h="146">
                    <a:moveTo>
                      <a:pt x="0" y="2"/>
                    </a:moveTo>
                    <a:lnTo>
                      <a:pt x="16" y="0"/>
                    </a:lnTo>
                    <a:lnTo>
                      <a:pt x="29" y="22"/>
                    </a:lnTo>
                    <a:lnTo>
                      <a:pt x="46" y="35"/>
                    </a:lnTo>
                    <a:lnTo>
                      <a:pt x="70" y="42"/>
                    </a:lnTo>
                    <a:lnTo>
                      <a:pt x="80" y="48"/>
                    </a:lnTo>
                    <a:lnTo>
                      <a:pt x="110" y="76"/>
                    </a:lnTo>
                    <a:lnTo>
                      <a:pt x="117" y="85"/>
                    </a:lnTo>
                    <a:lnTo>
                      <a:pt x="142" y="99"/>
                    </a:lnTo>
                    <a:lnTo>
                      <a:pt x="130" y="106"/>
                    </a:lnTo>
                    <a:lnTo>
                      <a:pt x="141" y="120"/>
                    </a:lnTo>
                    <a:lnTo>
                      <a:pt x="141" y="126"/>
                    </a:lnTo>
                    <a:lnTo>
                      <a:pt x="122" y="118"/>
                    </a:lnTo>
                    <a:lnTo>
                      <a:pt x="98" y="125"/>
                    </a:lnTo>
                    <a:lnTo>
                      <a:pt x="88" y="124"/>
                    </a:lnTo>
                    <a:lnTo>
                      <a:pt x="72" y="129"/>
                    </a:lnTo>
                    <a:lnTo>
                      <a:pt x="66" y="137"/>
                    </a:lnTo>
                    <a:lnTo>
                      <a:pt x="60" y="138"/>
                    </a:lnTo>
                    <a:lnTo>
                      <a:pt x="59" y="128"/>
                    </a:lnTo>
                    <a:lnTo>
                      <a:pt x="54" y="141"/>
                    </a:lnTo>
                    <a:lnTo>
                      <a:pt x="45" y="146"/>
                    </a:lnTo>
                    <a:lnTo>
                      <a:pt x="40" y="143"/>
                    </a:lnTo>
                    <a:lnTo>
                      <a:pt x="31" y="132"/>
                    </a:lnTo>
                    <a:lnTo>
                      <a:pt x="33" y="128"/>
                    </a:lnTo>
                    <a:lnTo>
                      <a:pt x="52" y="124"/>
                    </a:lnTo>
                    <a:lnTo>
                      <a:pt x="59" y="116"/>
                    </a:lnTo>
                    <a:lnTo>
                      <a:pt x="61" y="109"/>
                    </a:lnTo>
                    <a:lnTo>
                      <a:pt x="55" y="101"/>
                    </a:lnTo>
                    <a:lnTo>
                      <a:pt x="49" y="86"/>
                    </a:lnTo>
                    <a:lnTo>
                      <a:pt x="49" y="75"/>
                    </a:lnTo>
                    <a:lnTo>
                      <a:pt x="64" y="77"/>
                    </a:lnTo>
                    <a:lnTo>
                      <a:pt x="65" y="91"/>
                    </a:lnTo>
                    <a:lnTo>
                      <a:pt x="63" y="101"/>
                    </a:lnTo>
                    <a:lnTo>
                      <a:pt x="70" y="101"/>
                    </a:lnTo>
                    <a:lnTo>
                      <a:pt x="69" y="93"/>
                    </a:lnTo>
                    <a:lnTo>
                      <a:pt x="82" y="86"/>
                    </a:lnTo>
                    <a:lnTo>
                      <a:pt x="87" y="95"/>
                    </a:lnTo>
                    <a:lnTo>
                      <a:pt x="90" y="80"/>
                    </a:lnTo>
                    <a:lnTo>
                      <a:pt x="90" y="71"/>
                    </a:lnTo>
                    <a:lnTo>
                      <a:pt x="82" y="63"/>
                    </a:lnTo>
                    <a:lnTo>
                      <a:pt x="77" y="65"/>
                    </a:lnTo>
                    <a:lnTo>
                      <a:pt x="78" y="55"/>
                    </a:lnTo>
                    <a:lnTo>
                      <a:pt x="67" y="47"/>
                    </a:lnTo>
                    <a:lnTo>
                      <a:pt x="57" y="48"/>
                    </a:lnTo>
                    <a:lnTo>
                      <a:pt x="51" y="44"/>
                    </a:lnTo>
                    <a:lnTo>
                      <a:pt x="51" y="59"/>
                    </a:lnTo>
                    <a:lnTo>
                      <a:pt x="46" y="69"/>
                    </a:lnTo>
                    <a:lnTo>
                      <a:pt x="36" y="73"/>
                    </a:lnTo>
                    <a:lnTo>
                      <a:pt x="47" y="45"/>
                    </a:lnTo>
                    <a:lnTo>
                      <a:pt x="41" y="44"/>
                    </a:lnTo>
                    <a:lnTo>
                      <a:pt x="17" y="66"/>
                    </a:lnTo>
                    <a:lnTo>
                      <a:pt x="10" y="66"/>
                    </a:lnTo>
                    <a:lnTo>
                      <a:pt x="22" y="44"/>
                    </a:lnTo>
                    <a:lnTo>
                      <a:pt x="24" y="35"/>
                    </a:lnTo>
                    <a:lnTo>
                      <a:pt x="3" y="1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de-DE" sz="14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9" name="Freeform 390"/>
              <p:cNvSpPr>
                <a:spLocks/>
              </p:cNvSpPr>
              <p:nvPr/>
            </p:nvSpPr>
            <p:spPr bwMode="auto">
              <a:xfrm>
                <a:off x="3191" y="1405"/>
                <a:ext cx="25" cy="31"/>
              </a:xfrm>
              <a:custGeom>
                <a:avLst/>
                <a:gdLst>
                  <a:gd name="T0" fmla="*/ 0 w 37"/>
                  <a:gd name="T1" fmla="*/ 15 h 37"/>
                  <a:gd name="T2" fmla="*/ 7 w 37"/>
                  <a:gd name="T3" fmla="*/ 31 h 37"/>
                  <a:gd name="T4" fmla="*/ 18 w 37"/>
                  <a:gd name="T5" fmla="*/ 33 h 37"/>
                  <a:gd name="T6" fmla="*/ 17 w 37"/>
                  <a:gd name="T7" fmla="*/ 26 h 37"/>
                  <a:gd name="T8" fmla="*/ 23 w 37"/>
                  <a:gd name="T9" fmla="*/ 18 h 37"/>
                  <a:gd name="T10" fmla="*/ 26 w 37"/>
                  <a:gd name="T11" fmla="*/ 37 h 37"/>
                  <a:gd name="T12" fmla="*/ 34 w 37"/>
                  <a:gd name="T13" fmla="*/ 26 h 37"/>
                  <a:gd name="T14" fmla="*/ 34 w 37"/>
                  <a:gd name="T15" fmla="*/ 10 h 37"/>
                  <a:gd name="T16" fmla="*/ 37 w 37"/>
                  <a:gd name="T17" fmla="*/ 13 h 37"/>
                  <a:gd name="T18" fmla="*/ 36 w 37"/>
                  <a:gd name="T19" fmla="*/ 2 h 37"/>
                  <a:gd name="T20" fmla="*/ 30 w 37"/>
                  <a:gd name="T21" fmla="*/ 0 h 37"/>
                  <a:gd name="T22" fmla="*/ 7 w 37"/>
                  <a:gd name="T23" fmla="*/ 11 h 37"/>
                  <a:gd name="T24" fmla="*/ 5 w 37"/>
                  <a:gd name="T25" fmla="*/ 14 h 37"/>
                  <a:gd name="T26" fmla="*/ 0 w 37"/>
                  <a:gd name="T27" fmla="*/ 1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7" h="37">
                    <a:moveTo>
                      <a:pt x="0" y="15"/>
                    </a:moveTo>
                    <a:lnTo>
                      <a:pt x="7" y="31"/>
                    </a:lnTo>
                    <a:lnTo>
                      <a:pt x="18" y="33"/>
                    </a:lnTo>
                    <a:lnTo>
                      <a:pt x="17" y="26"/>
                    </a:lnTo>
                    <a:lnTo>
                      <a:pt x="23" y="18"/>
                    </a:lnTo>
                    <a:lnTo>
                      <a:pt x="26" y="37"/>
                    </a:lnTo>
                    <a:lnTo>
                      <a:pt x="34" y="26"/>
                    </a:lnTo>
                    <a:lnTo>
                      <a:pt x="34" y="10"/>
                    </a:lnTo>
                    <a:lnTo>
                      <a:pt x="37" y="13"/>
                    </a:lnTo>
                    <a:lnTo>
                      <a:pt x="36" y="2"/>
                    </a:lnTo>
                    <a:lnTo>
                      <a:pt x="30" y="0"/>
                    </a:lnTo>
                    <a:lnTo>
                      <a:pt x="7" y="11"/>
                    </a:lnTo>
                    <a:lnTo>
                      <a:pt x="5" y="14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de-DE" sz="14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0" name="Freeform 391"/>
              <p:cNvSpPr>
                <a:spLocks/>
              </p:cNvSpPr>
              <p:nvPr/>
            </p:nvSpPr>
            <p:spPr bwMode="auto">
              <a:xfrm>
                <a:off x="3527" y="1185"/>
                <a:ext cx="15" cy="54"/>
              </a:xfrm>
              <a:custGeom>
                <a:avLst/>
                <a:gdLst>
                  <a:gd name="T0" fmla="*/ 0 w 20"/>
                  <a:gd name="T1" fmla="*/ 60 h 63"/>
                  <a:gd name="T2" fmla="*/ 5 w 20"/>
                  <a:gd name="T3" fmla="*/ 63 h 63"/>
                  <a:gd name="T4" fmla="*/ 4 w 20"/>
                  <a:gd name="T5" fmla="*/ 45 h 63"/>
                  <a:gd name="T6" fmla="*/ 11 w 20"/>
                  <a:gd name="T7" fmla="*/ 29 h 63"/>
                  <a:gd name="T8" fmla="*/ 11 w 20"/>
                  <a:gd name="T9" fmla="*/ 12 h 63"/>
                  <a:gd name="T10" fmla="*/ 20 w 20"/>
                  <a:gd name="T11" fmla="*/ 6 h 63"/>
                  <a:gd name="T12" fmla="*/ 19 w 20"/>
                  <a:gd name="T13" fmla="*/ 0 h 63"/>
                  <a:gd name="T14" fmla="*/ 7 w 20"/>
                  <a:gd name="T15" fmla="*/ 7 h 63"/>
                  <a:gd name="T16" fmla="*/ 0 w 20"/>
                  <a:gd name="T17" fmla="*/ 6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63">
                    <a:moveTo>
                      <a:pt x="0" y="60"/>
                    </a:moveTo>
                    <a:lnTo>
                      <a:pt x="5" y="63"/>
                    </a:lnTo>
                    <a:lnTo>
                      <a:pt x="4" y="45"/>
                    </a:lnTo>
                    <a:lnTo>
                      <a:pt x="11" y="29"/>
                    </a:lnTo>
                    <a:lnTo>
                      <a:pt x="11" y="12"/>
                    </a:lnTo>
                    <a:lnTo>
                      <a:pt x="20" y="6"/>
                    </a:lnTo>
                    <a:lnTo>
                      <a:pt x="19" y="0"/>
                    </a:lnTo>
                    <a:lnTo>
                      <a:pt x="7" y="7"/>
                    </a:lnTo>
                    <a:lnTo>
                      <a:pt x="0" y="60"/>
                    </a:ln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de-DE" sz="14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1" name="Freeform 392"/>
              <p:cNvSpPr>
                <a:spLocks/>
              </p:cNvSpPr>
              <p:nvPr/>
            </p:nvSpPr>
            <p:spPr bwMode="auto">
              <a:xfrm>
                <a:off x="3542" y="1224"/>
                <a:ext cx="17" cy="17"/>
              </a:xfrm>
              <a:custGeom>
                <a:avLst/>
                <a:gdLst>
                  <a:gd name="T0" fmla="*/ 0 w 24"/>
                  <a:gd name="T1" fmla="*/ 21 h 21"/>
                  <a:gd name="T2" fmla="*/ 24 w 24"/>
                  <a:gd name="T3" fmla="*/ 7 h 21"/>
                  <a:gd name="T4" fmla="*/ 22 w 24"/>
                  <a:gd name="T5" fmla="*/ 2 h 21"/>
                  <a:gd name="T6" fmla="*/ 15 w 24"/>
                  <a:gd name="T7" fmla="*/ 0 h 21"/>
                  <a:gd name="T8" fmla="*/ 4 w 24"/>
                  <a:gd name="T9" fmla="*/ 3 h 21"/>
                  <a:gd name="T10" fmla="*/ 0 w 24"/>
                  <a:gd name="T11" fmla="*/ 12 h 21"/>
                  <a:gd name="T12" fmla="*/ 0 w 24"/>
                  <a:gd name="T1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21">
                    <a:moveTo>
                      <a:pt x="0" y="21"/>
                    </a:moveTo>
                    <a:lnTo>
                      <a:pt x="24" y="7"/>
                    </a:lnTo>
                    <a:lnTo>
                      <a:pt x="22" y="2"/>
                    </a:lnTo>
                    <a:lnTo>
                      <a:pt x="15" y="0"/>
                    </a:lnTo>
                    <a:lnTo>
                      <a:pt x="4" y="3"/>
                    </a:lnTo>
                    <a:lnTo>
                      <a:pt x="0" y="12"/>
                    </a:lnTo>
                    <a:lnTo>
                      <a:pt x="0" y="21"/>
                    </a:ln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de-DE" sz="14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2" name="Freeform 393"/>
              <p:cNvSpPr>
                <a:spLocks/>
              </p:cNvSpPr>
              <p:nvPr/>
            </p:nvSpPr>
            <p:spPr bwMode="auto">
              <a:xfrm>
                <a:off x="2623" y="1089"/>
                <a:ext cx="551" cy="560"/>
              </a:xfrm>
              <a:custGeom>
                <a:avLst/>
                <a:gdLst>
                  <a:gd name="T0" fmla="*/ 182 w 771"/>
                  <a:gd name="T1" fmla="*/ 38 h 671"/>
                  <a:gd name="T2" fmla="*/ 123 w 771"/>
                  <a:gd name="T3" fmla="*/ 19 h 671"/>
                  <a:gd name="T4" fmla="*/ 72 w 771"/>
                  <a:gd name="T5" fmla="*/ 9 h 671"/>
                  <a:gd name="T6" fmla="*/ 24 w 771"/>
                  <a:gd name="T7" fmla="*/ 0 h 671"/>
                  <a:gd name="T8" fmla="*/ 35 w 771"/>
                  <a:gd name="T9" fmla="*/ 55 h 671"/>
                  <a:gd name="T10" fmla="*/ 46 w 771"/>
                  <a:gd name="T11" fmla="*/ 84 h 671"/>
                  <a:gd name="T12" fmla="*/ 64 w 771"/>
                  <a:gd name="T13" fmla="*/ 134 h 671"/>
                  <a:gd name="T14" fmla="*/ 106 w 771"/>
                  <a:gd name="T15" fmla="*/ 163 h 671"/>
                  <a:gd name="T16" fmla="*/ 106 w 771"/>
                  <a:gd name="T17" fmla="*/ 202 h 671"/>
                  <a:gd name="T18" fmla="*/ 66 w 771"/>
                  <a:gd name="T19" fmla="*/ 211 h 671"/>
                  <a:gd name="T20" fmla="*/ 11 w 771"/>
                  <a:gd name="T21" fmla="*/ 236 h 671"/>
                  <a:gd name="T22" fmla="*/ 14 w 771"/>
                  <a:gd name="T23" fmla="*/ 247 h 671"/>
                  <a:gd name="T24" fmla="*/ 23 w 771"/>
                  <a:gd name="T25" fmla="*/ 282 h 671"/>
                  <a:gd name="T26" fmla="*/ 68 w 771"/>
                  <a:gd name="T27" fmla="*/ 272 h 671"/>
                  <a:gd name="T28" fmla="*/ 63 w 771"/>
                  <a:gd name="T29" fmla="*/ 334 h 671"/>
                  <a:gd name="T30" fmla="*/ 112 w 771"/>
                  <a:gd name="T31" fmla="*/ 354 h 671"/>
                  <a:gd name="T32" fmla="*/ 86 w 771"/>
                  <a:gd name="T33" fmla="*/ 376 h 671"/>
                  <a:gd name="T34" fmla="*/ 92 w 771"/>
                  <a:gd name="T35" fmla="*/ 433 h 671"/>
                  <a:gd name="T36" fmla="*/ 170 w 771"/>
                  <a:gd name="T37" fmla="*/ 444 h 671"/>
                  <a:gd name="T38" fmla="*/ 223 w 771"/>
                  <a:gd name="T39" fmla="*/ 477 h 671"/>
                  <a:gd name="T40" fmla="*/ 240 w 771"/>
                  <a:gd name="T41" fmla="*/ 518 h 671"/>
                  <a:gd name="T42" fmla="*/ 278 w 771"/>
                  <a:gd name="T43" fmla="*/ 562 h 671"/>
                  <a:gd name="T44" fmla="*/ 337 w 771"/>
                  <a:gd name="T45" fmla="*/ 564 h 671"/>
                  <a:gd name="T46" fmla="*/ 368 w 771"/>
                  <a:gd name="T47" fmla="*/ 562 h 671"/>
                  <a:gd name="T48" fmla="*/ 398 w 771"/>
                  <a:gd name="T49" fmla="*/ 542 h 671"/>
                  <a:gd name="T50" fmla="*/ 430 w 771"/>
                  <a:gd name="T51" fmla="*/ 522 h 671"/>
                  <a:gd name="T52" fmla="*/ 451 w 771"/>
                  <a:gd name="T53" fmla="*/ 531 h 671"/>
                  <a:gd name="T54" fmla="*/ 459 w 771"/>
                  <a:gd name="T55" fmla="*/ 552 h 671"/>
                  <a:gd name="T56" fmla="*/ 449 w 771"/>
                  <a:gd name="T57" fmla="*/ 577 h 671"/>
                  <a:gd name="T58" fmla="*/ 480 w 771"/>
                  <a:gd name="T59" fmla="*/ 624 h 671"/>
                  <a:gd name="T60" fmla="*/ 522 w 771"/>
                  <a:gd name="T61" fmla="*/ 652 h 671"/>
                  <a:gd name="T62" fmla="*/ 572 w 771"/>
                  <a:gd name="T63" fmla="*/ 664 h 671"/>
                  <a:gd name="T64" fmla="*/ 586 w 771"/>
                  <a:gd name="T65" fmla="*/ 646 h 671"/>
                  <a:gd name="T66" fmla="*/ 611 w 771"/>
                  <a:gd name="T67" fmla="*/ 620 h 671"/>
                  <a:gd name="T68" fmla="*/ 640 w 771"/>
                  <a:gd name="T69" fmla="*/ 584 h 671"/>
                  <a:gd name="T70" fmla="*/ 671 w 771"/>
                  <a:gd name="T71" fmla="*/ 545 h 671"/>
                  <a:gd name="T72" fmla="*/ 652 w 771"/>
                  <a:gd name="T73" fmla="*/ 519 h 671"/>
                  <a:gd name="T74" fmla="*/ 624 w 771"/>
                  <a:gd name="T75" fmla="*/ 490 h 671"/>
                  <a:gd name="T76" fmla="*/ 626 w 771"/>
                  <a:gd name="T77" fmla="*/ 467 h 671"/>
                  <a:gd name="T78" fmla="*/ 626 w 771"/>
                  <a:gd name="T79" fmla="*/ 436 h 671"/>
                  <a:gd name="T80" fmla="*/ 655 w 771"/>
                  <a:gd name="T81" fmla="*/ 395 h 671"/>
                  <a:gd name="T82" fmla="*/ 626 w 771"/>
                  <a:gd name="T83" fmla="*/ 393 h 671"/>
                  <a:gd name="T84" fmla="*/ 632 w 771"/>
                  <a:gd name="T85" fmla="*/ 351 h 671"/>
                  <a:gd name="T86" fmla="*/ 705 w 771"/>
                  <a:gd name="T87" fmla="*/ 314 h 671"/>
                  <a:gd name="T88" fmla="*/ 703 w 771"/>
                  <a:gd name="T89" fmla="*/ 239 h 671"/>
                  <a:gd name="T90" fmla="*/ 734 w 771"/>
                  <a:gd name="T91" fmla="*/ 208 h 671"/>
                  <a:gd name="T92" fmla="*/ 747 w 771"/>
                  <a:gd name="T93" fmla="*/ 176 h 671"/>
                  <a:gd name="T94" fmla="*/ 682 w 771"/>
                  <a:gd name="T95" fmla="*/ 183 h 671"/>
                  <a:gd name="T96" fmla="*/ 700 w 771"/>
                  <a:gd name="T97" fmla="*/ 196 h 671"/>
                  <a:gd name="T98" fmla="*/ 712 w 771"/>
                  <a:gd name="T99" fmla="*/ 222 h 671"/>
                  <a:gd name="T100" fmla="*/ 628 w 771"/>
                  <a:gd name="T101" fmla="*/ 251 h 671"/>
                  <a:gd name="T102" fmla="*/ 517 w 771"/>
                  <a:gd name="T103" fmla="*/ 214 h 671"/>
                  <a:gd name="T104" fmla="*/ 477 w 771"/>
                  <a:gd name="T105" fmla="*/ 209 h 671"/>
                  <a:gd name="T106" fmla="*/ 446 w 771"/>
                  <a:gd name="T107" fmla="*/ 254 h 671"/>
                  <a:gd name="T108" fmla="*/ 449 w 771"/>
                  <a:gd name="T109" fmla="*/ 226 h 671"/>
                  <a:gd name="T110" fmla="*/ 454 w 771"/>
                  <a:gd name="T111" fmla="*/ 198 h 671"/>
                  <a:gd name="T112" fmla="*/ 384 w 771"/>
                  <a:gd name="T113" fmla="*/ 192 h 671"/>
                  <a:gd name="T114" fmla="*/ 357 w 771"/>
                  <a:gd name="T115" fmla="*/ 188 h 671"/>
                  <a:gd name="T116" fmla="*/ 406 w 771"/>
                  <a:gd name="T117" fmla="*/ 159 h 671"/>
                  <a:gd name="T118" fmla="*/ 391 w 771"/>
                  <a:gd name="T119" fmla="*/ 93 h 671"/>
                  <a:gd name="T120" fmla="*/ 386 w 771"/>
                  <a:gd name="T121" fmla="*/ 53 h 671"/>
                  <a:gd name="T122" fmla="*/ 351 w 771"/>
                  <a:gd name="T123" fmla="*/ 61 h 671"/>
                  <a:gd name="T124" fmla="*/ 293 w 771"/>
                  <a:gd name="T125" fmla="*/ 12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1" h="671">
                    <a:moveTo>
                      <a:pt x="238" y="36"/>
                    </a:moveTo>
                    <a:lnTo>
                      <a:pt x="224" y="29"/>
                    </a:lnTo>
                    <a:lnTo>
                      <a:pt x="206" y="41"/>
                    </a:lnTo>
                    <a:lnTo>
                      <a:pt x="182" y="38"/>
                    </a:lnTo>
                    <a:lnTo>
                      <a:pt x="181" y="23"/>
                    </a:lnTo>
                    <a:lnTo>
                      <a:pt x="163" y="17"/>
                    </a:lnTo>
                    <a:lnTo>
                      <a:pt x="154" y="18"/>
                    </a:lnTo>
                    <a:lnTo>
                      <a:pt x="123" y="19"/>
                    </a:lnTo>
                    <a:lnTo>
                      <a:pt x="113" y="10"/>
                    </a:lnTo>
                    <a:lnTo>
                      <a:pt x="95" y="5"/>
                    </a:lnTo>
                    <a:lnTo>
                      <a:pt x="82" y="5"/>
                    </a:lnTo>
                    <a:lnTo>
                      <a:pt x="72" y="9"/>
                    </a:lnTo>
                    <a:lnTo>
                      <a:pt x="63" y="3"/>
                    </a:lnTo>
                    <a:lnTo>
                      <a:pt x="47" y="8"/>
                    </a:lnTo>
                    <a:lnTo>
                      <a:pt x="34" y="8"/>
                    </a:lnTo>
                    <a:lnTo>
                      <a:pt x="24" y="0"/>
                    </a:lnTo>
                    <a:lnTo>
                      <a:pt x="12" y="12"/>
                    </a:lnTo>
                    <a:lnTo>
                      <a:pt x="15" y="46"/>
                    </a:lnTo>
                    <a:lnTo>
                      <a:pt x="29" y="50"/>
                    </a:lnTo>
                    <a:lnTo>
                      <a:pt x="35" y="55"/>
                    </a:lnTo>
                    <a:lnTo>
                      <a:pt x="40" y="74"/>
                    </a:lnTo>
                    <a:lnTo>
                      <a:pt x="33" y="81"/>
                    </a:lnTo>
                    <a:lnTo>
                      <a:pt x="35" y="86"/>
                    </a:lnTo>
                    <a:lnTo>
                      <a:pt x="46" y="84"/>
                    </a:lnTo>
                    <a:lnTo>
                      <a:pt x="58" y="108"/>
                    </a:lnTo>
                    <a:lnTo>
                      <a:pt x="74" y="116"/>
                    </a:lnTo>
                    <a:lnTo>
                      <a:pt x="71" y="129"/>
                    </a:lnTo>
                    <a:lnTo>
                      <a:pt x="64" y="134"/>
                    </a:lnTo>
                    <a:lnTo>
                      <a:pt x="66" y="137"/>
                    </a:lnTo>
                    <a:lnTo>
                      <a:pt x="83" y="130"/>
                    </a:lnTo>
                    <a:lnTo>
                      <a:pt x="98" y="157"/>
                    </a:lnTo>
                    <a:lnTo>
                      <a:pt x="106" y="163"/>
                    </a:lnTo>
                    <a:lnTo>
                      <a:pt x="116" y="188"/>
                    </a:lnTo>
                    <a:lnTo>
                      <a:pt x="112" y="205"/>
                    </a:lnTo>
                    <a:lnTo>
                      <a:pt x="109" y="205"/>
                    </a:lnTo>
                    <a:lnTo>
                      <a:pt x="106" y="202"/>
                    </a:lnTo>
                    <a:lnTo>
                      <a:pt x="103" y="202"/>
                    </a:lnTo>
                    <a:lnTo>
                      <a:pt x="92" y="215"/>
                    </a:lnTo>
                    <a:lnTo>
                      <a:pt x="82" y="216"/>
                    </a:lnTo>
                    <a:lnTo>
                      <a:pt x="66" y="211"/>
                    </a:lnTo>
                    <a:lnTo>
                      <a:pt x="29" y="218"/>
                    </a:lnTo>
                    <a:lnTo>
                      <a:pt x="23" y="216"/>
                    </a:lnTo>
                    <a:lnTo>
                      <a:pt x="9" y="233"/>
                    </a:lnTo>
                    <a:lnTo>
                      <a:pt x="11" y="236"/>
                    </a:lnTo>
                    <a:lnTo>
                      <a:pt x="17" y="233"/>
                    </a:lnTo>
                    <a:lnTo>
                      <a:pt x="20" y="226"/>
                    </a:lnTo>
                    <a:lnTo>
                      <a:pt x="26" y="234"/>
                    </a:lnTo>
                    <a:lnTo>
                      <a:pt x="14" y="247"/>
                    </a:lnTo>
                    <a:lnTo>
                      <a:pt x="4" y="245"/>
                    </a:lnTo>
                    <a:lnTo>
                      <a:pt x="0" y="260"/>
                    </a:lnTo>
                    <a:lnTo>
                      <a:pt x="18" y="273"/>
                    </a:lnTo>
                    <a:lnTo>
                      <a:pt x="23" y="282"/>
                    </a:lnTo>
                    <a:lnTo>
                      <a:pt x="26" y="274"/>
                    </a:lnTo>
                    <a:lnTo>
                      <a:pt x="40" y="266"/>
                    </a:lnTo>
                    <a:lnTo>
                      <a:pt x="51" y="274"/>
                    </a:lnTo>
                    <a:lnTo>
                      <a:pt x="68" y="272"/>
                    </a:lnTo>
                    <a:lnTo>
                      <a:pt x="75" y="280"/>
                    </a:lnTo>
                    <a:lnTo>
                      <a:pt x="71" y="300"/>
                    </a:lnTo>
                    <a:lnTo>
                      <a:pt x="59" y="318"/>
                    </a:lnTo>
                    <a:lnTo>
                      <a:pt x="63" y="334"/>
                    </a:lnTo>
                    <a:lnTo>
                      <a:pt x="71" y="343"/>
                    </a:lnTo>
                    <a:lnTo>
                      <a:pt x="81" y="339"/>
                    </a:lnTo>
                    <a:lnTo>
                      <a:pt x="104" y="343"/>
                    </a:lnTo>
                    <a:lnTo>
                      <a:pt x="112" y="354"/>
                    </a:lnTo>
                    <a:lnTo>
                      <a:pt x="116" y="366"/>
                    </a:lnTo>
                    <a:lnTo>
                      <a:pt x="113" y="375"/>
                    </a:lnTo>
                    <a:lnTo>
                      <a:pt x="104" y="382"/>
                    </a:lnTo>
                    <a:lnTo>
                      <a:pt x="86" y="376"/>
                    </a:lnTo>
                    <a:lnTo>
                      <a:pt x="70" y="376"/>
                    </a:lnTo>
                    <a:lnTo>
                      <a:pt x="68" y="382"/>
                    </a:lnTo>
                    <a:lnTo>
                      <a:pt x="81" y="395"/>
                    </a:lnTo>
                    <a:lnTo>
                      <a:pt x="92" y="433"/>
                    </a:lnTo>
                    <a:lnTo>
                      <a:pt x="107" y="439"/>
                    </a:lnTo>
                    <a:lnTo>
                      <a:pt x="117" y="435"/>
                    </a:lnTo>
                    <a:lnTo>
                      <a:pt x="137" y="442"/>
                    </a:lnTo>
                    <a:lnTo>
                      <a:pt x="170" y="444"/>
                    </a:lnTo>
                    <a:lnTo>
                      <a:pt x="187" y="446"/>
                    </a:lnTo>
                    <a:lnTo>
                      <a:pt x="206" y="461"/>
                    </a:lnTo>
                    <a:lnTo>
                      <a:pt x="211" y="470"/>
                    </a:lnTo>
                    <a:lnTo>
                      <a:pt x="223" y="477"/>
                    </a:lnTo>
                    <a:lnTo>
                      <a:pt x="229" y="495"/>
                    </a:lnTo>
                    <a:lnTo>
                      <a:pt x="234" y="500"/>
                    </a:lnTo>
                    <a:lnTo>
                      <a:pt x="231" y="508"/>
                    </a:lnTo>
                    <a:lnTo>
                      <a:pt x="240" y="518"/>
                    </a:lnTo>
                    <a:lnTo>
                      <a:pt x="260" y="528"/>
                    </a:lnTo>
                    <a:lnTo>
                      <a:pt x="267" y="543"/>
                    </a:lnTo>
                    <a:lnTo>
                      <a:pt x="271" y="555"/>
                    </a:lnTo>
                    <a:lnTo>
                      <a:pt x="278" y="562"/>
                    </a:lnTo>
                    <a:lnTo>
                      <a:pt x="277" y="567"/>
                    </a:lnTo>
                    <a:lnTo>
                      <a:pt x="313" y="588"/>
                    </a:lnTo>
                    <a:lnTo>
                      <a:pt x="327" y="590"/>
                    </a:lnTo>
                    <a:lnTo>
                      <a:pt x="337" y="564"/>
                    </a:lnTo>
                    <a:lnTo>
                      <a:pt x="345" y="565"/>
                    </a:lnTo>
                    <a:lnTo>
                      <a:pt x="348" y="576"/>
                    </a:lnTo>
                    <a:lnTo>
                      <a:pt x="354" y="578"/>
                    </a:lnTo>
                    <a:lnTo>
                      <a:pt x="368" y="562"/>
                    </a:lnTo>
                    <a:lnTo>
                      <a:pt x="372" y="553"/>
                    </a:lnTo>
                    <a:lnTo>
                      <a:pt x="385" y="552"/>
                    </a:lnTo>
                    <a:lnTo>
                      <a:pt x="395" y="553"/>
                    </a:lnTo>
                    <a:lnTo>
                      <a:pt x="398" y="542"/>
                    </a:lnTo>
                    <a:lnTo>
                      <a:pt x="414" y="537"/>
                    </a:lnTo>
                    <a:lnTo>
                      <a:pt x="415" y="522"/>
                    </a:lnTo>
                    <a:lnTo>
                      <a:pt x="421" y="517"/>
                    </a:lnTo>
                    <a:lnTo>
                      <a:pt x="430" y="522"/>
                    </a:lnTo>
                    <a:lnTo>
                      <a:pt x="438" y="515"/>
                    </a:lnTo>
                    <a:lnTo>
                      <a:pt x="449" y="511"/>
                    </a:lnTo>
                    <a:lnTo>
                      <a:pt x="456" y="518"/>
                    </a:lnTo>
                    <a:lnTo>
                      <a:pt x="451" y="531"/>
                    </a:lnTo>
                    <a:lnTo>
                      <a:pt x="445" y="531"/>
                    </a:lnTo>
                    <a:lnTo>
                      <a:pt x="444" y="538"/>
                    </a:lnTo>
                    <a:lnTo>
                      <a:pt x="452" y="542"/>
                    </a:lnTo>
                    <a:lnTo>
                      <a:pt x="459" y="552"/>
                    </a:lnTo>
                    <a:lnTo>
                      <a:pt x="462" y="556"/>
                    </a:lnTo>
                    <a:lnTo>
                      <a:pt x="457" y="563"/>
                    </a:lnTo>
                    <a:lnTo>
                      <a:pt x="460" y="567"/>
                    </a:lnTo>
                    <a:lnTo>
                      <a:pt x="449" y="577"/>
                    </a:lnTo>
                    <a:lnTo>
                      <a:pt x="448" y="595"/>
                    </a:lnTo>
                    <a:lnTo>
                      <a:pt x="461" y="595"/>
                    </a:lnTo>
                    <a:lnTo>
                      <a:pt x="466" y="606"/>
                    </a:lnTo>
                    <a:lnTo>
                      <a:pt x="480" y="624"/>
                    </a:lnTo>
                    <a:lnTo>
                      <a:pt x="491" y="627"/>
                    </a:lnTo>
                    <a:lnTo>
                      <a:pt x="493" y="636"/>
                    </a:lnTo>
                    <a:lnTo>
                      <a:pt x="507" y="638"/>
                    </a:lnTo>
                    <a:lnTo>
                      <a:pt x="522" y="652"/>
                    </a:lnTo>
                    <a:lnTo>
                      <a:pt x="535" y="657"/>
                    </a:lnTo>
                    <a:lnTo>
                      <a:pt x="549" y="666"/>
                    </a:lnTo>
                    <a:lnTo>
                      <a:pt x="560" y="671"/>
                    </a:lnTo>
                    <a:lnTo>
                      <a:pt x="572" y="664"/>
                    </a:lnTo>
                    <a:lnTo>
                      <a:pt x="576" y="667"/>
                    </a:lnTo>
                    <a:lnTo>
                      <a:pt x="576" y="653"/>
                    </a:lnTo>
                    <a:lnTo>
                      <a:pt x="578" y="647"/>
                    </a:lnTo>
                    <a:lnTo>
                      <a:pt x="586" y="646"/>
                    </a:lnTo>
                    <a:lnTo>
                      <a:pt x="594" y="642"/>
                    </a:lnTo>
                    <a:lnTo>
                      <a:pt x="597" y="635"/>
                    </a:lnTo>
                    <a:lnTo>
                      <a:pt x="610" y="627"/>
                    </a:lnTo>
                    <a:lnTo>
                      <a:pt x="611" y="620"/>
                    </a:lnTo>
                    <a:lnTo>
                      <a:pt x="618" y="616"/>
                    </a:lnTo>
                    <a:lnTo>
                      <a:pt x="635" y="610"/>
                    </a:lnTo>
                    <a:lnTo>
                      <a:pt x="637" y="594"/>
                    </a:lnTo>
                    <a:lnTo>
                      <a:pt x="640" y="584"/>
                    </a:lnTo>
                    <a:lnTo>
                      <a:pt x="663" y="584"/>
                    </a:lnTo>
                    <a:lnTo>
                      <a:pt x="661" y="575"/>
                    </a:lnTo>
                    <a:lnTo>
                      <a:pt x="662" y="564"/>
                    </a:lnTo>
                    <a:lnTo>
                      <a:pt x="671" y="545"/>
                    </a:lnTo>
                    <a:lnTo>
                      <a:pt x="671" y="536"/>
                    </a:lnTo>
                    <a:lnTo>
                      <a:pt x="664" y="528"/>
                    </a:lnTo>
                    <a:lnTo>
                      <a:pt x="658" y="528"/>
                    </a:lnTo>
                    <a:lnTo>
                      <a:pt x="652" y="519"/>
                    </a:lnTo>
                    <a:lnTo>
                      <a:pt x="643" y="524"/>
                    </a:lnTo>
                    <a:lnTo>
                      <a:pt x="633" y="521"/>
                    </a:lnTo>
                    <a:lnTo>
                      <a:pt x="620" y="506"/>
                    </a:lnTo>
                    <a:lnTo>
                      <a:pt x="624" y="490"/>
                    </a:lnTo>
                    <a:lnTo>
                      <a:pt x="627" y="485"/>
                    </a:lnTo>
                    <a:lnTo>
                      <a:pt x="627" y="478"/>
                    </a:lnTo>
                    <a:lnTo>
                      <a:pt x="626" y="471"/>
                    </a:lnTo>
                    <a:lnTo>
                      <a:pt x="626" y="467"/>
                    </a:lnTo>
                    <a:lnTo>
                      <a:pt x="626" y="460"/>
                    </a:lnTo>
                    <a:lnTo>
                      <a:pt x="639" y="439"/>
                    </a:lnTo>
                    <a:lnTo>
                      <a:pt x="624" y="438"/>
                    </a:lnTo>
                    <a:lnTo>
                      <a:pt x="626" y="436"/>
                    </a:lnTo>
                    <a:lnTo>
                      <a:pt x="638" y="433"/>
                    </a:lnTo>
                    <a:lnTo>
                      <a:pt x="643" y="428"/>
                    </a:lnTo>
                    <a:lnTo>
                      <a:pt x="653" y="403"/>
                    </a:lnTo>
                    <a:lnTo>
                      <a:pt x="655" y="395"/>
                    </a:lnTo>
                    <a:lnTo>
                      <a:pt x="652" y="392"/>
                    </a:lnTo>
                    <a:lnTo>
                      <a:pt x="645" y="393"/>
                    </a:lnTo>
                    <a:lnTo>
                      <a:pt x="634" y="396"/>
                    </a:lnTo>
                    <a:lnTo>
                      <a:pt x="626" y="393"/>
                    </a:lnTo>
                    <a:lnTo>
                      <a:pt x="616" y="379"/>
                    </a:lnTo>
                    <a:lnTo>
                      <a:pt x="617" y="371"/>
                    </a:lnTo>
                    <a:lnTo>
                      <a:pt x="629" y="361"/>
                    </a:lnTo>
                    <a:lnTo>
                      <a:pt x="632" y="351"/>
                    </a:lnTo>
                    <a:lnTo>
                      <a:pt x="635" y="354"/>
                    </a:lnTo>
                    <a:lnTo>
                      <a:pt x="649" y="358"/>
                    </a:lnTo>
                    <a:lnTo>
                      <a:pt x="673" y="331"/>
                    </a:lnTo>
                    <a:lnTo>
                      <a:pt x="705" y="314"/>
                    </a:lnTo>
                    <a:lnTo>
                      <a:pt x="705" y="307"/>
                    </a:lnTo>
                    <a:lnTo>
                      <a:pt x="713" y="307"/>
                    </a:lnTo>
                    <a:lnTo>
                      <a:pt x="709" y="264"/>
                    </a:lnTo>
                    <a:lnTo>
                      <a:pt x="703" y="239"/>
                    </a:lnTo>
                    <a:lnTo>
                      <a:pt x="719" y="228"/>
                    </a:lnTo>
                    <a:lnTo>
                      <a:pt x="719" y="216"/>
                    </a:lnTo>
                    <a:lnTo>
                      <a:pt x="735" y="214"/>
                    </a:lnTo>
                    <a:lnTo>
                      <a:pt x="734" y="208"/>
                    </a:lnTo>
                    <a:lnTo>
                      <a:pt x="741" y="208"/>
                    </a:lnTo>
                    <a:lnTo>
                      <a:pt x="744" y="210"/>
                    </a:lnTo>
                    <a:lnTo>
                      <a:pt x="771" y="216"/>
                    </a:lnTo>
                    <a:lnTo>
                      <a:pt x="747" y="176"/>
                    </a:lnTo>
                    <a:lnTo>
                      <a:pt x="719" y="166"/>
                    </a:lnTo>
                    <a:lnTo>
                      <a:pt x="699" y="162"/>
                    </a:lnTo>
                    <a:lnTo>
                      <a:pt x="688" y="169"/>
                    </a:lnTo>
                    <a:lnTo>
                      <a:pt x="682" y="183"/>
                    </a:lnTo>
                    <a:lnTo>
                      <a:pt x="685" y="194"/>
                    </a:lnTo>
                    <a:lnTo>
                      <a:pt x="688" y="198"/>
                    </a:lnTo>
                    <a:lnTo>
                      <a:pt x="692" y="194"/>
                    </a:lnTo>
                    <a:lnTo>
                      <a:pt x="700" y="196"/>
                    </a:lnTo>
                    <a:lnTo>
                      <a:pt x="709" y="202"/>
                    </a:lnTo>
                    <a:lnTo>
                      <a:pt x="710" y="212"/>
                    </a:lnTo>
                    <a:lnTo>
                      <a:pt x="712" y="217"/>
                    </a:lnTo>
                    <a:lnTo>
                      <a:pt x="712" y="222"/>
                    </a:lnTo>
                    <a:lnTo>
                      <a:pt x="703" y="229"/>
                    </a:lnTo>
                    <a:lnTo>
                      <a:pt x="687" y="231"/>
                    </a:lnTo>
                    <a:lnTo>
                      <a:pt x="669" y="223"/>
                    </a:lnTo>
                    <a:lnTo>
                      <a:pt x="628" y="251"/>
                    </a:lnTo>
                    <a:lnTo>
                      <a:pt x="600" y="257"/>
                    </a:lnTo>
                    <a:lnTo>
                      <a:pt x="592" y="256"/>
                    </a:lnTo>
                    <a:lnTo>
                      <a:pt x="574" y="235"/>
                    </a:lnTo>
                    <a:lnTo>
                      <a:pt x="517" y="214"/>
                    </a:lnTo>
                    <a:lnTo>
                      <a:pt x="503" y="205"/>
                    </a:lnTo>
                    <a:lnTo>
                      <a:pt x="485" y="201"/>
                    </a:lnTo>
                    <a:lnTo>
                      <a:pt x="478" y="203"/>
                    </a:lnTo>
                    <a:lnTo>
                      <a:pt x="477" y="209"/>
                    </a:lnTo>
                    <a:lnTo>
                      <a:pt x="465" y="214"/>
                    </a:lnTo>
                    <a:lnTo>
                      <a:pt x="448" y="238"/>
                    </a:lnTo>
                    <a:lnTo>
                      <a:pt x="446" y="246"/>
                    </a:lnTo>
                    <a:lnTo>
                      <a:pt x="446" y="254"/>
                    </a:lnTo>
                    <a:lnTo>
                      <a:pt x="440" y="254"/>
                    </a:lnTo>
                    <a:lnTo>
                      <a:pt x="437" y="242"/>
                    </a:lnTo>
                    <a:lnTo>
                      <a:pt x="444" y="230"/>
                    </a:lnTo>
                    <a:lnTo>
                      <a:pt x="449" y="226"/>
                    </a:lnTo>
                    <a:lnTo>
                      <a:pt x="450" y="219"/>
                    </a:lnTo>
                    <a:lnTo>
                      <a:pt x="443" y="211"/>
                    </a:lnTo>
                    <a:lnTo>
                      <a:pt x="444" y="205"/>
                    </a:lnTo>
                    <a:lnTo>
                      <a:pt x="454" y="198"/>
                    </a:lnTo>
                    <a:lnTo>
                      <a:pt x="448" y="196"/>
                    </a:lnTo>
                    <a:lnTo>
                      <a:pt x="443" y="191"/>
                    </a:lnTo>
                    <a:lnTo>
                      <a:pt x="428" y="186"/>
                    </a:lnTo>
                    <a:lnTo>
                      <a:pt x="384" y="192"/>
                    </a:lnTo>
                    <a:lnTo>
                      <a:pt x="376" y="197"/>
                    </a:lnTo>
                    <a:lnTo>
                      <a:pt x="361" y="198"/>
                    </a:lnTo>
                    <a:lnTo>
                      <a:pt x="355" y="195"/>
                    </a:lnTo>
                    <a:lnTo>
                      <a:pt x="357" y="188"/>
                    </a:lnTo>
                    <a:lnTo>
                      <a:pt x="363" y="189"/>
                    </a:lnTo>
                    <a:lnTo>
                      <a:pt x="390" y="177"/>
                    </a:lnTo>
                    <a:lnTo>
                      <a:pt x="398" y="168"/>
                    </a:lnTo>
                    <a:lnTo>
                      <a:pt x="406" y="159"/>
                    </a:lnTo>
                    <a:lnTo>
                      <a:pt x="407" y="121"/>
                    </a:lnTo>
                    <a:lnTo>
                      <a:pt x="409" y="108"/>
                    </a:lnTo>
                    <a:lnTo>
                      <a:pt x="386" y="101"/>
                    </a:lnTo>
                    <a:lnTo>
                      <a:pt x="391" y="93"/>
                    </a:lnTo>
                    <a:lnTo>
                      <a:pt x="408" y="95"/>
                    </a:lnTo>
                    <a:lnTo>
                      <a:pt x="394" y="81"/>
                    </a:lnTo>
                    <a:lnTo>
                      <a:pt x="394" y="63"/>
                    </a:lnTo>
                    <a:lnTo>
                      <a:pt x="386" y="53"/>
                    </a:lnTo>
                    <a:lnTo>
                      <a:pt x="374" y="47"/>
                    </a:lnTo>
                    <a:lnTo>
                      <a:pt x="370" y="60"/>
                    </a:lnTo>
                    <a:lnTo>
                      <a:pt x="361" y="65"/>
                    </a:lnTo>
                    <a:lnTo>
                      <a:pt x="351" y="61"/>
                    </a:lnTo>
                    <a:lnTo>
                      <a:pt x="348" y="41"/>
                    </a:lnTo>
                    <a:lnTo>
                      <a:pt x="313" y="29"/>
                    </a:lnTo>
                    <a:lnTo>
                      <a:pt x="291" y="26"/>
                    </a:lnTo>
                    <a:lnTo>
                      <a:pt x="293" y="12"/>
                    </a:lnTo>
                    <a:lnTo>
                      <a:pt x="284" y="11"/>
                    </a:lnTo>
                    <a:lnTo>
                      <a:pt x="254" y="35"/>
                    </a:lnTo>
                    <a:lnTo>
                      <a:pt x="238" y="36"/>
                    </a:ln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de-DE" sz="14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3" name="Freeform 394"/>
              <p:cNvSpPr>
                <a:spLocks/>
              </p:cNvSpPr>
              <p:nvPr/>
            </p:nvSpPr>
            <p:spPr bwMode="auto">
              <a:xfrm>
                <a:off x="2564" y="1035"/>
                <a:ext cx="43" cy="111"/>
              </a:xfrm>
              <a:custGeom>
                <a:avLst/>
                <a:gdLst>
                  <a:gd name="T0" fmla="*/ 0 w 63"/>
                  <a:gd name="T1" fmla="*/ 133 h 133"/>
                  <a:gd name="T2" fmla="*/ 9 w 63"/>
                  <a:gd name="T3" fmla="*/ 55 h 133"/>
                  <a:gd name="T4" fmla="*/ 36 w 63"/>
                  <a:gd name="T5" fmla="*/ 3 h 133"/>
                  <a:gd name="T6" fmla="*/ 45 w 63"/>
                  <a:gd name="T7" fmla="*/ 0 h 133"/>
                  <a:gd name="T8" fmla="*/ 54 w 63"/>
                  <a:gd name="T9" fmla="*/ 2 h 133"/>
                  <a:gd name="T10" fmla="*/ 54 w 63"/>
                  <a:gd name="T11" fmla="*/ 10 h 133"/>
                  <a:gd name="T12" fmla="*/ 36 w 63"/>
                  <a:gd name="T13" fmla="*/ 20 h 133"/>
                  <a:gd name="T14" fmla="*/ 36 w 63"/>
                  <a:gd name="T15" fmla="*/ 65 h 133"/>
                  <a:gd name="T16" fmla="*/ 46 w 63"/>
                  <a:gd name="T17" fmla="*/ 71 h 133"/>
                  <a:gd name="T18" fmla="*/ 59 w 63"/>
                  <a:gd name="T19" fmla="*/ 72 h 133"/>
                  <a:gd name="T20" fmla="*/ 63 w 63"/>
                  <a:gd name="T21" fmla="*/ 76 h 133"/>
                  <a:gd name="T22" fmla="*/ 56 w 63"/>
                  <a:gd name="T23" fmla="*/ 82 h 133"/>
                  <a:gd name="T24" fmla="*/ 44 w 63"/>
                  <a:gd name="T25" fmla="*/ 88 h 133"/>
                  <a:gd name="T26" fmla="*/ 38 w 63"/>
                  <a:gd name="T27" fmla="*/ 87 h 133"/>
                  <a:gd name="T28" fmla="*/ 29 w 63"/>
                  <a:gd name="T29" fmla="*/ 72 h 133"/>
                  <a:gd name="T30" fmla="*/ 21 w 63"/>
                  <a:gd name="T31" fmla="*/ 71 h 133"/>
                  <a:gd name="T32" fmla="*/ 21 w 63"/>
                  <a:gd name="T33" fmla="*/ 85 h 133"/>
                  <a:gd name="T34" fmla="*/ 14 w 63"/>
                  <a:gd name="T35" fmla="*/ 87 h 133"/>
                  <a:gd name="T36" fmla="*/ 6 w 63"/>
                  <a:gd name="T37" fmla="*/ 132 h 133"/>
                  <a:gd name="T38" fmla="*/ 0 w 63"/>
                  <a:gd name="T39" fmla="*/ 13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3" h="133">
                    <a:moveTo>
                      <a:pt x="0" y="133"/>
                    </a:moveTo>
                    <a:lnTo>
                      <a:pt x="9" y="55"/>
                    </a:lnTo>
                    <a:lnTo>
                      <a:pt x="36" y="3"/>
                    </a:lnTo>
                    <a:lnTo>
                      <a:pt x="45" y="0"/>
                    </a:lnTo>
                    <a:lnTo>
                      <a:pt x="54" y="2"/>
                    </a:lnTo>
                    <a:lnTo>
                      <a:pt x="54" y="10"/>
                    </a:lnTo>
                    <a:lnTo>
                      <a:pt x="36" y="20"/>
                    </a:lnTo>
                    <a:lnTo>
                      <a:pt x="36" y="65"/>
                    </a:lnTo>
                    <a:lnTo>
                      <a:pt x="46" y="71"/>
                    </a:lnTo>
                    <a:lnTo>
                      <a:pt x="59" y="72"/>
                    </a:lnTo>
                    <a:lnTo>
                      <a:pt x="63" y="76"/>
                    </a:lnTo>
                    <a:lnTo>
                      <a:pt x="56" y="82"/>
                    </a:lnTo>
                    <a:lnTo>
                      <a:pt x="44" y="88"/>
                    </a:lnTo>
                    <a:lnTo>
                      <a:pt x="38" y="87"/>
                    </a:lnTo>
                    <a:lnTo>
                      <a:pt x="29" y="72"/>
                    </a:lnTo>
                    <a:lnTo>
                      <a:pt x="21" y="71"/>
                    </a:lnTo>
                    <a:lnTo>
                      <a:pt x="21" y="85"/>
                    </a:lnTo>
                    <a:lnTo>
                      <a:pt x="14" y="87"/>
                    </a:lnTo>
                    <a:lnTo>
                      <a:pt x="6" y="132"/>
                    </a:lnTo>
                    <a:lnTo>
                      <a:pt x="0" y="133"/>
                    </a:ln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de-DE" sz="14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4" name="Freeform 395"/>
              <p:cNvSpPr>
                <a:spLocks/>
              </p:cNvSpPr>
              <p:nvPr/>
            </p:nvSpPr>
            <p:spPr bwMode="auto">
              <a:xfrm>
                <a:off x="2588" y="1142"/>
                <a:ext cx="41" cy="29"/>
              </a:xfrm>
              <a:custGeom>
                <a:avLst/>
                <a:gdLst>
                  <a:gd name="T0" fmla="*/ 0 w 58"/>
                  <a:gd name="T1" fmla="*/ 23 h 33"/>
                  <a:gd name="T2" fmla="*/ 22 w 58"/>
                  <a:gd name="T3" fmla="*/ 32 h 33"/>
                  <a:gd name="T4" fmla="*/ 31 w 58"/>
                  <a:gd name="T5" fmla="*/ 30 h 33"/>
                  <a:gd name="T6" fmla="*/ 47 w 58"/>
                  <a:gd name="T7" fmla="*/ 33 h 33"/>
                  <a:gd name="T8" fmla="*/ 51 w 58"/>
                  <a:gd name="T9" fmla="*/ 24 h 33"/>
                  <a:gd name="T10" fmla="*/ 58 w 58"/>
                  <a:gd name="T11" fmla="*/ 18 h 33"/>
                  <a:gd name="T12" fmla="*/ 54 w 58"/>
                  <a:gd name="T13" fmla="*/ 15 h 33"/>
                  <a:gd name="T14" fmla="*/ 56 w 58"/>
                  <a:gd name="T15" fmla="*/ 9 h 33"/>
                  <a:gd name="T16" fmla="*/ 48 w 58"/>
                  <a:gd name="T17" fmla="*/ 3 h 33"/>
                  <a:gd name="T18" fmla="*/ 37 w 58"/>
                  <a:gd name="T19" fmla="*/ 0 h 33"/>
                  <a:gd name="T20" fmla="*/ 37 w 58"/>
                  <a:gd name="T21" fmla="*/ 3 h 33"/>
                  <a:gd name="T22" fmla="*/ 33 w 58"/>
                  <a:gd name="T23" fmla="*/ 4 h 33"/>
                  <a:gd name="T24" fmla="*/ 29 w 58"/>
                  <a:gd name="T25" fmla="*/ 1 h 33"/>
                  <a:gd name="T26" fmla="*/ 11 w 58"/>
                  <a:gd name="T27" fmla="*/ 4 h 33"/>
                  <a:gd name="T28" fmla="*/ 0 w 58"/>
                  <a:gd name="T29" fmla="*/ 14 h 33"/>
                  <a:gd name="T30" fmla="*/ 0 w 58"/>
                  <a:gd name="T31" fmla="*/ 2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8" h="33">
                    <a:moveTo>
                      <a:pt x="0" y="23"/>
                    </a:moveTo>
                    <a:lnTo>
                      <a:pt x="22" y="32"/>
                    </a:lnTo>
                    <a:lnTo>
                      <a:pt x="31" y="30"/>
                    </a:lnTo>
                    <a:lnTo>
                      <a:pt x="47" y="33"/>
                    </a:lnTo>
                    <a:lnTo>
                      <a:pt x="51" y="24"/>
                    </a:lnTo>
                    <a:lnTo>
                      <a:pt x="58" y="18"/>
                    </a:lnTo>
                    <a:lnTo>
                      <a:pt x="54" y="15"/>
                    </a:lnTo>
                    <a:lnTo>
                      <a:pt x="56" y="9"/>
                    </a:lnTo>
                    <a:lnTo>
                      <a:pt x="48" y="3"/>
                    </a:lnTo>
                    <a:lnTo>
                      <a:pt x="37" y="0"/>
                    </a:lnTo>
                    <a:lnTo>
                      <a:pt x="37" y="3"/>
                    </a:lnTo>
                    <a:lnTo>
                      <a:pt x="33" y="4"/>
                    </a:lnTo>
                    <a:lnTo>
                      <a:pt x="29" y="1"/>
                    </a:lnTo>
                    <a:lnTo>
                      <a:pt x="11" y="4"/>
                    </a:lnTo>
                    <a:lnTo>
                      <a:pt x="0" y="14"/>
                    </a:lnTo>
                    <a:lnTo>
                      <a:pt x="0" y="23"/>
                    </a:ln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de-DE" sz="14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5" name="Freeform 396"/>
              <p:cNvSpPr>
                <a:spLocks/>
              </p:cNvSpPr>
              <p:nvPr/>
            </p:nvSpPr>
            <p:spPr bwMode="auto">
              <a:xfrm>
                <a:off x="2665" y="1227"/>
                <a:ext cx="30" cy="25"/>
              </a:xfrm>
              <a:custGeom>
                <a:avLst/>
                <a:gdLst>
                  <a:gd name="T0" fmla="*/ 0 w 41"/>
                  <a:gd name="T1" fmla="*/ 9 h 30"/>
                  <a:gd name="T2" fmla="*/ 20 w 41"/>
                  <a:gd name="T3" fmla="*/ 0 h 30"/>
                  <a:gd name="T4" fmla="*/ 38 w 41"/>
                  <a:gd name="T5" fmla="*/ 4 h 30"/>
                  <a:gd name="T6" fmla="*/ 40 w 41"/>
                  <a:gd name="T7" fmla="*/ 7 h 30"/>
                  <a:gd name="T8" fmla="*/ 41 w 41"/>
                  <a:gd name="T9" fmla="*/ 16 h 30"/>
                  <a:gd name="T10" fmla="*/ 38 w 41"/>
                  <a:gd name="T11" fmla="*/ 21 h 30"/>
                  <a:gd name="T12" fmla="*/ 35 w 41"/>
                  <a:gd name="T13" fmla="*/ 27 h 30"/>
                  <a:gd name="T14" fmla="*/ 26 w 41"/>
                  <a:gd name="T15" fmla="*/ 30 h 30"/>
                  <a:gd name="T16" fmla="*/ 12 w 41"/>
                  <a:gd name="T17" fmla="*/ 27 h 30"/>
                  <a:gd name="T18" fmla="*/ 0 w 41"/>
                  <a:gd name="T19" fmla="*/ 21 h 30"/>
                  <a:gd name="T20" fmla="*/ 5 w 41"/>
                  <a:gd name="T21" fmla="*/ 13 h 30"/>
                  <a:gd name="T22" fmla="*/ 0 w 41"/>
                  <a:gd name="T23" fmla="*/ 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1" h="30">
                    <a:moveTo>
                      <a:pt x="0" y="9"/>
                    </a:moveTo>
                    <a:lnTo>
                      <a:pt x="20" y="0"/>
                    </a:lnTo>
                    <a:lnTo>
                      <a:pt x="38" y="4"/>
                    </a:lnTo>
                    <a:lnTo>
                      <a:pt x="40" y="7"/>
                    </a:lnTo>
                    <a:lnTo>
                      <a:pt x="41" y="16"/>
                    </a:lnTo>
                    <a:lnTo>
                      <a:pt x="38" y="21"/>
                    </a:lnTo>
                    <a:lnTo>
                      <a:pt x="35" y="27"/>
                    </a:lnTo>
                    <a:lnTo>
                      <a:pt x="26" y="30"/>
                    </a:lnTo>
                    <a:lnTo>
                      <a:pt x="12" y="27"/>
                    </a:lnTo>
                    <a:lnTo>
                      <a:pt x="0" y="21"/>
                    </a:lnTo>
                    <a:lnTo>
                      <a:pt x="5" y="13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de-DE" sz="14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6" name="Freeform 397"/>
              <p:cNvSpPr>
                <a:spLocks/>
              </p:cNvSpPr>
              <p:nvPr/>
            </p:nvSpPr>
            <p:spPr bwMode="auto">
              <a:xfrm>
                <a:off x="2564" y="1156"/>
                <a:ext cx="23" cy="41"/>
              </a:xfrm>
              <a:custGeom>
                <a:avLst/>
                <a:gdLst>
                  <a:gd name="T0" fmla="*/ 0 w 31"/>
                  <a:gd name="T1" fmla="*/ 13 h 49"/>
                  <a:gd name="T2" fmla="*/ 10 w 31"/>
                  <a:gd name="T3" fmla="*/ 11 h 49"/>
                  <a:gd name="T4" fmla="*/ 15 w 31"/>
                  <a:gd name="T5" fmla="*/ 0 h 49"/>
                  <a:gd name="T6" fmla="*/ 19 w 31"/>
                  <a:gd name="T7" fmla="*/ 1 h 49"/>
                  <a:gd name="T8" fmla="*/ 15 w 31"/>
                  <a:gd name="T9" fmla="*/ 12 h 49"/>
                  <a:gd name="T10" fmla="*/ 21 w 31"/>
                  <a:gd name="T11" fmla="*/ 30 h 49"/>
                  <a:gd name="T12" fmla="*/ 26 w 31"/>
                  <a:gd name="T13" fmla="*/ 34 h 49"/>
                  <a:gd name="T14" fmla="*/ 26 w 31"/>
                  <a:gd name="T15" fmla="*/ 38 h 49"/>
                  <a:gd name="T16" fmla="*/ 31 w 31"/>
                  <a:gd name="T17" fmla="*/ 40 h 49"/>
                  <a:gd name="T18" fmla="*/ 28 w 31"/>
                  <a:gd name="T19" fmla="*/ 44 h 49"/>
                  <a:gd name="T20" fmla="*/ 19 w 31"/>
                  <a:gd name="T21" fmla="*/ 44 h 49"/>
                  <a:gd name="T22" fmla="*/ 13 w 31"/>
                  <a:gd name="T23" fmla="*/ 49 h 49"/>
                  <a:gd name="T24" fmla="*/ 3 w 31"/>
                  <a:gd name="T25" fmla="*/ 29 h 49"/>
                  <a:gd name="T26" fmla="*/ 0 w 31"/>
                  <a:gd name="T27" fmla="*/ 13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" h="49">
                    <a:moveTo>
                      <a:pt x="0" y="13"/>
                    </a:moveTo>
                    <a:lnTo>
                      <a:pt x="10" y="11"/>
                    </a:lnTo>
                    <a:lnTo>
                      <a:pt x="15" y="0"/>
                    </a:lnTo>
                    <a:lnTo>
                      <a:pt x="19" y="1"/>
                    </a:lnTo>
                    <a:lnTo>
                      <a:pt x="15" y="12"/>
                    </a:lnTo>
                    <a:lnTo>
                      <a:pt x="21" y="30"/>
                    </a:lnTo>
                    <a:lnTo>
                      <a:pt x="26" y="34"/>
                    </a:lnTo>
                    <a:lnTo>
                      <a:pt x="26" y="38"/>
                    </a:lnTo>
                    <a:lnTo>
                      <a:pt x="31" y="40"/>
                    </a:lnTo>
                    <a:lnTo>
                      <a:pt x="28" y="44"/>
                    </a:lnTo>
                    <a:lnTo>
                      <a:pt x="19" y="44"/>
                    </a:lnTo>
                    <a:lnTo>
                      <a:pt x="13" y="49"/>
                    </a:lnTo>
                    <a:lnTo>
                      <a:pt x="3" y="29"/>
                    </a:lnTo>
                    <a:lnTo>
                      <a:pt x="0" y="13"/>
                    </a:ln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de-DE" sz="14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7" name="Freeform 398"/>
              <p:cNvSpPr>
                <a:spLocks/>
              </p:cNvSpPr>
              <p:nvPr/>
            </p:nvSpPr>
            <p:spPr bwMode="auto">
              <a:xfrm>
                <a:off x="2623" y="1216"/>
                <a:ext cx="23" cy="21"/>
              </a:xfrm>
              <a:custGeom>
                <a:avLst/>
                <a:gdLst>
                  <a:gd name="T0" fmla="*/ 0 w 34"/>
                  <a:gd name="T1" fmla="*/ 12 h 24"/>
                  <a:gd name="T2" fmla="*/ 1 w 34"/>
                  <a:gd name="T3" fmla="*/ 5 h 24"/>
                  <a:gd name="T4" fmla="*/ 11 w 34"/>
                  <a:gd name="T5" fmla="*/ 4 h 24"/>
                  <a:gd name="T6" fmla="*/ 17 w 34"/>
                  <a:gd name="T7" fmla="*/ 0 h 24"/>
                  <a:gd name="T8" fmla="*/ 24 w 34"/>
                  <a:gd name="T9" fmla="*/ 2 h 24"/>
                  <a:gd name="T10" fmla="*/ 34 w 34"/>
                  <a:gd name="T11" fmla="*/ 1 h 24"/>
                  <a:gd name="T12" fmla="*/ 33 w 34"/>
                  <a:gd name="T13" fmla="*/ 12 h 24"/>
                  <a:gd name="T14" fmla="*/ 26 w 34"/>
                  <a:gd name="T15" fmla="*/ 20 h 24"/>
                  <a:gd name="T16" fmla="*/ 8 w 34"/>
                  <a:gd name="T17" fmla="*/ 24 h 24"/>
                  <a:gd name="T18" fmla="*/ 0 w 34"/>
                  <a:gd name="T1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24">
                    <a:moveTo>
                      <a:pt x="0" y="12"/>
                    </a:moveTo>
                    <a:lnTo>
                      <a:pt x="1" y="5"/>
                    </a:lnTo>
                    <a:lnTo>
                      <a:pt x="11" y="4"/>
                    </a:lnTo>
                    <a:lnTo>
                      <a:pt x="17" y="0"/>
                    </a:lnTo>
                    <a:lnTo>
                      <a:pt x="24" y="2"/>
                    </a:lnTo>
                    <a:lnTo>
                      <a:pt x="34" y="1"/>
                    </a:lnTo>
                    <a:lnTo>
                      <a:pt x="33" y="12"/>
                    </a:lnTo>
                    <a:lnTo>
                      <a:pt x="26" y="20"/>
                    </a:lnTo>
                    <a:lnTo>
                      <a:pt x="8" y="24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de-DE" sz="14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8" name="Freeform 399"/>
              <p:cNvSpPr>
                <a:spLocks/>
              </p:cNvSpPr>
              <p:nvPr/>
            </p:nvSpPr>
            <p:spPr bwMode="auto">
              <a:xfrm>
                <a:off x="2600" y="1244"/>
                <a:ext cx="14" cy="17"/>
              </a:xfrm>
              <a:custGeom>
                <a:avLst/>
                <a:gdLst>
                  <a:gd name="T0" fmla="*/ 0 w 19"/>
                  <a:gd name="T1" fmla="*/ 2 h 20"/>
                  <a:gd name="T2" fmla="*/ 3 w 19"/>
                  <a:gd name="T3" fmla="*/ 3 h 20"/>
                  <a:gd name="T4" fmla="*/ 7 w 19"/>
                  <a:gd name="T5" fmla="*/ 0 h 20"/>
                  <a:gd name="T6" fmla="*/ 9 w 19"/>
                  <a:gd name="T7" fmla="*/ 1 h 20"/>
                  <a:gd name="T8" fmla="*/ 8 w 19"/>
                  <a:gd name="T9" fmla="*/ 7 h 20"/>
                  <a:gd name="T10" fmla="*/ 19 w 19"/>
                  <a:gd name="T11" fmla="*/ 16 h 20"/>
                  <a:gd name="T12" fmla="*/ 18 w 19"/>
                  <a:gd name="T13" fmla="*/ 18 h 20"/>
                  <a:gd name="T14" fmla="*/ 11 w 19"/>
                  <a:gd name="T15" fmla="*/ 20 h 20"/>
                  <a:gd name="T16" fmla="*/ 0 w 19"/>
                  <a:gd name="T17" fmla="*/ 16 h 20"/>
                  <a:gd name="T18" fmla="*/ 0 w 19"/>
                  <a:gd name="T19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20">
                    <a:moveTo>
                      <a:pt x="0" y="2"/>
                    </a:moveTo>
                    <a:lnTo>
                      <a:pt x="3" y="3"/>
                    </a:lnTo>
                    <a:lnTo>
                      <a:pt x="7" y="0"/>
                    </a:lnTo>
                    <a:lnTo>
                      <a:pt x="9" y="1"/>
                    </a:lnTo>
                    <a:lnTo>
                      <a:pt x="8" y="7"/>
                    </a:lnTo>
                    <a:lnTo>
                      <a:pt x="19" y="16"/>
                    </a:lnTo>
                    <a:lnTo>
                      <a:pt x="18" y="18"/>
                    </a:lnTo>
                    <a:lnTo>
                      <a:pt x="11" y="20"/>
                    </a:lnTo>
                    <a:lnTo>
                      <a:pt x="0" y="16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de-DE" sz="14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9" name="Freeform 400"/>
              <p:cNvSpPr>
                <a:spLocks/>
              </p:cNvSpPr>
              <p:nvPr/>
            </p:nvSpPr>
            <p:spPr bwMode="auto">
              <a:xfrm>
                <a:off x="2486" y="1341"/>
                <a:ext cx="6" cy="3"/>
              </a:xfrm>
              <a:custGeom>
                <a:avLst/>
                <a:gdLst>
                  <a:gd name="T0" fmla="*/ 0 w 7"/>
                  <a:gd name="T1" fmla="*/ 0 h 5"/>
                  <a:gd name="T2" fmla="*/ 7 w 7"/>
                  <a:gd name="T3" fmla="*/ 1 h 5"/>
                  <a:gd name="T4" fmla="*/ 4 w 7"/>
                  <a:gd name="T5" fmla="*/ 5 h 5"/>
                  <a:gd name="T6" fmla="*/ 0 w 7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0" y="0"/>
                    </a:moveTo>
                    <a:lnTo>
                      <a:pt x="7" y="1"/>
                    </a:lnTo>
                    <a:lnTo>
                      <a:pt x="4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de-DE" sz="14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30" name="Freeform 401"/>
              <p:cNvSpPr>
                <a:spLocks/>
              </p:cNvSpPr>
              <p:nvPr/>
            </p:nvSpPr>
            <p:spPr bwMode="auto">
              <a:xfrm>
                <a:off x="2857" y="1517"/>
                <a:ext cx="118" cy="122"/>
              </a:xfrm>
              <a:custGeom>
                <a:avLst/>
                <a:gdLst>
                  <a:gd name="T0" fmla="*/ 0 w 166"/>
                  <a:gd name="T1" fmla="*/ 79 h 146"/>
                  <a:gd name="T2" fmla="*/ 10 w 166"/>
                  <a:gd name="T3" fmla="*/ 53 h 146"/>
                  <a:gd name="T4" fmla="*/ 18 w 166"/>
                  <a:gd name="T5" fmla="*/ 54 h 146"/>
                  <a:gd name="T6" fmla="*/ 21 w 166"/>
                  <a:gd name="T7" fmla="*/ 65 h 146"/>
                  <a:gd name="T8" fmla="*/ 27 w 166"/>
                  <a:gd name="T9" fmla="*/ 67 h 146"/>
                  <a:gd name="T10" fmla="*/ 41 w 166"/>
                  <a:gd name="T11" fmla="*/ 51 h 146"/>
                  <a:gd name="T12" fmla="*/ 45 w 166"/>
                  <a:gd name="T13" fmla="*/ 42 h 146"/>
                  <a:gd name="T14" fmla="*/ 58 w 166"/>
                  <a:gd name="T15" fmla="*/ 41 h 146"/>
                  <a:gd name="T16" fmla="*/ 68 w 166"/>
                  <a:gd name="T17" fmla="*/ 42 h 146"/>
                  <a:gd name="T18" fmla="*/ 71 w 166"/>
                  <a:gd name="T19" fmla="*/ 31 h 146"/>
                  <a:gd name="T20" fmla="*/ 87 w 166"/>
                  <a:gd name="T21" fmla="*/ 26 h 146"/>
                  <a:gd name="T22" fmla="*/ 88 w 166"/>
                  <a:gd name="T23" fmla="*/ 11 h 146"/>
                  <a:gd name="T24" fmla="*/ 94 w 166"/>
                  <a:gd name="T25" fmla="*/ 6 h 146"/>
                  <a:gd name="T26" fmla="*/ 103 w 166"/>
                  <a:gd name="T27" fmla="*/ 11 h 146"/>
                  <a:gd name="T28" fmla="*/ 111 w 166"/>
                  <a:gd name="T29" fmla="*/ 4 h 146"/>
                  <a:gd name="T30" fmla="*/ 122 w 166"/>
                  <a:gd name="T31" fmla="*/ 0 h 146"/>
                  <a:gd name="T32" fmla="*/ 129 w 166"/>
                  <a:gd name="T33" fmla="*/ 7 h 146"/>
                  <a:gd name="T34" fmla="*/ 124 w 166"/>
                  <a:gd name="T35" fmla="*/ 20 h 146"/>
                  <a:gd name="T36" fmla="*/ 118 w 166"/>
                  <a:gd name="T37" fmla="*/ 20 h 146"/>
                  <a:gd name="T38" fmla="*/ 117 w 166"/>
                  <a:gd name="T39" fmla="*/ 27 h 146"/>
                  <a:gd name="T40" fmla="*/ 125 w 166"/>
                  <a:gd name="T41" fmla="*/ 31 h 146"/>
                  <a:gd name="T42" fmla="*/ 132 w 166"/>
                  <a:gd name="T43" fmla="*/ 41 h 146"/>
                  <a:gd name="T44" fmla="*/ 135 w 166"/>
                  <a:gd name="T45" fmla="*/ 45 h 146"/>
                  <a:gd name="T46" fmla="*/ 130 w 166"/>
                  <a:gd name="T47" fmla="*/ 52 h 146"/>
                  <a:gd name="T48" fmla="*/ 133 w 166"/>
                  <a:gd name="T49" fmla="*/ 56 h 146"/>
                  <a:gd name="T50" fmla="*/ 122 w 166"/>
                  <a:gd name="T51" fmla="*/ 66 h 146"/>
                  <a:gd name="T52" fmla="*/ 121 w 166"/>
                  <a:gd name="T53" fmla="*/ 84 h 146"/>
                  <a:gd name="T54" fmla="*/ 134 w 166"/>
                  <a:gd name="T55" fmla="*/ 84 h 146"/>
                  <a:gd name="T56" fmla="*/ 139 w 166"/>
                  <a:gd name="T57" fmla="*/ 95 h 146"/>
                  <a:gd name="T58" fmla="*/ 153 w 166"/>
                  <a:gd name="T59" fmla="*/ 113 h 146"/>
                  <a:gd name="T60" fmla="*/ 164 w 166"/>
                  <a:gd name="T61" fmla="*/ 116 h 146"/>
                  <a:gd name="T62" fmla="*/ 166 w 166"/>
                  <a:gd name="T63" fmla="*/ 125 h 146"/>
                  <a:gd name="T64" fmla="*/ 146 w 166"/>
                  <a:gd name="T65" fmla="*/ 134 h 146"/>
                  <a:gd name="T66" fmla="*/ 138 w 166"/>
                  <a:gd name="T67" fmla="*/ 146 h 146"/>
                  <a:gd name="T68" fmla="*/ 121 w 166"/>
                  <a:gd name="T69" fmla="*/ 146 h 146"/>
                  <a:gd name="T70" fmla="*/ 113 w 166"/>
                  <a:gd name="T71" fmla="*/ 141 h 146"/>
                  <a:gd name="T72" fmla="*/ 106 w 166"/>
                  <a:gd name="T73" fmla="*/ 133 h 146"/>
                  <a:gd name="T74" fmla="*/ 99 w 166"/>
                  <a:gd name="T75" fmla="*/ 132 h 146"/>
                  <a:gd name="T76" fmla="*/ 91 w 166"/>
                  <a:gd name="T77" fmla="*/ 120 h 146"/>
                  <a:gd name="T78" fmla="*/ 73 w 166"/>
                  <a:gd name="T79" fmla="*/ 135 h 146"/>
                  <a:gd name="T80" fmla="*/ 39 w 166"/>
                  <a:gd name="T81" fmla="*/ 135 h 146"/>
                  <a:gd name="T82" fmla="*/ 21 w 166"/>
                  <a:gd name="T83" fmla="*/ 126 h 146"/>
                  <a:gd name="T84" fmla="*/ 21 w 166"/>
                  <a:gd name="T85" fmla="*/ 118 h 146"/>
                  <a:gd name="T86" fmla="*/ 15 w 166"/>
                  <a:gd name="T87" fmla="*/ 115 h 146"/>
                  <a:gd name="T88" fmla="*/ 16 w 166"/>
                  <a:gd name="T89" fmla="*/ 108 h 146"/>
                  <a:gd name="T90" fmla="*/ 8 w 166"/>
                  <a:gd name="T91" fmla="*/ 106 h 146"/>
                  <a:gd name="T92" fmla="*/ 9 w 166"/>
                  <a:gd name="T93" fmla="*/ 97 h 146"/>
                  <a:gd name="T94" fmla="*/ 2 w 166"/>
                  <a:gd name="T95" fmla="*/ 89 h 146"/>
                  <a:gd name="T96" fmla="*/ 17 w 166"/>
                  <a:gd name="T97" fmla="*/ 93 h 146"/>
                  <a:gd name="T98" fmla="*/ 30 w 166"/>
                  <a:gd name="T99" fmla="*/ 88 h 146"/>
                  <a:gd name="T100" fmla="*/ 20 w 166"/>
                  <a:gd name="T101" fmla="*/ 83 h 146"/>
                  <a:gd name="T102" fmla="*/ 0 w 166"/>
                  <a:gd name="T103" fmla="*/ 79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66" h="146">
                    <a:moveTo>
                      <a:pt x="0" y="79"/>
                    </a:moveTo>
                    <a:lnTo>
                      <a:pt x="10" y="53"/>
                    </a:lnTo>
                    <a:lnTo>
                      <a:pt x="18" y="54"/>
                    </a:lnTo>
                    <a:lnTo>
                      <a:pt x="21" y="65"/>
                    </a:lnTo>
                    <a:lnTo>
                      <a:pt x="27" y="67"/>
                    </a:lnTo>
                    <a:lnTo>
                      <a:pt x="41" y="51"/>
                    </a:lnTo>
                    <a:lnTo>
                      <a:pt x="45" y="42"/>
                    </a:lnTo>
                    <a:lnTo>
                      <a:pt x="58" y="41"/>
                    </a:lnTo>
                    <a:lnTo>
                      <a:pt x="68" y="42"/>
                    </a:lnTo>
                    <a:lnTo>
                      <a:pt x="71" y="31"/>
                    </a:lnTo>
                    <a:lnTo>
                      <a:pt x="87" y="26"/>
                    </a:lnTo>
                    <a:lnTo>
                      <a:pt x="88" y="11"/>
                    </a:lnTo>
                    <a:lnTo>
                      <a:pt x="94" y="6"/>
                    </a:lnTo>
                    <a:lnTo>
                      <a:pt x="103" y="11"/>
                    </a:lnTo>
                    <a:lnTo>
                      <a:pt x="111" y="4"/>
                    </a:lnTo>
                    <a:lnTo>
                      <a:pt x="122" y="0"/>
                    </a:lnTo>
                    <a:lnTo>
                      <a:pt x="129" y="7"/>
                    </a:lnTo>
                    <a:lnTo>
                      <a:pt x="124" y="20"/>
                    </a:lnTo>
                    <a:lnTo>
                      <a:pt x="118" y="20"/>
                    </a:lnTo>
                    <a:lnTo>
                      <a:pt x="117" y="27"/>
                    </a:lnTo>
                    <a:lnTo>
                      <a:pt x="125" y="31"/>
                    </a:lnTo>
                    <a:lnTo>
                      <a:pt x="132" y="41"/>
                    </a:lnTo>
                    <a:lnTo>
                      <a:pt x="135" y="45"/>
                    </a:lnTo>
                    <a:lnTo>
                      <a:pt x="130" y="52"/>
                    </a:lnTo>
                    <a:lnTo>
                      <a:pt x="133" y="56"/>
                    </a:lnTo>
                    <a:lnTo>
                      <a:pt x="122" y="66"/>
                    </a:lnTo>
                    <a:lnTo>
                      <a:pt x="121" y="84"/>
                    </a:lnTo>
                    <a:lnTo>
                      <a:pt x="134" y="84"/>
                    </a:lnTo>
                    <a:lnTo>
                      <a:pt x="139" y="95"/>
                    </a:lnTo>
                    <a:lnTo>
                      <a:pt x="153" y="113"/>
                    </a:lnTo>
                    <a:lnTo>
                      <a:pt x="164" y="116"/>
                    </a:lnTo>
                    <a:lnTo>
                      <a:pt x="166" y="125"/>
                    </a:lnTo>
                    <a:lnTo>
                      <a:pt x="146" y="134"/>
                    </a:lnTo>
                    <a:lnTo>
                      <a:pt x="138" y="146"/>
                    </a:lnTo>
                    <a:lnTo>
                      <a:pt x="121" y="146"/>
                    </a:lnTo>
                    <a:lnTo>
                      <a:pt x="113" y="141"/>
                    </a:lnTo>
                    <a:lnTo>
                      <a:pt x="106" y="133"/>
                    </a:lnTo>
                    <a:lnTo>
                      <a:pt x="99" y="132"/>
                    </a:lnTo>
                    <a:lnTo>
                      <a:pt x="91" y="120"/>
                    </a:lnTo>
                    <a:lnTo>
                      <a:pt x="73" y="135"/>
                    </a:lnTo>
                    <a:lnTo>
                      <a:pt x="39" y="135"/>
                    </a:lnTo>
                    <a:lnTo>
                      <a:pt x="21" y="126"/>
                    </a:lnTo>
                    <a:lnTo>
                      <a:pt x="21" y="118"/>
                    </a:lnTo>
                    <a:lnTo>
                      <a:pt x="15" y="115"/>
                    </a:lnTo>
                    <a:lnTo>
                      <a:pt x="16" y="108"/>
                    </a:lnTo>
                    <a:lnTo>
                      <a:pt x="8" y="106"/>
                    </a:lnTo>
                    <a:lnTo>
                      <a:pt x="9" y="97"/>
                    </a:lnTo>
                    <a:lnTo>
                      <a:pt x="2" y="89"/>
                    </a:lnTo>
                    <a:lnTo>
                      <a:pt x="17" y="93"/>
                    </a:lnTo>
                    <a:lnTo>
                      <a:pt x="30" y="88"/>
                    </a:lnTo>
                    <a:lnTo>
                      <a:pt x="20" y="83"/>
                    </a:lnTo>
                    <a:lnTo>
                      <a:pt x="0" y="79"/>
                    </a:ln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de-DE" sz="14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31" name="Freeform 402"/>
              <p:cNvSpPr>
                <a:spLocks/>
              </p:cNvSpPr>
              <p:nvPr/>
            </p:nvSpPr>
            <p:spPr bwMode="auto">
              <a:xfrm>
                <a:off x="2597" y="1441"/>
                <a:ext cx="7" cy="6"/>
              </a:xfrm>
              <a:custGeom>
                <a:avLst/>
                <a:gdLst>
                  <a:gd name="T0" fmla="*/ 0 w 10"/>
                  <a:gd name="T1" fmla="*/ 5 h 9"/>
                  <a:gd name="T2" fmla="*/ 1 w 10"/>
                  <a:gd name="T3" fmla="*/ 9 h 9"/>
                  <a:gd name="T4" fmla="*/ 7 w 10"/>
                  <a:gd name="T5" fmla="*/ 8 h 9"/>
                  <a:gd name="T6" fmla="*/ 10 w 10"/>
                  <a:gd name="T7" fmla="*/ 4 h 9"/>
                  <a:gd name="T8" fmla="*/ 6 w 10"/>
                  <a:gd name="T9" fmla="*/ 0 h 9"/>
                  <a:gd name="T10" fmla="*/ 3 w 10"/>
                  <a:gd name="T11" fmla="*/ 1 h 9"/>
                  <a:gd name="T12" fmla="*/ 0 w 10"/>
                  <a:gd name="T13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9">
                    <a:moveTo>
                      <a:pt x="0" y="5"/>
                    </a:moveTo>
                    <a:lnTo>
                      <a:pt x="1" y="9"/>
                    </a:lnTo>
                    <a:lnTo>
                      <a:pt x="7" y="8"/>
                    </a:lnTo>
                    <a:lnTo>
                      <a:pt x="10" y="4"/>
                    </a:lnTo>
                    <a:lnTo>
                      <a:pt x="6" y="0"/>
                    </a:lnTo>
                    <a:lnTo>
                      <a:pt x="3" y="1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de-DE" sz="14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32" name="Freeform 403"/>
              <p:cNvSpPr>
                <a:spLocks/>
              </p:cNvSpPr>
              <p:nvPr/>
            </p:nvSpPr>
            <p:spPr bwMode="auto">
              <a:xfrm>
                <a:off x="2584" y="1426"/>
                <a:ext cx="9" cy="5"/>
              </a:xfrm>
              <a:custGeom>
                <a:avLst/>
                <a:gdLst>
                  <a:gd name="T0" fmla="*/ 0 w 12"/>
                  <a:gd name="T1" fmla="*/ 7 h 7"/>
                  <a:gd name="T2" fmla="*/ 3 w 12"/>
                  <a:gd name="T3" fmla="*/ 2 h 7"/>
                  <a:gd name="T4" fmla="*/ 10 w 12"/>
                  <a:gd name="T5" fmla="*/ 0 h 7"/>
                  <a:gd name="T6" fmla="*/ 12 w 12"/>
                  <a:gd name="T7" fmla="*/ 2 h 7"/>
                  <a:gd name="T8" fmla="*/ 7 w 12"/>
                  <a:gd name="T9" fmla="*/ 3 h 7"/>
                  <a:gd name="T10" fmla="*/ 5 w 12"/>
                  <a:gd name="T11" fmla="*/ 7 h 7"/>
                  <a:gd name="T12" fmla="*/ 0 w 12"/>
                  <a:gd name="T1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7">
                    <a:moveTo>
                      <a:pt x="0" y="7"/>
                    </a:moveTo>
                    <a:lnTo>
                      <a:pt x="3" y="2"/>
                    </a:lnTo>
                    <a:lnTo>
                      <a:pt x="10" y="0"/>
                    </a:lnTo>
                    <a:lnTo>
                      <a:pt x="12" y="2"/>
                    </a:lnTo>
                    <a:lnTo>
                      <a:pt x="7" y="3"/>
                    </a:lnTo>
                    <a:lnTo>
                      <a:pt x="5" y="7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de-DE" sz="14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" name="Freeform 404"/>
              <p:cNvSpPr>
                <a:spLocks/>
              </p:cNvSpPr>
              <p:nvPr/>
            </p:nvSpPr>
            <p:spPr bwMode="auto">
              <a:xfrm>
                <a:off x="2209" y="1459"/>
                <a:ext cx="1020" cy="936"/>
              </a:xfrm>
              <a:custGeom>
                <a:avLst/>
                <a:gdLst>
                  <a:gd name="T0" fmla="*/ 449 w 1425"/>
                  <a:gd name="T1" fmla="*/ 145 h 1119"/>
                  <a:gd name="T2" fmla="*/ 459 w 1425"/>
                  <a:gd name="T3" fmla="*/ 206 h 1119"/>
                  <a:gd name="T4" fmla="*/ 472 w 1425"/>
                  <a:gd name="T5" fmla="*/ 130 h 1119"/>
                  <a:gd name="T6" fmla="*/ 589 w 1425"/>
                  <a:gd name="T7" fmla="*/ 157 h 1119"/>
                  <a:gd name="T8" fmla="*/ 540 w 1425"/>
                  <a:gd name="T9" fmla="*/ 96 h 1119"/>
                  <a:gd name="T10" fmla="*/ 655 w 1425"/>
                  <a:gd name="T11" fmla="*/ 29 h 1119"/>
                  <a:gd name="T12" fmla="*/ 787 w 1425"/>
                  <a:gd name="T13" fmla="*/ 45 h 1119"/>
                  <a:gd name="T14" fmla="*/ 908 w 1425"/>
                  <a:gd name="T15" fmla="*/ 158 h 1119"/>
                  <a:gd name="T16" fmla="*/ 979 w 1425"/>
                  <a:gd name="T17" fmla="*/ 204 h 1119"/>
                  <a:gd name="T18" fmla="*/ 1072 w 1425"/>
                  <a:gd name="T19" fmla="*/ 194 h 1119"/>
                  <a:gd name="T20" fmla="*/ 1163 w 1425"/>
                  <a:gd name="T21" fmla="*/ 229 h 1119"/>
                  <a:gd name="T22" fmla="*/ 1228 w 1425"/>
                  <a:gd name="T23" fmla="*/ 275 h 1119"/>
                  <a:gd name="T24" fmla="*/ 1307 w 1425"/>
                  <a:gd name="T25" fmla="*/ 320 h 1119"/>
                  <a:gd name="T26" fmla="*/ 1379 w 1425"/>
                  <a:gd name="T27" fmla="*/ 344 h 1119"/>
                  <a:gd name="T28" fmla="*/ 1407 w 1425"/>
                  <a:gd name="T29" fmla="*/ 380 h 1119"/>
                  <a:gd name="T30" fmla="*/ 1305 w 1425"/>
                  <a:gd name="T31" fmla="*/ 429 h 1119"/>
                  <a:gd name="T32" fmla="*/ 1223 w 1425"/>
                  <a:gd name="T33" fmla="*/ 451 h 1119"/>
                  <a:gd name="T34" fmla="*/ 1216 w 1425"/>
                  <a:gd name="T35" fmla="*/ 515 h 1119"/>
                  <a:gd name="T36" fmla="*/ 1260 w 1425"/>
                  <a:gd name="T37" fmla="*/ 617 h 1119"/>
                  <a:gd name="T38" fmla="*/ 1284 w 1425"/>
                  <a:gd name="T39" fmla="*/ 695 h 1119"/>
                  <a:gd name="T40" fmla="*/ 1262 w 1425"/>
                  <a:gd name="T41" fmla="*/ 772 h 1119"/>
                  <a:gd name="T42" fmla="*/ 1165 w 1425"/>
                  <a:gd name="T43" fmla="*/ 811 h 1119"/>
                  <a:gd name="T44" fmla="*/ 1173 w 1425"/>
                  <a:gd name="T45" fmla="*/ 934 h 1119"/>
                  <a:gd name="T46" fmla="*/ 1087 w 1425"/>
                  <a:gd name="T47" fmla="*/ 1011 h 1119"/>
                  <a:gd name="T48" fmla="*/ 1000 w 1425"/>
                  <a:gd name="T49" fmla="*/ 1063 h 1119"/>
                  <a:gd name="T50" fmla="*/ 926 w 1425"/>
                  <a:gd name="T51" fmla="*/ 1076 h 1119"/>
                  <a:gd name="T52" fmla="*/ 906 w 1425"/>
                  <a:gd name="T53" fmla="*/ 1109 h 1119"/>
                  <a:gd name="T54" fmla="*/ 845 w 1425"/>
                  <a:gd name="T55" fmla="*/ 1071 h 1119"/>
                  <a:gd name="T56" fmla="*/ 864 w 1425"/>
                  <a:gd name="T57" fmla="*/ 1005 h 1119"/>
                  <a:gd name="T58" fmla="*/ 790 w 1425"/>
                  <a:gd name="T59" fmla="*/ 922 h 1119"/>
                  <a:gd name="T60" fmla="*/ 751 w 1425"/>
                  <a:gd name="T61" fmla="*/ 858 h 1119"/>
                  <a:gd name="T62" fmla="*/ 716 w 1425"/>
                  <a:gd name="T63" fmla="*/ 783 h 1119"/>
                  <a:gd name="T64" fmla="*/ 703 w 1425"/>
                  <a:gd name="T65" fmla="*/ 729 h 1119"/>
                  <a:gd name="T66" fmla="*/ 709 w 1425"/>
                  <a:gd name="T67" fmla="*/ 660 h 1119"/>
                  <a:gd name="T68" fmla="*/ 677 w 1425"/>
                  <a:gd name="T69" fmla="*/ 620 h 1119"/>
                  <a:gd name="T70" fmla="*/ 600 w 1425"/>
                  <a:gd name="T71" fmla="*/ 633 h 1119"/>
                  <a:gd name="T72" fmla="*/ 516 w 1425"/>
                  <a:gd name="T73" fmla="*/ 612 h 1119"/>
                  <a:gd name="T74" fmla="*/ 518 w 1425"/>
                  <a:gd name="T75" fmla="*/ 673 h 1119"/>
                  <a:gd name="T76" fmla="*/ 466 w 1425"/>
                  <a:gd name="T77" fmla="*/ 757 h 1119"/>
                  <a:gd name="T78" fmla="*/ 372 w 1425"/>
                  <a:gd name="T79" fmla="*/ 796 h 1119"/>
                  <a:gd name="T80" fmla="*/ 360 w 1425"/>
                  <a:gd name="T81" fmla="*/ 728 h 1119"/>
                  <a:gd name="T82" fmla="*/ 363 w 1425"/>
                  <a:gd name="T83" fmla="*/ 661 h 1119"/>
                  <a:gd name="T84" fmla="*/ 262 w 1425"/>
                  <a:gd name="T85" fmla="*/ 636 h 1119"/>
                  <a:gd name="T86" fmla="*/ 179 w 1425"/>
                  <a:gd name="T87" fmla="*/ 693 h 1119"/>
                  <a:gd name="T88" fmla="*/ 109 w 1425"/>
                  <a:gd name="T89" fmla="*/ 647 h 1119"/>
                  <a:gd name="T90" fmla="*/ 42 w 1425"/>
                  <a:gd name="T91" fmla="*/ 599 h 1119"/>
                  <a:gd name="T92" fmla="*/ 19 w 1425"/>
                  <a:gd name="T93" fmla="*/ 555 h 1119"/>
                  <a:gd name="T94" fmla="*/ 107 w 1425"/>
                  <a:gd name="T95" fmla="*/ 529 h 1119"/>
                  <a:gd name="T96" fmla="*/ 155 w 1425"/>
                  <a:gd name="T97" fmla="*/ 336 h 1119"/>
                  <a:gd name="T98" fmla="*/ 160 w 1425"/>
                  <a:gd name="T99" fmla="*/ 292 h 1119"/>
                  <a:gd name="T100" fmla="*/ 197 w 1425"/>
                  <a:gd name="T101" fmla="*/ 237 h 1119"/>
                  <a:gd name="T102" fmla="*/ 142 w 1425"/>
                  <a:gd name="T103" fmla="*/ 153 h 1119"/>
                  <a:gd name="T104" fmla="*/ 257 w 1425"/>
                  <a:gd name="T105" fmla="*/ 86 h 1119"/>
                  <a:gd name="T106" fmla="*/ 593 w 1425"/>
                  <a:gd name="T107" fmla="*/ 371 h 1119"/>
                  <a:gd name="T108" fmla="*/ 669 w 1425"/>
                  <a:gd name="T109" fmla="*/ 381 h 1119"/>
                  <a:gd name="T110" fmla="*/ 660 w 1425"/>
                  <a:gd name="T111" fmla="*/ 322 h 1119"/>
                  <a:gd name="T112" fmla="*/ 568 w 1425"/>
                  <a:gd name="T113" fmla="*/ 295 h 1119"/>
                  <a:gd name="T114" fmla="*/ 351 w 1425"/>
                  <a:gd name="T115" fmla="*/ 68 h 1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425" h="1119">
                    <a:moveTo>
                      <a:pt x="351" y="68"/>
                    </a:moveTo>
                    <a:lnTo>
                      <a:pt x="381" y="69"/>
                    </a:lnTo>
                    <a:lnTo>
                      <a:pt x="413" y="77"/>
                    </a:lnTo>
                    <a:lnTo>
                      <a:pt x="410" y="81"/>
                    </a:lnTo>
                    <a:lnTo>
                      <a:pt x="417" y="102"/>
                    </a:lnTo>
                    <a:lnTo>
                      <a:pt x="427" y="100"/>
                    </a:lnTo>
                    <a:lnTo>
                      <a:pt x="446" y="135"/>
                    </a:lnTo>
                    <a:lnTo>
                      <a:pt x="449" y="145"/>
                    </a:lnTo>
                    <a:lnTo>
                      <a:pt x="453" y="148"/>
                    </a:lnTo>
                    <a:lnTo>
                      <a:pt x="451" y="153"/>
                    </a:lnTo>
                    <a:lnTo>
                      <a:pt x="434" y="165"/>
                    </a:lnTo>
                    <a:lnTo>
                      <a:pt x="416" y="162"/>
                    </a:lnTo>
                    <a:lnTo>
                      <a:pt x="419" y="178"/>
                    </a:lnTo>
                    <a:lnTo>
                      <a:pt x="429" y="192"/>
                    </a:lnTo>
                    <a:lnTo>
                      <a:pt x="442" y="185"/>
                    </a:lnTo>
                    <a:lnTo>
                      <a:pt x="459" y="206"/>
                    </a:lnTo>
                    <a:lnTo>
                      <a:pt x="471" y="211"/>
                    </a:lnTo>
                    <a:lnTo>
                      <a:pt x="485" y="196"/>
                    </a:lnTo>
                    <a:lnTo>
                      <a:pt x="494" y="180"/>
                    </a:lnTo>
                    <a:lnTo>
                      <a:pt x="494" y="162"/>
                    </a:lnTo>
                    <a:lnTo>
                      <a:pt x="488" y="157"/>
                    </a:lnTo>
                    <a:lnTo>
                      <a:pt x="469" y="158"/>
                    </a:lnTo>
                    <a:lnTo>
                      <a:pt x="465" y="153"/>
                    </a:lnTo>
                    <a:lnTo>
                      <a:pt x="472" y="130"/>
                    </a:lnTo>
                    <a:lnTo>
                      <a:pt x="489" y="118"/>
                    </a:lnTo>
                    <a:lnTo>
                      <a:pt x="498" y="118"/>
                    </a:lnTo>
                    <a:lnTo>
                      <a:pt x="506" y="130"/>
                    </a:lnTo>
                    <a:lnTo>
                      <a:pt x="558" y="154"/>
                    </a:lnTo>
                    <a:lnTo>
                      <a:pt x="556" y="161"/>
                    </a:lnTo>
                    <a:lnTo>
                      <a:pt x="565" y="174"/>
                    </a:lnTo>
                    <a:lnTo>
                      <a:pt x="587" y="173"/>
                    </a:lnTo>
                    <a:lnTo>
                      <a:pt x="589" y="157"/>
                    </a:lnTo>
                    <a:lnTo>
                      <a:pt x="579" y="139"/>
                    </a:lnTo>
                    <a:lnTo>
                      <a:pt x="587" y="132"/>
                    </a:lnTo>
                    <a:lnTo>
                      <a:pt x="589" y="123"/>
                    </a:lnTo>
                    <a:lnTo>
                      <a:pt x="565" y="132"/>
                    </a:lnTo>
                    <a:lnTo>
                      <a:pt x="561" y="126"/>
                    </a:lnTo>
                    <a:lnTo>
                      <a:pt x="552" y="125"/>
                    </a:lnTo>
                    <a:lnTo>
                      <a:pt x="544" y="111"/>
                    </a:lnTo>
                    <a:lnTo>
                      <a:pt x="540" y="96"/>
                    </a:lnTo>
                    <a:lnTo>
                      <a:pt x="541" y="83"/>
                    </a:lnTo>
                    <a:lnTo>
                      <a:pt x="550" y="64"/>
                    </a:lnTo>
                    <a:lnTo>
                      <a:pt x="570" y="15"/>
                    </a:lnTo>
                    <a:lnTo>
                      <a:pt x="578" y="7"/>
                    </a:lnTo>
                    <a:lnTo>
                      <a:pt x="590" y="0"/>
                    </a:lnTo>
                    <a:lnTo>
                      <a:pt x="601" y="1"/>
                    </a:lnTo>
                    <a:lnTo>
                      <a:pt x="630" y="29"/>
                    </a:lnTo>
                    <a:lnTo>
                      <a:pt x="655" y="29"/>
                    </a:lnTo>
                    <a:lnTo>
                      <a:pt x="682" y="22"/>
                    </a:lnTo>
                    <a:lnTo>
                      <a:pt x="694" y="22"/>
                    </a:lnTo>
                    <a:lnTo>
                      <a:pt x="706" y="15"/>
                    </a:lnTo>
                    <a:lnTo>
                      <a:pt x="719" y="15"/>
                    </a:lnTo>
                    <a:lnTo>
                      <a:pt x="743" y="20"/>
                    </a:lnTo>
                    <a:lnTo>
                      <a:pt x="766" y="17"/>
                    </a:lnTo>
                    <a:lnTo>
                      <a:pt x="778" y="25"/>
                    </a:lnTo>
                    <a:lnTo>
                      <a:pt x="787" y="45"/>
                    </a:lnTo>
                    <a:lnTo>
                      <a:pt x="790" y="53"/>
                    </a:lnTo>
                    <a:lnTo>
                      <a:pt x="808" y="78"/>
                    </a:lnTo>
                    <a:lnTo>
                      <a:pt x="825" y="92"/>
                    </a:lnTo>
                    <a:lnTo>
                      <a:pt x="835" y="109"/>
                    </a:lnTo>
                    <a:lnTo>
                      <a:pt x="841" y="124"/>
                    </a:lnTo>
                    <a:lnTo>
                      <a:pt x="863" y="142"/>
                    </a:lnTo>
                    <a:lnTo>
                      <a:pt x="899" y="160"/>
                    </a:lnTo>
                    <a:lnTo>
                      <a:pt x="908" y="158"/>
                    </a:lnTo>
                    <a:lnTo>
                      <a:pt x="915" y="166"/>
                    </a:lnTo>
                    <a:lnTo>
                      <a:pt x="914" y="175"/>
                    </a:lnTo>
                    <a:lnTo>
                      <a:pt x="922" y="177"/>
                    </a:lnTo>
                    <a:lnTo>
                      <a:pt x="921" y="184"/>
                    </a:lnTo>
                    <a:lnTo>
                      <a:pt x="927" y="187"/>
                    </a:lnTo>
                    <a:lnTo>
                      <a:pt x="927" y="195"/>
                    </a:lnTo>
                    <a:lnTo>
                      <a:pt x="945" y="204"/>
                    </a:lnTo>
                    <a:lnTo>
                      <a:pt x="979" y="204"/>
                    </a:lnTo>
                    <a:lnTo>
                      <a:pt x="997" y="189"/>
                    </a:lnTo>
                    <a:lnTo>
                      <a:pt x="1005" y="201"/>
                    </a:lnTo>
                    <a:lnTo>
                      <a:pt x="1012" y="202"/>
                    </a:lnTo>
                    <a:lnTo>
                      <a:pt x="1019" y="210"/>
                    </a:lnTo>
                    <a:lnTo>
                      <a:pt x="1027" y="215"/>
                    </a:lnTo>
                    <a:lnTo>
                      <a:pt x="1044" y="215"/>
                    </a:lnTo>
                    <a:lnTo>
                      <a:pt x="1052" y="203"/>
                    </a:lnTo>
                    <a:lnTo>
                      <a:pt x="1072" y="194"/>
                    </a:lnTo>
                    <a:lnTo>
                      <a:pt x="1086" y="196"/>
                    </a:lnTo>
                    <a:lnTo>
                      <a:pt x="1101" y="210"/>
                    </a:lnTo>
                    <a:lnTo>
                      <a:pt x="1114" y="215"/>
                    </a:lnTo>
                    <a:lnTo>
                      <a:pt x="1128" y="224"/>
                    </a:lnTo>
                    <a:lnTo>
                      <a:pt x="1139" y="229"/>
                    </a:lnTo>
                    <a:lnTo>
                      <a:pt x="1151" y="222"/>
                    </a:lnTo>
                    <a:lnTo>
                      <a:pt x="1155" y="225"/>
                    </a:lnTo>
                    <a:lnTo>
                      <a:pt x="1163" y="229"/>
                    </a:lnTo>
                    <a:lnTo>
                      <a:pt x="1181" y="228"/>
                    </a:lnTo>
                    <a:lnTo>
                      <a:pt x="1194" y="236"/>
                    </a:lnTo>
                    <a:lnTo>
                      <a:pt x="1194" y="253"/>
                    </a:lnTo>
                    <a:lnTo>
                      <a:pt x="1193" y="262"/>
                    </a:lnTo>
                    <a:lnTo>
                      <a:pt x="1209" y="263"/>
                    </a:lnTo>
                    <a:lnTo>
                      <a:pt x="1209" y="272"/>
                    </a:lnTo>
                    <a:lnTo>
                      <a:pt x="1218" y="274"/>
                    </a:lnTo>
                    <a:lnTo>
                      <a:pt x="1228" y="275"/>
                    </a:lnTo>
                    <a:lnTo>
                      <a:pt x="1234" y="282"/>
                    </a:lnTo>
                    <a:lnTo>
                      <a:pt x="1265" y="302"/>
                    </a:lnTo>
                    <a:lnTo>
                      <a:pt x="1278" y="317"/>
                    </a:lnTo>
                    <a:lnTo>
                      <a:pt x="1286" y="308"/>
                    </a:lnTo>
                    <a:lnTo>
                      <a:pt x="1294" y="306"/>
                    </a:lnTo>
                    <a:lnTo>
                      <a:pt x="1300" y="307"/>
                    </a:lnTo>
                    <a:lnTo>
                      <a:pt x="1302" y="313"/>
                    </a:lnTo>
                    <a:lnTo>
                      <a:pt x="1307" y="320"/>
                    </a:lnTo>
                    <a:lnTo>
                      <a:pt x="1317" y="318"/>
                    </a:lnTo>
                    <a:lnTo>
                      <a:pt x="1324" y="320"/>
                    </a:lnTo>
                    <a:lnTo>
                      <a:pt x="1331" y="328"/>
                    </a:lnTo>
                    <a:lnTo>
                      <a:pt x="1331" y="336"/>
                    </a:lnTo>
                    <a:lnTo>
                      <a:pt x="1337" y="345"/>
                    </a:lnTo>
                    <a:lnTo>
                      <a:pt x="1354" y="355"/>
                    </a:lnTo>
                    <a:lnTo>
                      <a:pt x="1365" y="347"/>
                    </a:lnTo>
                    <a:lnTo>
                      <a:pt x="1379" y="344"/>
                    </a:lnTo>
                    <a:lnTo>
                      <a:pt x="1390" y="346"/>
                    </a:lnTo>
                    <a:lnTo>
                      <a:pt x="1400" y="357"/>
                    </a:lnTo>
                    <a:lnTo>
                      <a:pt x="1406" y="356"/>
                    </a:lnTo>
                    <a:lnTo>
                      <a:pt x="1416" y="358"/>
                    </a:lnTo>
                    <a:lnTo>
                      <a:pt x="1424" y="363"/>
                    </a:lnTo>
                    <a:lnTo>
                      <a:pt x="1425" y="373"/>
                    </a:lnTo>
                    <a:lnTo>
                      <a:pt x="1419" y="381"/>
                    </a:lnTo>
                    <a:lnTo>
                      <a:pt x="1407" y="380"/>
                    </a:lnTo>
                    <a:lnTo>
                      <a:pt x="1406" y="391"/>
                    </a:lnTo>
                    <a:lnTo>
                      <a:pt x="1406" y="398"/>
                    </a:lnTo>
                    <a:lnTo>
                      <a:pt x="1412" y="407"/>
                    </a:lnTo>
                    <a:lnTo>
                      <a:pt x="1401" y="410"/>
                    </a:lnTo>
                    <a:lnTo>
                      <a:pt x="1375" y="426"/>
                    </a:lnTo>
                    <a:lnTo>
                      <a:pt x="1339" y="435"/>
                    </a:lnTo>
                    <a:lnTo>
                      <a:pt x="1320" y="437"/>
                    </a:lnTo>
                    <a:lnTo>
                      <a:pt x="1305" y="429"/>
                    </a:lnTo>
                    <a:lnTo>
                      <a:pt x="1295" y="427"/>
                    </a:lnTo>
                    <a:lnTo>
                      <a:pt x="1289" y="429"/>
                    </a:lnTo>
                    <a:lnTo>
                      <a:pt x="1279" y="428"/>
                    </a:lnTo>
                    <a:lnTo>
                      <a:pt x="1261" y="430"/>
                    </a:lnTo>
                    <a:lnTo>
                      <a:pt x="1261" y="436"/>
                    </a:lnTo>
                    <a:lnTo>
                      <a:pt x="1246" y="455"/>
                    </a:lnTo>
                    <a:lnTo>
                      <a:pt x="1238" y="456"/>
                    </a:lnTo>
                    <a:lnTo>
                      <a:pt x="1223" y="451"/>
                    </a:lnTo>
                    <a:lnTo>
                      <a:pt x="1207" y="450"/>
                    </a:lnTo>
                    <a:lnTo>
                      <a:pt x="1195" y="453"/>
                    </a:lnTo>
                    <a:lnTo>
                      <a:pt x="1200" y="458"/>
                    </a:lnTo>
                    <a:lnTo>
                      <a:pt x="1193" y="469"/>
                    </a:lnTo>
                    <a:lnTo>
                      <a:pt x="1200" y="495"/>
                    </a:lnTo>
                    <a:lnTo>
                      <a:pt x="1195" y="506"/>
                    </a:lnTo>
                    <a:lnTo>
                      <a:pt x="1213" y="510"/>
                    </a:lnTo>
                    <a:lnTo>
                      <a:pt x="1216" y="515"/>
                    </a:lnTo>
                    <a:lnTo>
                      <a:pt x="1240" y="547"/>
                    </a:lnTo>
                    <a:lnTo>
                      <a:pt x="1250" y="547"/>
                    </a:lnTo>
                    <a:lnTo>
                      <a:pt x="1259" y="556"/>
                    </a:lnTo>
                    <a:lnTo>
                      <a:pt x="1249" y="565"/>
                    </a:lnTo>
                    <a:lnTo>
                      <a:pt x="1247" y="574"/>
                    </a:lnTo>
                    <a:lnTo>
                      <a:pt x="1273" y="603"/>
                    </a:lnTo>
                    <a:lnTo>
                      <a:pt x="1273" y="607"/>
                    </a:lnTo>
                    <a:lnTo>
                      <a:pt x="1260" y="617"/>
                    </a:lnTo>
                    <a:lnTo>
                      <a:pt x="1266" y="633"/>
                    </a:lnTo>
                    <a:lnTo>
                      <a:pt x="1280" y="649"/>
                    </a:lnTo>
                    <a:lnTo>
                      <a:pt x="1285" y="652"/>
                    </a:lnTo>
                    <a:lnTo>
                      <a:pt x="1291" y="658"/>
                    </a:lnTo>
                    <a:lnTo>
                      <a:pt x="1292" y="668"/>
                    </a:lnTo>
                    <a:lnTo>
                      <a:pt x="1273" y="672"/>
                    </a:lnTo>
                    <a:lnTo>
                      <a:pt x="1288" y="685"/>
                    </a:lnTo>
                    <a:lnTo>
                      <a:pt x="1284" y="695"/>
                    </a:lnTo>
                    <a:lnTo>
                      <a:pt x="1290" y="708"/>
                    </a:lnTo>
                    <a:lnTo>
                      <a:pt x="1301" y="712"/>
                    </a:lnTo>
                    <a:lnTo>
                      <a:pt x="1303" y="721"/>
                    </a:lnTo>
                    <a:lnTo>
                      <a:pt x="1300" y="725"/>
                    </a:lnTo>
                    <a:lnTo>
                      <a:pt x="1289" y="739"/>
                    </a:lnTo>
                    <a:lnTo>
                      <a:pt x="1298" y="744"/>
                    </a:lnTo>
                    <a:lnTo>
                      <a:pt x="1294" y="757"/>
                    </a:lnTo>
                    <a:lnTo>
                      <a:pt x="1262" y="772"/>
                    </a:lnTo>
                    <a:lnTo>
                      <a:pt x="1273" y="786"/>
                    </a:lnTo>
                    <a:lnTo>
                      <a:pt x="1264" y="796"/>
                    </a:lnTo>
                    <a:lnTo>
                      <a:pt x="1237" y="793"/>
                    </a:lnTo>
                    <a:lnTo>
                      <a:pt x="1223" y="798"/>
                    </a:lnTo>
                    <a:lnTo>
                      <a:pt x="1213" y="799"/>
                    </a:lnTo>
                    <a:lnTo>
                      <a:pt x="1182" y="799"/>
                    </a:lnTo>
                    <a:lnTo>
                      <a:pt x="1171" y="802"/>
                    </a:lnTo>
                    <a:lnTo>
                      <a:pt x="1165" y="811"/>
                    </a:lnTo>
                    <a:lnTo>
                      <a:pt x="1145" y="813"/>
                    </a:lnTo>
                    <a:lnTo>
                      <a:pt x="1158" y="827"/>
                    </a:lnTo>
                    <a:lnTo>
                      <a:pt x="1163" y="834"/>
                    </a:lnTo>
                    <a:lnTo>
                      <a:pt x="1164" y="843"/>
                    </a:lnTo>
                    <a:lnTo>
                      <a:pt x="1166" y="863"/>
                    </a:lnTo>
                    <a:lnTo>
                      <a:pt x="1157" y="879"/>
                    </a:lnTo>
                    <a:lnTo>
                      <a:pt x="1158" y="914"/>
                    </a:lnTo>
                    <a:lnTo>
                      <a:pt x="1173" y="934"/>
                    </a:lnTo>
                    <a:lnTo>
                      <a:pt x="1184" y="967"/>
                    </a:lnTo>
                    <a:lnTo>
                      <a:pt x="1182" y="1005"/>
                    </a:lnTo>
                    <a:lnTo>
                      <a:pt x="1140" y="1011"/>
                    </a:lnTo>
                    <a:lnTo>
                      <a:pt x="1118" y="1010"/>
                    </a:lnTo>
                    <a:lnTo>
                      <a:pt x="1106" y="1005"/>
                    </a:lnTo>
                    <a:lnTo>
                      <a:pt x="1094" y="1003"/>
                    </a:lnTo>
                    <a:lnTo>
                      <a:pt x="1087" y="1000"/>
                    </a:lnTo>
                    <a:lnTo>
                      <a:pt x="1087" y="1011"/>
                    </a:lnTo>
                    <a:lnTo>
                      <a:pt x="1086" y="1021"/>
                    </a:lnTo>
                    <a:lnTo>
                      <a:pt x="1076" y="1033"/>
                    </a:lnTo>
                    <a:lnTo>
                      <a:pt x="1048" y="1043"/>
                    </a:lnTo>
                    <a:lnTo>
                      <a:pt x="1029" y="1042"/>
                    </a:lnTo>
                    <a:lnTo>
                      <a:pt x="1027" y="1051"/>
                    </a:lnTo>
                    <a:lnTo>
                      <a:pt x="1022" y="1060"/>
                    </a:lnTo>
                    <a:lnTo>
                      <a:pt x="1011" y="1056"/>
                    </a:lnTo>
                    <a:lnTo>
                      <a:pt x="1000" y="1063"/>
                    </a:lnTo>
                    <a:lnTo>
                      <a:pt x="983" y="1064"/>
                    </a:lnTo>
                    <a:lnTo>
                      <a:pt x="959" y="1079"/>
                    </a:lnTo>
                    <a:lnTo>
                      <a:pt x="956" y="1077"/>
                    </a:lnTo>
                    <a:lnTo>
                      <a:pt x="944" y="1061"/>
                    </a:lnTo>
                    <a:lnTo>
                      <a:pt x="933" y="1063"/>
                    </a:lnTo>
                    <a:lnTo>
                      <a:pt x="938" y="1073"/>
                    </a:lnTo>
                    <a:lnTo>
                      <a:pt x="935" y="1082"/>
                    </a:lnTo>
                    <a:lnTo>
                      <a:pt x="926" y="1076"/>
                    </a:lnTo>
                    <a:lnTo>
                      <a:pt x="921" y="1062"/>
                    </a:lnTo>
                    <a:lnTo>
                      <a:pt x="911" y="1064"/>
                    </a:lnTo>
                    <a:lnTo>
                      <a:pt x="914" y="1077"/>
                    </a:lnTo>
                    <a:lnTo>
                      <a:pt x="904" y="1077"/>
                    </a:lnTo>
                    <a:lnTo>
                      <a:pt x="888" y="1090"/>
                    </a:lnTo>
                    <a:lnTo>
                      <a:pt x="894" y="1099"/>
                    </a:lnTo>
                    <a:lnTo>
                      <a:pt x="905" y="1095"/>
                    </a:lnTo>
                    <a:lnTo>
                      <a:pt x="906" y="1109"/>
                    </a:lnTo>
                    <a:lnTo>
                      <a:pt x="887" y="1119"/>
                    </a:lnTo>
                    <a:lnTo>
                      <a:pt x="875" y="1111"/>
                    </a:lnTo>
                    <a:lnTo>
                      <a:pt x="861" y="1111"/>
                    </a:lnTo>
                    <a:lnTo>
                      <a:pt x="857" y="1106"/>
                    </a:lnTo>
                    <a:lnTo>
                      <a:pt x="832" y="1090"/>
                    </a:lnTo>
                    <a:lnTo>
                      <a:pt x="844" y="1090"/>
                    </a:lnTo>
                    <a:lnTo>
                      <a:pt x="837" y="1085"/>
                    </a:lnTo>
                    <a:lnTo>
                      <a:pt x="845" y="1071"/>
                    </a:lnTo>
                    <a:lnTo>
                      <a:pt x="862" y="1068"/>
                    </a:lnTo>
                    <a:lnTo>
                      <a:pt x="860" y="1049"/>
                    </a:lnTo>
                    <a:lnTo>
                      <a:pt x="864" y="1044"/>
                    </a:lnTo>
                    <a:lnTo>
                      <a:pt x="851" y="1036"/>
                    </a:lnTo>
                    <a:lnTo>
                      <a:pt x="849" y="1021"/>
                    </a:lnTo>
                    <a:lnTo>
                      <a:pt x="862" y="1016"/>
                    </a:lnTo>
                    <a:lnTo>
                      <a:pt x="858" y="1007"/>
                    </a:lnTo>
                    <a:lnTo>
                      <a:pt x="864" y="1005"/>
                    </a:lnTo>
                    <a:lnTo>
                      <a:pt x="861" y="997"/>
                    </a:lnTo>
                    <a:lnTo>
                      <a:pt x="869" y="993"/>
                    </a:lnTo>
                    <a:lnTo>
                      <a:pt x="855" y="977"/>
                    </a:lnTo>
                    <a:lnTo>
                      <a:pt x="821" y="978"/>
                    </a:lnTo>
                    <a:lnTo>
                      <a:pt x="820" y="968"/>
                    </a:lnTo>
                    <a:lnTo>
                      <a:pt x="810" y="972"/>
                    </a:lnTo>
                    <a:lnTo>
                      <a:pt x="789" y="970"/>
                    </a:lnTo>
                    <a:lnTo>
                      <a:pt x="790" y="922"/>
                    </a:lnTo>
                    <a:lnTo>
                      <a:pt x="803" y="911"/>
                    </a:lnTo>
                    <a:lnTo>
                      <a:pt x="803" y="894"/>
                    </a:lnTo>
                    <a:lnTo>
                      <a:pt x="810" y="879"/>
                    </a:lnTo>
                    <a:lnTo>
                      <a:pt x="793" y="878"/>
                    </a:lnTo>
                    <a:lnTo>
                      <a:pt x="771" y="884"/>
                    </a:lnTo>
                    <a:lnTo>
                      <a:pt x="773" y="863"/>
                    </a:lnTo>
                    <a:lnTo>
                      <a:pt x="767" y="856"/>
                    </a:lnTo>
                    <a:lnTo>
                      <a:pt x="751" y="858"/>
                    </a:lnTo>
                    <a:lnTo>
                      <a:pt x="757" y="834"/>
                    </a:lnTo>
                    <a:lnTo>
                      <a:pt x="746" y="832"/>
                    </a:lnTo>
                    <a:lnTo>
                      <a:pt x="733" y="839"/>
                    </a:lnTo>
                    <a:lnTo>
                      <a:pt x="726" y="804"/>
                    </a:lnTo>
                    <a:lnTo>
                      <a:pt x="734" y="794"/>
                    </a:lnTo>
                    <a:lnTo>
                      <a:pt x="732" y="787"/>
                    </a:lnTo>
                    <a:lnTo>
                      <a:pt x="724" y="783"/>
                    </a:lnTo>
                    <a:lnTo>
                      <a:pt x="716" y="783"/>
                    </a:lnTo>
                    <a:lnTo>
                      <a:pt x="719" y="764"/>
                    </a:lnTo>
                    <a:lnTo>
                      <a:pt x="710" y="762"/>
                    </a:lnTo>
                    <a:lnTo>
                      <a:pt x="678" y="762"/>
                    </a:lnTo>
                    <a:lnTo>
                      <a:pt x="679" y="746"/>
                    </a:lnTo>
                    <a:lnTo>
                      <a:pt x="690" y="747"/>
                    </a:lnTo>
                    <a:lnTo>
                      <a:pt x="696" y="741"/>
                    </a:lnTo>
                    <a:lnTo>
                      <a:pt x="691" y="733"/>
                    </a:lnTo>
                    <a:lnTo>
                      <a:pt x="703" y="729"/>
                    </a:lnTo>
                    <a:lnTo>
                      <a:pt x="696" y="719"/>
                    </a:lnTo>
                    <a:lnTo>
                      <a:pt x="673" y="706"/>
                    </a:lnTo>
                    <a:lnTo>
                      <a:pt x="676" y="699"/>
                    </a:lnTo>
                    <a:lnTo>
                      <a:pt x="673" y="683"/>
                    </a:lnTo>
                    <a:lnTo>
                      <a:pt x="679" y="676"/>
                    </a:lnTo>
                    <a:lnTo>
                      <a:pt x="698" y="680"/>
                    </a:lnTo>
                    <a:lnTo>
                      <a:pt x="710" y="671"/>
                    </a:lnTo>
                    <a:lnTo>
                      <a:pt x="709" y="660"/>
                    </a:lnTo>
                    <a:lnTo>
                      <a:pt x="716" y="648"/>
                    </a:lnTo>
                    <a:lnTo>
                      <a:pt x="713" y="631"/>
                    </a:lnTo>
                    <a:lnTo>
                      <a:pt x="722" y="619"/>
                    </a:lnTo>
                    <a:lnTo>
                      <a:pt x="709" y="609"/>
                    </a:lnTo>
                    <a:lnTo>
                      <a:pt x="702" y="608"/>
                    </a:lnTo>
                    <a:lnTo>
                      <a:pt x="695" y="612"/>
                    </a:lnTo>
                    <a:lnTo>
                      <a:pt x="689" y="618"/>
                    </a:lnTo>
                    <a:lnTo>
                      <a:pt x="677" y="620"/>
                    </a:lnTo>
                    <a:lnTo>
                      <a:pt x="676" y="637"/>
                    </a:lnTo>
                    <a:lnTo>
                      <a:pt x="661" y="640"/>
                    </a:lnTo>
                    <a:lnTo>
                      <a:pt x="659" y="646"/>
                    </a:lnTo>
                    <a:lnTo>
                      <a:pt x="639" y="649"/>
                    </a:lnTo>
                    <a:lnTo>
                      <a:pt x="618" y="646"/>
                    </a:lnTo>
                    <a:lnTo>
                      <a:pt x="607" y="648"/>
                    </a:lnTo>
                    <a:lnTo>
                      <a:pt x="590" y="642"/>
                    </a:lnTo>
                    <a:lnTo>
                      <a:pt x="600" y="633"/>
                    </a:lnTo>
                    <a:lnTo>
                      <a:pt x="599" y="616"/>
                    </a:lnTo>
                    <a:lnTo>
                      <a:pt x="591" y="601"/>
                    </a:lnTo>
                    <a:lnTo>
                      <a:pt x="584" y="588"/>
                    </a:lnTo>
                    <a:lnTo>
                      <a:pt x="572" y="585"/>
                    </a:lnTo>
                    <a:lnTo>
                      <a:pt x="549" y="598"/>
                    </a:lnTo>
                    <a:lnTo>
                      <a:pt x="541" y="590"/>
                    </a:lnTo>
                    <a:lnTo>
                      <a:pt x="516" y="598"/>
                    </a:lnTo>
                    <a:lnTo>
                      <a:pt x="516" y="612"/>
                    </a:lnTo>
                    <a:lnTo>
                      <a:pt x="511" y="618"/>
                    </a:lnTo>
                    <a:lnTo>
                      <a:pt x="485" y="616"/>
                    </a:lnTo>
                    <a:lnTo>
                      <a:pt x="470" y="611"/>
                    </a:lnTo>
                    <a:lnTo>
                      <a:pt x="465" y="624"/>
                    </a:lnTo>
                    <a:lnTo>
                      <a:pt x="472" y="627"/>
                    </a:lnTo>
                    <a:lnTo>
                      <a:pt x="473" y="641"/>
                    </a:lnTo>
                    <a:lnTo>
                      <a:pt x="511" y="657"/>
                    </a:lnTo>
                    <a:lnTo>
                      <a:pt x="518" y="673"/>
                    </a:lnTo>
                    <a:lnTo>
                      <a:pt x="518" y="697"/>
                    </a:lnTo>
                    <a:lnTo>
                      <a:pt x="511" y="723"/>
                    </a:lnTo>
                    <a:lnTo>
                      <a:pt x="523" y="734"/>
                    </a:lnTo>
                    <a:lnTo>
                      <a:pt x="506" y="743"/>
                    </a:lnTo>
                    <a:lnTo>
                      <a:pt x="501" y="749"/>
                    </a:lnTo>
                    <a:lnTo>
                      <a:pt x="500" y="756"/>
                    </a:lnTo>
                    <a:lnTo>
                      <a:pt x="483" y="752"/>
                    </a:lnTo>
                    <a:lnTo>
                      <a:pt x="466" y="757"/>
                    </a:lnTo>
                    <a:lnTo>
                      <a:pt x="461" y="748"/>
                    </a:lnTo>
                    <a:lnTo>
                      <a:pt x="441" y="763"/>
                    </a:lnTo>
                    <a:lnTo>
                      <a:pt x="436" y="774"/>
                    </a:lnTo>
                    <a:lnTo>
                      <a:pt x="421" y="772"/>
                    </a:lnTo>
                    <a:lnTo>
                      <a:pt x="410" y="777"/>
                    </a:lnTo>
                    <a:lnTo>
                      <a:pt x="399" y="775"/>
                    </a:lnTo>
                    <a:lnTo>
                      <a:pt x="384" y="778"/>
                    </a:lnTo>
                    <a:lnTo>
                      <a:pt x="372" y="796"/>
                    </a:lnTo>
                    <a:lnTo>
                      <a:pt x="358" y="787"/>
                    </a:lnTo>
                    <a:lnTo>
                      <a:pt x="347" y="772"/>
                    </a:lnTo>
                    <a:lnTo>
                      <a:pt x="375" y="755"/>
                    </a:lnTo>
                    <a:lnTo>
                      <a:pt x="384" y="755"/>
                    </a:lnTo>
                    <a:lnTo>
                      <a:pt x="382" y="743"/>
                    </a:lnTo>
                    <a:lnTo>
                      <a:pt x="388" y="739"/>
                    </a:lnTo>
                    <a:lnTo>
                      <a:pt x="382" y="729"/>
                    </a:lnTo>
                    <a:lnTo>
                      <a:pt x="360" y="728"/>
                    </a:lnTo>
                    <a:lnTo>
                      <a:pt x="352" y="718"/>
                    </a:lnTo>
                    <a:lnTo>
                      <a:pt x="359" y="705"/>
                    </a:lnTo>
                    <a:lnTo>
                      <a:pt x="356" y="702"/>
                    </a:lnTo>
                    <a:lnTo>
                      <a:pt x="363" y="693"/>
                    </a:lnTo>
                    <a:lnTo>
                      <a:pt x="365" y="680"/>
                    </a:lnTo>
                    <a:lnTo>
                      <a:pt x="377" y="676"/>
                    </a:lnTo>
                    <a:lnTo>
                      <a:pt x="368" y="670"/>
                    </a:lnTo>
                    <a:lnTo>
                      <a:pt x="363" y="661"/>
                    </a:lnTo>
                    <a:lnTo>
                      <a:pt x="363" y="648"/>
                    </a:lnTo>
                    <a:lnTo>
                      <a:pt x="350" y="648"/>
                    </a:lnTo>
                    <a:lnTo>
                      <a:pt x="334" y="654"/>
                    </a:lnTo>
                    <a:lnTo>
                      <a:pt x="299" y="645"/>
                    </a:lnTo>
                    <a:lnTo>
                      <a:pt x="297" y="626"/>
                    </a:lnTo>
                    <a:lnTo>
                      <a:pt x="273" y="609"/>
                    </a:lnTo>
                    <a:lnTo>
                      <a:pt x="255" y="624"/>
                    </a:lnTo>
                    <a:lnTo>
                      <a:pt x="262" y="636"/>
                    </a:lnTo>
                    <a:lnTo>
                      <a:pt x="257" y="645"/>
                    </a:lnTo>
                    <a:lnTo>
                      <a:pt x="256" y="655"/>
                    </a:lnTo>
                    <a:lnTo>
                      <a:pt x="241" y="657"/>
                    </a:lnTo>
                    <a:lnTo>
                      <a:pt x="214" y="673"/>
                    </a:lnTo>
                    <a:lnTo>
                      <a:pt x="211" y="684"/>
                    </a:lnTo>
                    <a:lnTo>
                      <a:pt x="202" y="683"/>
                    </a:lnTo>
                    <a:lnTo>
                      <a:pt x="197" y="692"/>
                    </a:lnTo>
                    <a:lnTo>
                      <a:pt x="179" y="693"/>
                    </a:lnTo>
                    <a:lnTo>
                      <a:pt x="167" y="699"/>
                    </a:lnTo>
                    <a:lnTo>
                      <a:pt x="144" y="695"/>
                    </a:lnTo>
                    <a:lnTo>
                      <a:pt x="126" y="688"/>
                    </a:lnTo>
                    <a:lnTo>
                      <a:pt x="115" y="689"/>
                    </a:lnTo>
                    <a:lnTo>
                      <a:pt x="107" y="697"/>
                    </a:lnTo>
                    <a:lnTo>
                      <a:pt x="96" y="683"/>
                    </a:lnTo>
                    <a:lnTo>
                      <a:pt x="95" y="677"/>
                    </a:lnTo>
                    <a:lnTo>
                      <a:pt x="109" y="647"/>
                    </a:lnTo>
                    <a:lnTo>
                      <a:pt x="105" y="627"/>
                    </a:lnTo>
                    <a:lnTo>
                      <a:pt x="98" y="624"/>
                    </a:lnTo>
                    <a:lnTo>
                      <a:pt x="92" y="613"/>
                    </a:lnTo>
                    <a:lnTo>
                      <a:pt x="90" y="600"/>
                    </a:lnTo>
                    <a:lnTo>
                      <a:pt x="86" y="594"/>
                    </a:lnTo>
                    <a:lnTo>
                      <a:pt x="79" y="606"/>
                    </a:lnTo>
                    <a:lnTo>
                      <a:pt x="72" y="609"/>
                    </a:lnTo>
                    <a:lnTo>
                      <a:pt x="42" y="599"/>
                    </a:lnTo>
                    <a:lnTo>
                      <a:pt x="20" y="598"/>
                    </a:lnTo>
                    <a:lnTo>
                      <a:pt x="2" y="586"/>
                    </a:lnTo>
                    <a:lnTo>
                      <a:pt x="6" y="572"/>
                    </a:lnTo>
                    <a:lnTo>
                      <a:pt x="0" y="559"/>
                    </a:lnTo>
                    <a:lnTo>
                      <a:pt x="9" y="558"/>
                    </a:lnTo>
                    <a:lnTo>
                      <a:pt x="12" y="555"/>
                    </a:lnTo>
                    <a:lnTo>
                      <a:pt x="19" y="557"/>
                    </a:lnTo>
                    <a:lnTo>
                      <a:pt x="19" y="555"/>
                    </a:lnTo>
                    <a:lnTo>
                      <a:pt x="7" y="546"/>
                    </a:lnTo>
                    <a:lnTo>
                      <a:pt x="8" y="535"/>
                    </a:lnTo>
                    <a:lnTo>
                      <a:pt x="4" y="530"/>
                    </a:lnTo>
                    <a:lnTo>
                      <a:pt x="18" y="522"/>
                    </a:lnTo>
                    <a:lnTo>
                      <a:pt x="61" y="519"/>
                    </a:lnTo>
                    <a:lnTo>
                      <a:pt x="73" y="524"/>
                    </a:lnTo>
                    <a:lnTo>
                      <a:pt x="87" y="522"/>
                    </a:lnTo>
                    <a:lnTo>
                      <a:pt x="107" y="529"/>
                    </a:lnTo>
                    <a:lnTo>
                      <a:pt x="109" y="519"/>
                    </a:lnTo>
                    <a:lnTo>
                      <a:pt x="114" y="451"/>
                    </a:lnTo>
                    <a:lnTo>
                      <a:pt x="120" y="439"/>
                    </a:lnTo>
                    <a:lnTo>
                      <a:pt x="119" y="433"/>
                    </a:lnTo>
                    <a:lnTo>
                      <a:pt x="148" y="395"/>
                    </a:lnTo>
                    <a:lnTo>
                      <a:pt x="157" y="371"/>
                    </a:lnTo>
                    <a:lnTo>
                      <a:pt x="160" y="370"/>
                    </a:lnTo>
                    <a:lnTo>
                      <a:pt x="155" y="336"/>
                    </a:lnTo>
                    <a:lnTo>
                      <a:pt x="156" y="322"/>
                    </a:lnTo>
                    <a:lnTo>
                      <a:pt x="150" y="314"/>
                    </a:lnTo>
                    <a:lnTo>
                      <a:pt x="150" y="310"/>
                    </a:lnTo>
                    <a:lnTo>
                      <a:pt x="152" y="306"/>
                    </a:lnTo>
                    <a:lnTo>
                      <a:pt x="152" y="300"/>
                    </a:lnTo>
                    <a:lnTo>
                      <a:pt x="158" y="296"/>
                    </a:lnTo>
                    <a:lnTo>
                      <a:pt x="167" y="299"/>
                    </a:lnTo>
                    <a:lnTo>
                      <a:pt x="160" y="292"/>
                    </a:lnTo>
                    <a:lnTo>
                      <a:pt x="163" y="289"/>
                    </a:lnTo>
                    <a:lnTo>
                      <a:pt x="162" y="280"/>
                    </a:lnTo>
                    <a:lnTo>
                      <a:pt x="157" y="262"/>
                    </a:lnTo>
                    <a:lnTo>
                      <a:pt x="175" y="263"/>
                    </a:lnTo>
                    <a:lnTo>
                      <a:pt x="175" y="245"/>
                    </a:lnTo>
                    <a:lnTo>
                      <a:pt x="180" y="238"/>
                    </a:lnTo>
                    <a:lnTo>
                      <a:pt x="203" y="241"/>
                    </a:lnTo>
                    <a:lnTo>
                      <a:pt x="197" y="237"/>
                    </a:lnTo>
                    <a:lnTo>
                      <a:pt x="160" y="235"/>
                    </a:lnTo>
                    <a:lnTo>
                      <a:pt x="140" y="230"/>
                    </a:lnTo>
                    <a:lnTo>
                      <a:pt x="113" y="228"/>
                    </a:lnTo>
                    <a:lnTo>
                      <a:pt x="109" y="222"/>
                    </a:lnTo>
                    <a:lnTo>
                      <a:pt x="108" y="215"/>
                    </a:lnTo>
                    <a:lnTo>
                      <a:pt x="123" y="157"/>
                    </a:lnTo>
                    <a:lnTo>
                      <a:pt x="134" y="149"/>
                    </a:lnTo>
                    <a:lnTo>
                      <a:pt x="142" y="153"/>
                    </a:lnTo>
                    <a:lnTo>
                      <a:pt x="157" y="146"/>
                    </a:lnTo>
                    <a:lnTo>
                      <a:pt x="143" y="137"/>
                    </a:lnTo>
                    <a:lnTo>
                      <a:pt x="137" y="131"/>
                    </a:lnTo>
                    <a:lnTo>
                      <a:pt x="167" y="99"/>
                    </a:lnTo>
                    <a:lnTo>
                      <a:pt x="182" y="87"/>
                    </a:lnTo>
                    <a:lnTo>
                      <a:pt x="218" y="79"/>
                    </a:lnTo>
                    <a:lnTo>
                      <a:pt x="249" y="81"/>
                    </a:lnTo>
                    <a:lnTo>
                      <a:pt x="257" y="86"/>
                    </a:lnTo>
                    <a:lnTo>
                      <a:pt x="271" y="89"/>
                    </a:lnTo>
                    <a:lnTo>
                      <a:pt x="318" y="73"/>
                    </a:lnTo>
                    <a:lnTo>
                      <a:pt x="335" y="73"/>
                    </a:lnTo>
                    <a:lnTo>
                      <a:pt x="351" y="68"/>
                    </a:lnTo>
                    <a:lnTo>
                      <a:pt x="577" y="333"/>
                    </a:lnTo>
                    <a:lnTo>
                      <a:pt x="580" y="349"/>
                    </a:lnTo>
                    <a:lnTo>
                      <a:pt x="591" y="356"/>
                    </a:lnTo>
                    <a:lnTo>
                      <a:pt x="593" y="371"/>
                    </a:lnTo>
                    <a:lnTo>
                      <a:pt x="597" y="376"/>
                    </a:lnTo>
                    <a:lnTo>
                      <a:pt x="611" y="370"/>
                    </a:lnTo>
                    <a:lnTo>
                      <a:pt x="619" y="374"/>
                    </a:lnTo>
                    <a:lnTo>
                      <a:pt x="636" y="387"/>
                    </a:lnTo>
                    <a:lnTo>
                      <a:pt x="643" y="384"/>
                    </a:lnTo>
                    <a:lnTo>
                      <a:pt x="650" y="389"/>
                    </a:lnTo>
                    <a:lnTo>
                      <a:pt x="662" y="391"/>
                    </a:lnTo>
                    <a:lnTo>
                      <a:pt x="669" y="381"/>
                    </a:lnTo>
                    <a:lnTo>
                      <a:pt x="676" y="369"/>
                    </a:lnTo>
                    <a:lnTo>
                      <a:pt x="676" y="358"/>
                    </a:lnTo>
                    <a:lnTo>
                      <a:pt x="685" y="350"/>
                    </a:lnTo>
                    <a:lnTo>
                      <a:pt x="669" y="346"/>
                    </a:lnTo>
                    <a:lnTo>
                      <a:pt x="667" y="339"/>
                    </a:lnTo>
                    <a:lnTo>
                      <a:pt x="677" y="335"/>
                    </a:lnTo>
                    <a:lnTo>
                      <a:pt x="668" y="327"/>
                    </a:lnTo>
                    <a:lnTo>
                      <a:pt x="660" y="322"/>
                    </a:lnTo>
                    <a:lnTo>
                      <a:pt x="653" y="329"/>
                    </a:lnTo>
                    <a:lnTo>
                      <a:pt x="641" y="327"/>
                    </a:lnTo>
                    <a:lnTo>
                      <a:pt x="631" y="315"/>
                    </a:lnTo>
                    <a:lnTo>
                      <a:pt x="612" y="314"/>
                    </a:lnTo>
                    <a:lnTo>
                      <a:pt x="597" y="304"/>
                    </a:lnTo>
                    <a:lnTo>
                      <a:pt x="583" y="303"/>
                    </a:lnTo>
                    <a:lnTo>
                      <a:pt x="573" y="294"/>
                    </a:lnTo>
                    <a:lnTo>
                      <a:pt x="568" y="295"/>
                    </a:lnTo>
                    <a:lnTo>
                      <a:pt x="564" y="287"/>
                    </a:lnTo>
                    <a:lnTo>
                      <a:pt x="558" y="281"/>
                    </a:lnTo>
                    <a:lnTo>
                      <a:pt x="549" y="284"/>
                    </a:lnTo>
                    <a:lnTo>
                      <a:pt x="530" y="274"/>
                    </a:lnTo>
                    <a:lnTo>
                      <a:pt x="541" y="299"/>
                    </a:lnTo>
                    <a:lnTo>
                      <a:pt x="570" y="314"/>
                    </a:lnTo>
                    <a:lnTo>
                      <a:pt x="577" y="333"/>
                    </a:lnTo>
                    <a:lnTo>
                      <a:pt x="351" y="68"/>
                    </a:ln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de-DE" sz="14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34" name="Freeform 405"/>
              <p:cNvSpPr>
                <a:spLocks/>
              </p:cNvSpPr>
              <p:nvPr/>
            </p:nvSpPr>
            <p:spPr bwMode="auto">
              <a:xfrm>
                <a:off x="2209" y="1459"/>
                <a:ext cx="1020" cy="936"/>
              </a:xfrm>
              <a:custGeom>
                <a:avLst/>
                <a:gdLst>
                  <a:gd name="T0" fmla="*/ 446 w 1425"/>
                  <a:gd name="T1" fmla="*/ 135 h 1119"/>
                  <a:gd name="T2" fmla="*/ 429 w 1425"/>
                  <a:gd name="T3" fmla="*/ 192 h 1119"/>
                  <a:gd name="T4" fmla="*/ 488 w 1425"/>
                  <a:gd name="T5" fmla="*/ 157 h 1119"/>
                  <a:gd name="T6" fmla="*/ 558 w 1425"/>
                  <a:gd name="T7" fmla="*/ 154 h 1119"/>
                  <a:gd name="T8" fmla="*/ 589 w 1425"/>
                  <a:gd name="T9" fmla="*/ 123 h 1119"/>
                  <a:gd name="T10" fmla="*/ 550 w 1425"/>
                  <a:gd name="T11" fmla="*/ 64 h 1119"/>
                  <a:gd name="T12" fmla="*/ 682 w 1425"/>
                  <a:gd name="T13" fmla="*/ 22 h 1119"/>
                  <a:gd name="T14" fmla="*/ 787 w 1425"/>
                  <a:gd name="T15" fmla="*/ 45 h 1119"/>
                  <a:gd name="T16" fmla="*/ 899 w 1425"/>
                  <a:gd name="T17" fmla="*/ 160 h 1119"/>
                  <a:gd name="T18" fmla="*/ 927 w 1425"/>
                  <a:gd name="T19" fmla="*/ 195 h 1119"/>
                  <a:gd name="T20" fmla="*/ 1027 w 1425"/>
                  <a:gd name="T21" fmla="*/ 215 h 1119"/>
                  <a:gd name="T22" fmla="*/ 1128 w 1425"/>
                  <a:gd name="T23" fmla="*/ 224 h 1119"/>
                  <a:gd name="T24" fmla="*/ 1194 w 1425"/>
                  <a:gd name="T25" fmla="*/ 253 h 1119"/>
                  <a:gd name="T26" fmla="*/ 1265 w 1425"/>
                  <a:gd name="T27" fmla="*/ 302 h 1119"/>
                  <a:gd name="T28" fmla="*/ 1317 w 1425"/>
                  <a:gd name="T29" fmla="*/ 318 h 1119"/>
                  <a:gd name="T30" fmla="*/ 1379 w 1425"/>
                  <a:gd name="T31" fmla="*/ 344 h 1119"/>
                  <a:gd name="T32" fmla="*/ 1419 w 1425"/>
                  <a:gd name="T33" fmla="*/ 381 h 1119"/>
                  <a:gd name="T34" fmla="*/ 1339 w 1425"/>
                  <a:gd name="T35" fmla="*/ 435 h 1119"/>
                  <a:gd name="T36" fmla="*/ 1261 w 1425"/>
                  <a:gd name="T37" fmla="*/ 436 h 1119"/>
                  <a:gd name="T38" fmla="*/ 1193 w 1425"/>
                  <a:gd name="T39" fmla="*/ 469 h 1119"/>
                  <a:gd name="T40" fmla="*/ 1259 w 1425"/>
                  <a:gd name="T41" fmla="*/ 556 h 1119"/>
                  <a:gd name="T42" fmla="*/ 1280 w 1425"/>
                  <a:gd name="T43" fmla="*/ 649 h 1119"/>
                  <a:gd name="T44" fmla="*/ 1290 w 1425"/>
                  <a:gd name="T45" fmla="*/ 708 h 1119"/>
                  <a:gd name="T46" fmla="*/ 1262 w 1425"/>
                  <a:gd name="T47" fmla="*/ 772 h 1119"/>
                  <a:gd name="T48" fmla="*/ 1171 w 1425"/>
                  <a:gd name="T49" fmla="*/ 802 h 1119"/>
                  <a:gd name="T50" fmla="*/ 1157 w 1425"/>
                  <a:gd name="T51" fmla="*/ 879 h 1119"/>
                  <a:gd name="T52" fmla="*/ 1106 w 1425"/>
                  <a:gd name="T53" fmla="*/ 1005 h 1119"/>
                  <a:gd name="T54" fmla="*/ 1029 w 1425"/>
                  <a:gd name="T55" fmla="*/ 1042 h 1119"/>
                  <a:gd name="T56" fmla="*/ 956 w 1425"/>
                  <a:gd name="T57" fmla="*/ 1077 h 1119"/>
                  <a:gd name="T58" fmla="*/ 911 w 1425"/>
                  <a:gd name="T59" fmla="*/ 1064 h 1119"/>
                  <a:gd name="T60" fmla="*/ 887 w 1425"/>
                  <a:gd name="T61" fmla="*/ 1119 h 1119"/>
                  <a:gd name="T62" fmla="*/ 845 w 1425"/>
                  <a:gd name="T63" fmla="*/ 1071 h 1119"/>
                  <a:gd name="T64" fmla="*/ 858 w 1425"/>
                  <a:gd name="T65" fmla="*/ 1007 h 1119"/>
                  <a:gd name="T66" fmla="*/ 810 w 1425"/>
                  <a:gd name="T67" fmla="*/ 972 h 1119"/>
                  <a:gd name="T68" fmla="*/ 771 w 1425"/>
                  <a:gd name="T69" fmla="*/ 884 h 1119"/>
                  <a:gd name="T70" fmla="*/ 726 w 1425"/>
                  <a:gd name="T71" fmla="*/ 804 h 1119"/>
                  <a:gd name="T72" fmla="*/ 678 w 1425"/>
                  <a:gd name="T73" fmla="*/ 762 h 1119"/>
                  <a:gd name="T74" fmla="*/ 673 w 1425"/>
                  <a:gd name="T75" fmla="*/ 706 h 1119"/>
                  <a:gd name="T76" fmla="*/ 716 w 1425"/>
                  <a:gd name="T77" fmla="*/ 648 h 1119"/>
                  <a:gd name="T78" fmla="*/ 677 w 1425"/>
                  <a:gd name="T79" fmla="*/ 620 h 1119"/>
                  <a:gd name="T80" fmla="*/ 590 w 1425"/>
                  <a:gd name="T81" fmla="*/ 642 h 1119"/>
                  <a:gd name="T82" fmla="*/ 541 w 1425"/>
                  <a:gd name="T83" fmla="*/ 590 h 1119"/>
                  <a:gd name="T84" fmla="*/ 472 w 1425"/>
                  <a:gd name="T85" fmla="*/ 627 h 1119"/>
                  <a:gd name="T86" fmla="*/ 506 w 1425"/>
                  <a:gd name="T87" fmla="*/ 743 h 1119"/>
                  <a:gd name="T88" fmla="*/ 436 w 1425"/>
                  <a:gd name="T89" fmla="*/ 774 h 1119"/>
                  <a:gd name="T90" fmla="*/ 347 w 1425"/>
                  <a:gd name="T91" fmla="*/ 772 h 1119"/>
                  <a:gd name="T92" fmla="*/ 352 w 1425"/>
                  <a:gd name="T93" fmla="*/ 718 h 1119"/>
                  <a:gd name="T94" fmla="*/ 363 w 1425"/>
                  <a:gd name="T95" fmla="*/ 661 h 1119"/>
                  <a:gd name="T96" fmla="*/ 255 w 1425"/>
                  <a:gd name="T97" fmla="*/ 624 h 1119"/>
                  <a:gd name="T98" fmla="*/ 202 w 1425"/>
                  <a:gd name="T99" fmla="*/ 683 h 1119"/>
                  <a:gd name="T100" fmla="*/ 107 w 1425"/>
                  <a:gd name="T101" fmla="*/ 697 h 1119"/>
                  <a:gd name="T102" fmla="*/ 90 w 1425"/>
                  <a:gd name="T103" fmla="*/ 600 h 1119"/>
                  <a:gd name="T104" fmla="*/ 6 w 1425"/>
                  <a:gd name="T105" fmla="*/ 572 h 1119"/>
                  <a:gd name="T106" fmla="*/ 8 w 1425"/>
                  <a:gd name="T107" fmla="*/ 535 h 1119"/>
                  <a:gd name="T108" fmla="*/ 109 w 1425"/>
                  <a:gd name="T109" fmla="*/ 519 h 1119"/>
                  <a:gd name="T110" fmla="*/ 155 w 1425"/>
                  <a:gd name="T111" fmla="*/ 336 h 1119"/>
                  <a:gd name="T112" fmla="*/ 167 w 1425"/>
                  <a:gd name="T113" fmla="*/ 299 h 1119"/>
                  <a:gd name="T114" fmla="*/ 180 w 1425"/>
                  <a:gd name="T115" fmla="*/ 238 h 1119"/>
                  <a:gd name="T116" fmla="*/ 108 w 1425"/>
                  <a:gd name="T117" fmla="*/ 215 h 1119"/>
                  <a:gd name="T118" fmla="*/ 167 w 1425"/>
                  <a:gd name="T119" fmla="*/ 99 h 1119"/>
                  <a:gd name="T120" fmla="*/ 335 w 1425"/>
                  <a:gd name="T121" fmla="*/ 73 h 1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25" h="1119">
                    <a:moveTo>
                      <a:pt x="351" y="68"/>
                    </a:moveTo>
                    <a:lnTo>
                      <a:pt x="381" y="69"/>
                    </a:lnTo>
                    <a:lnTo>
                      <a:pt x="413" y="77"/>
                    </a:lnTo>
                    <a:lnTo>
                      <a:pt x="410" y="81"/>
                    </a:lnTo>
                    <a:lnTo>
                      <a:pt x="417" y="102"/>
                    </a:lnTo>
                    <a:lnTo>
                      <a:pt x="427" y="100"/>
                    </a:lnTo>
                    <a:lnTo>
                      <a:pt x="446" y="135"/>
                    </a:lnTo>
                    <a:lnTo>
                      <a:pt x="449" y="145"/>
                    </a:lnTo>
                    <a:lnTo>
                      <a:pt x="453" y="148"/>
                    </a:lnTo>
                    <a:lnTo>
                      <a:pt x="451" y="153"/>
                    </a:lnTo>
                    <a:lnTo>
                      <a:pt x="434" y="165"/>
                    </a:lnTo>
                    <a:lnTo>
                      <a:pt x="416" y="162"/>
                    </a:lnTo>
                    <a:lnTo>
                      <a:pt x="419" y="178"/>
                    </a:lnTo>
                    <a:lnTo>
                      <a:pt x="429" y="192"/>
                    </a:lnTo>
                    <a:lnTo>
                      <a:pt x="442" y="185"/>
                    </a:lnTo>
                    <a:lnTo>
                      <a:pt x="459" y="206"/>
                    </a:lnTo>
                    <a:lnTo>
                      <a:pt x="471" y="211"/>
                    </a:lnTo>
                    <a:lnTo>
                      <a:pt x="485" y="196"/>
                    </a:lnTo>
                    <a:lnTo>
                      <a:pt x="494" y="180"/>
                    </a:lnTo>
                    <a:lnTo>
                      <a:pt x="494" y="162"/>
                    </a:lnTo>
                    <a:lnTo>
                      <a:pt x="488" y="157"/>
                    </a:lnTo>
                    <a:lnTo>
                      <a:pt x="469" y="158"/>
                    </a:lnTo>
                    <a:lnTo>
                      <a:pt x="465" y="153"/>
                    </a:lnTo>
                    <a:lnTo>
                      <a:pt x="472" y="130"/>
                    </a:lnTo>
                    <a:lnTo>
                      <a:pt x="489" y="118"/>
                    </a:lnTo>
                    <a:lnTo>
                      <a:pt x="498" y="118"/>
                    </a:lnTo>
                    <a:lnTo>
                      <a:pt x="506" y="130"/>
                    </a:lnTo>
                    <a:lnTo>
                      <a:pt x="558" y="154"/>
                    </a:lnTo>
                    <a:lnTo>
                      <a:pt x="556" y="161"/>
                    </a:lnTo>
                    <a:lnTo>
                      <a:pt x="565" y="174"/>
                    </a:lnTo>
                    <a:lnTo>
                      <a:pt x="587" y="173"/>
                    </a:lnTo>
                    <a:lnTo>
                      <a:pt x="589" y="157"/>
                    </a:lnTo>
                    <a:lnTo>
                      <a:pt x="579" y="139"/>
                    </a:lnTo>
                    <a:lnTo>
                      <a:pt x="587" y="132"/>
                    </a:lnTo>
                    <a:lnTo>
                      <a:pt x="589" y="123"/>
                    </a:lnTo>
                    <a:lnTo>
                      <a:pt x="565" y="132"/>
                    </a:lnTo>
                    <a:lnTo>
                      <a:pt x="561" y="126"/>
                    </a:lnTo>
                    <a:lnTo>
                      <a:pt x="552" y="125"/>
                    </a:lnTo>
                    <a:lnTo>
                      <a:pt x="544" y="111"/>
                    </a:lnTo>
                    <a:lnTo>
                      <a:pt x="540" y="96"/>
                    </a:lnTo>
                    <a:lnTo>
                      <a:pt x="541" y="83"/>
                    </a:lnTo>
                    <a:lnTo>
                      <a:pt x="550" y="64"/>
                    </a:lnTo>
                    <a:lnTo>
                      <a:pt x="570" y="15"/>
                    </a:lnTo>
                    <a:lnTo>
                      <a:pt x="578" y="7"/>
                    </a:lnTo>
                    <a:lnTo>
                      <a:pt x="590" y="0"/>
                    </a:lnTo>
                    <a:lnTo>
                      <a:pt x="601" y="1"/>
                    </a:lnTo>
                    <a:lnTo>
                      <a:pt x="630" y="29"/>
                    </a:lnTo>
                    <a:lnTo>
                      <a:pt x="655" y="29"/>
                    </a:lnTo>
                    <a:lnTo>
                      <a:pt x="682" y="22"/>
                    </a:lnTo>
                    <a:lnTo>
                      <a:pt x="694" y="22"/>
                    </a:lnTo>
                    <a:lnTo>
                      <a:pt x="706" y="15"/>
                    </a:lnTo>
                    <a:lnTo>
                      <a:pt x="719" y="15"/>
                    </a:lnTo>
                    <a:lnTo>
                      <a:pt x="743" y="20"/>
                    </a:lnTo>
                    <a:lnTo>
                      <a:pt x="766" y="17"/>
                    </a:lnTo>
                    <a:lnTo>
                      <a:pt x="778" y="25"/>
                    </a:lnTo>
                    <a:lnTo>
                      <a:pt x="787" y="45"/>
                    </a:lnTo>
                    <a:lnTo>
                      <a:pt x="790" y="53"/>
                    </a:lnTo>
                    <a:lnTo>
                      <a:pt x="808" y="78"/>
                    </a:lnTo>
                    <a:lnTo>
                      <a:pt x="825" y="92"/>
                    </a:lnTo>
                    <a:lnTo>
                      <a:pt x="835" y="109"/>
                    </a:lnTo>
                    <a:lnTo>
                      <a:pt x="841" y="124"/>
                    </a:lnTo>
                    <a:lnTo>
                      <a:pt x="863" y="142"/>
                    </a:lnTo>
                    <a:lnTo>
                      <a:pt x="899" y="160"/>
                    </a:lnTo>
                    <a:lnTo>
                      <a:pt x="908" y="158"/>
                    </a:lnTo>
                    <a:lnTo>
                      <a:pt x="915" y="166"/>
                    </a:lnTo>
                    <a:lnTo>
                      <a:pt x="914" y="175"/>
                    </a:lnTo>
                    <a:lnTo>
                      <a:pt x="922" y="177"/>
                    </a:lnTo>
                    <a:lnTo>
                      <a:pt x="921" y="184"/>
                    </a:lnTo>
                    <a:lnTo>
                      <a:pt x="927" y="187"/>
                    </a:lnTo>
                    <a:lnTo>
                      <a:pt x="927" y="195"/>
                    </a:lnTo>
                    <a:lnTo>
                      <a:pt x="945" y="204"/>
                    </a:lnTo>
                    <a:lnTo>
                      <a:pt x="979" y="204"/>
                    </a:lnTo>
                    <a:lnTo>
                      <a:pt x="997" y="189"/>
                    </a:lnTo>
                    <a:lnTo>
                      <a:pt x="1005" y="201"/>
                    </a:lnTo>
                    <a:lnTo>
                      <a:pt x="1012" y="202"/>
                    </a:lnTo>
                    <a:lnTo>
                      <a:pt x="1019" y="210"/>
                    </a:lnTo>
                    <a:lnTo>
                      <a:pt x="1027" y="215"/>
                    </a:lnTo>
                    <a:lnTo>
                      <a:pt x="1044" y="215"/>
                    </a:lnTo>
                    <a:lnTo>
                      <a:pt x="1052" y="203"/>
                    </a:lnTo>
                    <a:lnTo>
                      <a:pt x="1072" y="194"/>
                    </a:lnTo>
                    <a:lnTo>
                      <a:pt x="1086" y="196"/>
                    </a:lnTo>
                    <a:lnTo>
                      <a:pt x="1101" y="210"/>
                    </a:lnTo>
                    <a:lnTo>
                      <a:pt x="1114" y="215"/>
                    </a:lnTo>
                    <a:lnTo>
                      <a:pt x="1128" y="224"/>
                    </a:lnTo>
                    <a:lnTo>
                      <a:pt x="1139" y="229"/>
                    </a:lnTo>
                    <a:lnTo>
                      <a:pt x="1151" y="222"/>
                    </a:lnTo>
                    <a:lnTo>
                      <a:pt x="1155" y="225"/>
                    </a:lnTo>
                    <a:lnTo>
                      <a:pt x="1163" y="229"/>
                    </a:lnTo>
                    <a:lnTo>
                      <a:pt x="1181" y="228"/>
                    </a:lnTo>
                    <a:lnTo>
                      <a:pt x="1194" y="236"/>
                    </a:lnTo>
                    <a:lnTo>
                      <a:pt x="1194" y="253"/>
                    </a:lnTo>
                    <a:lnTo>
                      <a:pt x="1193" y="262"/>
                    </a:lnTo>
                    <a:lnTo>
                      <a:pt x="1209" y="263"/>
                    </a:lnTo>
                    <a:lnTo>
                      <a:pt x="1209" y="272"/>
                    </a:lnTo>
                    <a:lnTo>
                      <a:pt x="1218" y="274"/>
                    </a:lnTo>
                    <a:lnTo>
                      <a:pt x="1228" y="275"/>
                    </a:lnTo>
                    <a:lnTo>
                      <a:pt x="1234" y="282"/>
                    </a:lnTo>
                    <a:lnTo>
                      <a:pt x="1265" y="302"/>
                    </a:lnTo>
                    <a:lnTo>
                      <a:pt x="1278" y="317"/>
                    </a:lnTo>
                    <a:lnTo>
                      <a:pt x="1286" y="308"/>
                    </a:lnTo>
                    <a:lnTo>
                      <a:pt x="1294" y="306"/>
                    </a:lnTo>
                    <a:lnTo>
                      <a:pt x="1300" y="307"/>
                    </a:lnTo>
                    <a:lnTo>
                      <a:pt x="1302" y="313"/>
                    </a:lnTo>
                    <a:lnTo>
                      <a:pt x="1307" y="320"/>
                    </a:lnTo>
                    <a:lnTo>
                      <a:pt x="1317" y="318"/>
                    </a:lnTo>
                    <a:lnTo>
                      <a:pt x="1324" y="320"/>
                    </a:lnTo>
                    <a:lnTo>
                      <a:pt x="1331" y="328"/>
                    </a:lnTo>
                    <a:lnTo>
                      <a:pt x="1331" y="336"/>
                    </a:lnTo>
                    <a:lnTo>
                      <a:pt x="1337" y="345"/>
                    </a:lnTo>
                    <a:lnTo>
                      <a:pt x="1354" y="355"/>
                    </a:lnTo>
                    <a:lnTo>
                      <a:pt x="1365" y="347"/>
                    </a:lnTo>
                    <a:lnTo>
                      <a:pt x="1379" y="344"/>
                    </a:lnTo>
                    <a:lnTo>
                      <a:pt x="1390" y="346"/>
                    </a:lnTo>
                    <a:lnTo>
                      <a:pt x="1400" y="357"/>
                    </a:lnTo>
                    <a:lnTo>
                      <a:pt x="1406" y="356"/>
                    </a:lnTo>
                    <a:lnTo>
                      <a:pt x="1416" y="358"/>
                    </a:lnTo>
                    <a:lnTo>
                      <a:pt x="1424" y="363"/>
                    </a:lnTo>
                    <a:lnTo>
                      <a:pt x="1425" y="373"/>
                    </a:lnTo>
                    <a:lnTo>
                      <a:pt x="1419" y="381"/>
                    </a:lnTo>
                    <a:lnTo>
                      <a:pt x="1407" y="380"/>
                    </a:lnTo>
                    <a:lnTo>
                      <a:pt x="1406" y="391"/>
                    </a:lnTo>
                    <a:lnTo>
                      <a:pt x="1406" y="398"/>
                    </a:lnTo>
                    <a:lnTo>
                      <a:pt x="1412" y="407"/>
                    </a:lnTo>
                    <a:lnTo>
                      <a:pt x="1401" y="410"/>
                    </a:lnTo>
                    <a:lnTo>
                      <a:pt x="1375" y="426"/>
                    </a:lnTo>
                    <a:lnTo>
                      <a:pt x="1339" y="435"/>
                    </a:lnTo>
                    <a:lnTo>
                      <a:pt x="1320" y="437"/>
                    </a:lnTo>
                    <a:lnTo>
                      <a:pt x="1305" y="429"/>
                    </a:lnTo>
                    <a:lnTo>
                      <a:pt x="1295" y="427"/>
                    </a:lnTo>
                    <a:lnTo>
                      <a:pt x="1289" y="429"/>
                    </a:lnTo>
                    <a:lnTo>
                      <a:pt x="1279" y="428"/>
                    </a:lnTo>
                    <a:lnTo>
                      <a:pt x="1261" y="430"/>
                    </a:lnTo>
                    <a:lnTo>
                      <a:pt x="1261" y="436"/>
                    </a:lnTo>
                    <a:lnTo>
                      <a:pt x="1246" y="455"/>
                    </a:lnTo>
                    <a:lnTo>
                      <a:pt x="1238" y="456"/>
                    </a:lnTo>
                    <a:lnTo>
                      <a:pt x="1223" y="451"/>
                    </a:lnTo>
                    <a:lnTo>
                      <a:pt x="1207" y="450"/>
                    </a:lnTo>
                    <a:lnTo>
                      <a:pt x="1195" y="453"/>
                    </a:lnTo>
                    <a:lnTo>
                      <a:pt x="1200" y="458"/>
                    </a:lnTo>
                    <a:lnTo>
                      <a:pt x="1193" y="469"/>
                    </a:lnTo>
                    <a:lnTo>
                      <a:pt x="1200" y="495"/>
                    </a:lnTo>
                    <a:lnTo>
                      <a:pt x="1195" y="506"/>
                    </a:lnTo>
                    <a:lnTo>
                      <a:pt x="1213" y="510"/>
                    </a:lnTo>
                    <a:lnTo>
                      <a:pt x="1216" y="515"/>
                    </a:lnTo>
                    <a:lnTo>
                      <a:pt x="1240" y="547"/>
                    </a:lnTo>
                    <a:lnTo>
                      <a:pt x="1250" y="547"/>
                    </a:lnTo>
                    <a:lnTo>
                      <a:pt x="1259" y="556"/>
                    </a:lnTo>
                    <a:lnTo>
                      <a:pt x="1249" y="565"/>
                    </a:lnTo>
                    <a:lnTo>
                      <a:pt x="1247" y="574"/>
                    </a:lnTo>
                    <a:lnTo>
                      <a:pt x="1273" y="603"/>
                    </a:lnTo>
                    <a:lnTo>
                      <a:pt x="1273" y="607"/>
                    </a:lnTo>
                    <a:lnTo>
                      <a:pt x="1260" y="617"/>
                    </a:lnTo>
                    <a:lnTo>
                      <a:pt x="1266" y="633"/>
                    </a:lnTo>
                    <a:lnTo>
                      <a:pt x="1280" y="649"/>
                    </a:lnTo>
                    <a:lnTo>
                      <a:pt x="1285" y="652"/>
                    </a:lnTo>
                    <a:lnTo>
                      <a:pt x="1291" y="658"/>
                    </a:lnTo>
                    <a:lnTo>
                      <a:pt x="1292" y="668"/>
                    </a:lnTo>
                    <a:lnTo>
                      <a:pt x="1273" y="672"/>
                    </a:lnTo>
                    <a:lnTo>
                      <a:pt x="1288" y="685"/>
                    </a:lnTo>
                    <a:lnTo>
                      <a:pt x="1284" y="695"/>
                    </a:lnTo>
                    <a:lnTo>
                      <a:pt x="1290" y="708"/>
                    </a:lnTo>
                    <a:lnTo>
                      <a:pt x="1301" y="712"/>
                    </a:lnTo>
                    <a:lnTo>
                      <a:pt x="1303" y="721"/>
                    </a:lnTo>
                    <a:lnTo>
                      <a:pt x="1300" y="725"/>
                    </a:lnTo>
                    <a:lnTo>
                      <a:pt x="1289" y="739"/>
                    </a:lnTo>
                    <a:lnTo>
                      <a:pt x="1298" y="744"/>
                    </a:lnTo>
                    <a:lnTo>
                      <a:pt x="1294" y="757"/>
                    </a:lnTo>
                    <a:lnTo>
                      <a:pt x="1262" y="772"/>
                    </a:lnTo>
                    <a:lnTo>
                      <a:pt x="1273" y="786"/>
                    </a:lnTo>
                    <a:lnTo>
                      <a:pt x="1264" y="796"/>
                    </a:lnTo>
                    <a:lnTo>
                      <a:pt x="1237" y="793"/>
                    </a:lnTo>
                    <a:lnTo>
                      <a:pt x="1223" y="798"/>
                    </a:lnTo>
                    <a:lnTo>
                      <a:pt x="1213" y="799"/>
                    </a:lnTo>
                    <a:lnTo>
                      <a:pt x="1182" y="799"/>
                    </a:lnTo>
                    <a:lnTo>
                      <a:pt x="1171" y="802"/>
                    </a:lnTo>
                    <a:lnTo>
                      <a:pt x="1165" y="811"/>
                    </a:lnTo>
                    <a:lnTo>
                      <a:pt x="1145" y="813"/>
                    </a:lnTo>
                    <a:lnTo>
                      <a:pt x="1158" y="827"/>
                    </a:lnTo>
                    <a:lnTo>
                      <a:pt x="1163" y="834"/>
                    </a:lnTo>
                    <a:lnTo>
                      <a:pt x="1164" y="843"/>
                    </a:lnTo>
                    <a:lnTo>
                      <a:pt x="1166" y="863"/>
                    </a:lnTo>
                    <a:lnTo>
                      <a:pt x="1157" y="879"/>
                    </a:lnTo>
                    <a:lnTo>
                      <a:pt x="1158" y="914"/>
                    </a:lnTo>
                    <a:lnTo>
                      <a:pt x="1173" y="934"/>
                    </a:lnTo>
                    <a:lnTo>
                      <a:pt x="1184" y="967"/>
                    </a:lnTo>
                    <a:lnTo>
                      <a:pt x="1182" y="1005"/>
                    </a:lnTo>
                    <a:lnTo>
                      <a:pt x="1140" y="1011"/>
                    </a:lnTo>
                    <a:lnTo>
                      <a:pt x="1118" y="1010"/>
                    </a:lnTo>
                    <a:lnTo>
                      <a:pt x="1106" y="1005"/>
                    </a:lnTo>
                    <a:lnTo>
                      <a:pt x="1094" y="1003"/>
                    </a:lnTo>
                    <a:lnTo>
                      <a:pt x="1087" y="1000"/>
                    </a:lnTo>
                    <a:lnTo>
                      <a:pt x="1087" y="1011"/>
                    </a:lnTo>
                    <a:lnTo>
                      <a:pt x="1086" y="1021"/>
                    </a:lnTo>
                    <a:lnTo>
                      <a:pt x="1076" y="1033"/>
                    </a:lnTo>
                    <a:lnTo>
                      <a:pt x="1048" y="1043"/>
                    </a:lnTo>
                    <a:lnTo>
                      <a:pt x="1029" y="1042"/>
                    </a:lnTo>
                    <a:lnTo>
                      <a:pt x="1027" y="1051"/>
                    </a:lnTo>
                    <a:lnTo>
                      <a:pt x="1022" y="1060"/>
                    </a:lnTo>
                    <a:lnTo>
                      <a:pt x="1011" y="1056"/>
                    </a:lnTo>
                    <a:lnTo>
                      <a:pt x="1000" y="1063"/>
                    </a:lnTo>
                    <a:lnTo>
                      <a:pt x="983" y="1064"/>
                    </a:lnTo>
                    <a:lnTo>
                      <a:pt x="959" y="1079"/>
                    </a:lnTo>
                    <a:lnTo>
                      <a:pt x="956" y="1077"/>
                    </a:lnTo>
                    <a:lnTo>
                      <a:pt x="944" y="1061"/>
                    </a:lnTo>
                    <a:lnTo>
                      <a:pt x="933" y="1063"/>
                    </a:lnTo>
                    <a:lnTo>
                      <a:pt x="938" y="1073"/>
                    </a:lnTo>
                    <a:lnTo>
                      <a:pt x="935" y="1082"/>
                    </a:lnTo>
                    <a:lnTo>
                      <a:pt x="926" y="1076"/>
                    </a:lnTo>
                    <a:lnTo>
                      <a:pt x="921" y="1062"/>
                    </a:lnTo>
                    <a:lnTo>
                      <a:pt x="911" y="1064"/>
                    </a:lnTo>
                    <a:lnTo>
                      <a:pt x="914" y="1077"/>
                    </a:lnTo>
                    <a:lnTo>
                      <a:pt x="904" y="1077"/>
                    </a:lnTo>
                    <a:lnTo>
                      <a:pt x="888" y="1090"/>
                    </a:lnTo>
                    <a:lnTo>
                      <a:pt x="894" y="1099"/>
                    </a:lnTo>
                    <a:lnTo>
                      <a:pt x="905" y="1095"/>
                    </a:lnTo>
                    <a:lnTo>
                      <a:pt x="906" y="1109"/>
                    </a:lnTo>
                    <a:lnTo>
                      <a:pt x="887" y="1119"/>
                    </a:lnTo>
                    <a:lnTo>
                      <a:pt x="875" y="1111"/>
                    </a:lnTo>
                    <a:lnTo>
                      <a:pt x="861" y="1111"/>
                    </a:lnTo>
                    <a:lnTo>
                      <a:pt x="857" y="1106"/>
                    </a:lnTo>
                    <a:lnTo>
                      <a:pt x="832" y="1090"/>
                    </a:lnTo>
                    <a:lnTo>
                      <a:pt x="844" y="1090"/>
                    </a:lnTo>
                    <a:lnTo>
                      <a:pt x="837" y="1085"/>
                    </a:lnTo>
                    <a:lnTo>
                      <a:pt x="845" y="1071"/>
                    </a:lnTo>
                    <a:lnTo>
                      <a:pt x="862" y="1068"/>
                    </a:lnTo>
                    <a:lnTo>
                      <a:pt x="860" y="1049"/>
                    </a:lnTo>
                    <a:lnTo>
                      <a:pt x="864" y="1044"/>
                    </a:lnTo>
                    <a:lnTo>
                      <a:pt x="851" y="1036"/>
                    </a:lnTo>
                    <a:lnTo>
                      <a:pt x="849" y="1021"/>
                    </a:lnTo>
                    <a:lnTo>
                      <a:pt x="862" y="1016"/>
                    </a:lnTo>
                    <a:lnTo>
                      <a:pt x="858" y="1007"/>
                    </a:lnTo>
                    <a:lnTo>
                      <a:pt x="864" y="1005"/>
                    </a:lnTo>
                    <a:lnTo>
                      <a:pt x="861" y="997"/>
                    </a:lnTo>
                    <a:lnTo>
                      <a:pt x="869" y="993"/>
                    </a:lnTo>
                    <a:lnTo>
                      <a:pt x="855" y="977"/>
                    </a:lnTo>
                    <a:lnTo>
                      <a:pt x="821" y="978"/>
                    </a:lnTo>
                    <a:lnTo>
                      <a:pt x="820" y="968"/>
                    </a:lnTo>
                    <a:lnTo>
                      <a:pt x="810" y="972"/>
                    </a:lnTo>
                    <a:lnTo>
                      <a:pt x="789" y="970"/>
                    </a:lnTo>
                    <a:lnTo>
                      <a:pt x="790" y="922"/>
                    </a:lnTo>
                    <a:lnTo>
                      <a:pt x="803" y="911"/>
                    </a:lnTo>
                    <a:lnTo>
                      <a:pt x="803" y="894"/>
                    </a:lnTo>
                    <a:lnTo>
                      <a:pt x="810" y="879"/>
                    </a:lnTo>
                    <a:lnTo>
                      <a:pt x="793" y="878"/>
                    </a:lnTo>
                    <a:lnTo>
                      <a:pt x="771" y="884"/>
                    </a:lnTo>
                    <a:lnTo>
                      <a:pt x="773" y="863"/>
                    </a:lnTo>
                    <a:lnTo>
                      <a:pt x="767" y="856"/>
                    </a:lnTo>
                    <a:lnTo>
                      <a:pt x="751" y="858"/>
                    </a:lnTo>
                    <a:lnTo>
                      <a:pt x="757" y="834"/>
                    </a:lnTo>
                    <a:lnTo>
                      <a:pt x="746" y="832"/>
                    </a:lnTo>
                    <a:lnTo>
                      <a:pt x="733" y="839"/>
                    </a:lnTo>
                    <a:lnTo>
                      <a:pt x="726" y="804"/>
                    </a:lnTo>
                    <a:lnTo>
                      <a:pt x="734" y="794"/>
                    </a:lnTo>
                    <a:lnTo>
                      <a:pt x="732" y="787"/>
                    </a:lnTo>
                    <a:lnTo>
                      <a:pt x="724" y="783"/>
                    </a:lnTo>
                    <a:lnTo>
                      <a:pt x="716" y="783"/>
                    </a:lnTo>
                    <a:lnTo>
                      <a:pt x="719" y="764"/>
                    </a:lnTo>
                    <a:lnTo>
                      <a:pt x="710" y="762"/>
                    </a:lnTo>
                    <a:lnTo>
                      <a:pt x="678" y="762"/>
                    </a:lnTo>
                    <a:lnTo>
                      <a:pt x="679" y="746"/>
                    </a:lnTo>
                    <a:lnTo>
                      <a:pt x="690" y="747"/>
                    </a:lnTo>
                    <a:lnTo>
                      <a:pt x="696" y="741"/>
                    </a:lnTo>
                    <a:lnTo>
                      <a:pt x="691" y="733"/>
                    </a:lnTo>
                    <a:lnTo>
                      <a:pt x="703" y="729"/>
                    </a:lnTo>
                    <a:lnTo>
                      <a:pt x="696" y="719"/>
                    </a:lnTo>
                    <a:lnTo>
                      <a:pt x="673" y="706"/>
                    </a:lnTo>
                    <a:lnTo>
                      <a:pt x="676" y="699"/>
                    </a:lnTo>
                    <a:lnTo>
                      <a:pt x="673" y="683"/>
                    </a:lnTo>
                    <a:lnTo>
                      <a:pt x="679" y="676"/>
                    </a:lnTo>
                    <a:lnTo>
                      <a:pt x="698" y="680"/>
                    </a:lnTo>
                    <a:lnTo>
                      <a:pt x="710" y="671"/>
                    </a:lnTo>
                    <a:lnTo>
                      <a:pt x="709" y="660"/>
                    </a:lnTo>
                    <a:lnTo>
                      <a:pt x="716" y="648"/>
                    </a:lnTo>
                    <a:lnTo>
                      <a:pt x="713" y="631"/>
                    </a:lnTo>
                    <a:lnTo>
                      <a:pt x="722" y="619"/>
                    </a:lnTo>
                    <a:lnTo>
                      <a:pt x="709" y="609"/>
                    </a:lnTo>
                    <a:lnTo>
                      <a:pt x="702" y="608"/>
                    </a:lnTo>
                    <a:lnTo>
                      <a:pt x="695" y="612"/>
                    </a:lnTo>
                    <a:lnTo>
                      <a:pt x="689" y="618"/>
                    </a:lnTo>
                    <a:lnTo>
                      <a:pt x="677" y="620"/>
                    </a:lnTo>
                    <a:lnTo>
                      <a:pt x="676" y="637"/>
                    </a:lnTo>
                    <a:lnTo>
                      <a:pt x="661" y="640"/>
                    </a:lnTo>
                    <a:lnTo>
                      <a:pt x="659" y="646"/>
                    </a:lnTo>
                    <a:lnTo>
                      <a:pt x="639" y="649"/>
                    </a:lnTo>
                    <a:lnTo>
                      <a:pt x="618" y="646"/>
                    </a:lnTo>
                    <a:lnTo>
                      <a:pt x="607" y="648"/>
                    </a:lnTo>
                    <a:lnTo>
                      <a:pt x="590" y="642"/>
                    </a:lnTo>
                    <a:lnTo>
                      <a:pt x="600" y="633"/>
                    </a:lnTo>
                    <a:lnTo>
                      <a:pt x="599" y="616"/>
                    </a:lnTo>
                    <a:lnTo>
                      <a:pt x="591" y="601"/>
                    </a:lnTo>
                    <a:lnTo>
                      <a:pt x="584" y="588"/>
                    </a:lnTo>
                    <a:lnTo>
                      <a:pt x="572" y="585"/>
                    </a:lnTo>
                    <a:lnTo>
                      <a:pt x="549" y="598"/>
                    </a:lnTo>
                    <a:lnTo>
                      <a:pt x="541" y="590"/>
                    </a:lnTo>
                    <a:lnTo>
                      <a:pt x="516" y="598"/>
                    </a:lnTo>
                    <a:lnTo>
                      <a:pt x="516" y="612"/>
                    </a:lnTo>
                    <a:lnTo>
                      <a:pt x="511" y="618"/>
                    </a:lnTo>
                    <a:lnTo>
                      <a:pt x="485" y="616"/>
                    </a:lnTo>
                    <a:lnTo>
                      <a:pt x="470" y="611"/>
                    </a:lnTo>
                    <a:lnTo>
                      <a:pt x="465" y="624"/>
                    </a:lnTo>
                    <a:lnTo>
                      <a:pt x="472" y="627"/>
                    </a:lnTo>
                    <a:lnTo>
                      <a:pt x="473" y="641"/>
                    </a:lnTo>
                    <a:lnTo>
                      <a:pt x="511" y="657"/>
                    </a:lnTo>
                    <a:lnTo>
                      <a:pt x="518" y="673"/>
                    </a:lnTo>
                    <a:lnTo>
                      <a:pt x="518" y="697"/>
                    </a:lnTo>
                    <a:lnTo>
                      <a:pt x="511" y="723"/>
                    </a:lnTo>
                    <a:lnTo>
                      <a:pt x="523" y="734"/>
                    </a:lnTo>
                    <a:lnTo>
                      <a:pt x="506" y="743"/>
                    </a:lnTo>
                    <a:lnTo>
                      <a:pt x="501" y="749"/>
                    </a:lnTo>
                    <a:lnTo>
                      <a:pt x="500" y="756"/>
                    </a:lnTo>
                    <a:lnTo>
                      <a:pt x="483" y="752"/>
                    </a:lnTo>
                    <a:lnTo>
                      <a:pt x="466" y="757"/>
                    </a:lnTo>
                    <a:lnTo>
                      <a:pt x="461" y="748"/>
                    </a:lnTo>
                    <a:lnTo>
                      <a:pt x="441" y="763"/>
                    </a:lnTo>
                    <a:lnTo>
                      <a:pt x="436" y="774"/>
                    </a:lnTo>
                    <a:lnTo>
                      <a:pt x="421" y="772"/>
                    </a:lnTo>
                    <a:lnTo>
                      <a:pt x="410" y="777"/>
                    </a:lnTo>
                    <a:lnTo>
                      <a:pt x="399" y="775"/>
                    </a:lnTo>
                    <a:lnTo>
                      <a:pt x="384" y="778"/>
                    </a:lnTo>
                    <a:lnTo>
                      <a:pt x="372" y="796"/>
                    </a:lnTo>
                    <a:lnTo>
                      <a:pt x="358" y="787"/>
                    </a:lnTo>
                    <a:lnTo>
                      <a:pt x="347" y="772"/>
                    </a:lnTo>
                    <a:lnTo>
                      <a:pt x="375" y="755"/>
                    </a:lnTo>
                    <a:lnTo>
                      <a:pt x="384" y="755"/>
                    </a:lnTo>
                    <a:lnTo>
                      <a:pt x="382" y="743"/>
                    </a:lnTo>
                    <a:lnTo>
                      <a:pt x="388" y="739"/>
                    </a:lnTo>
                    <a:lnTo>
                      <a:pt x="382" y="729"/>
                    </a:lnTo>
                    <a:lnTo>
                      <a:pt x="360" y="728"/>
                    </a:lnTo>
                    <a:lnTo>
                      <a:pt x="352" y="718"/>
                    </a:lnTo>
                    <a:lnTo>
                      <a:pt x="359" y="705"/>
                    </a:lnTo>
                    <a:lnTo>
                      <a:pt x="356" y="702"/>
                    </a:lnTo>
                    <a:lnTo>
                      <a:pt x="363" y="693"/>
                    </a:lnTo>
                    <a:lnTo>
                      <a:pt x="365" y="680"/>
                    </a:lnTo>
                    <a:lnTo>
                      <a:pt x="377" y="676"/>
                    </a:lnTo>
                    <a:lnTo>
                      <a:pt x="368" y="670"/>
                    </a:lnTo>
                    <a:lnTo>
                      <a:pt x="363" y="661"/>
                    </a:lnTo>
                    <a:lnTo>
                      <a:pt x="363" y="648"/>
                    </a:lnTo>
                    <a:lnTo>
                      <a:pt x="350" y="648"/>
                    </a:lnTo>
                    <a:lnTo>
                      <a:pt x="334" y="654"/>
                    </a:lnTo>
                    <a:lnTo>
                      <a:pt x="299" y="645"/>
                    </a:lnTo>
                    <a:lnTo>
                      <a:pt x="297" y="626"/>
                    </a:lnTo>
                    <a:lnTo>
                      <a:pt x="273" y="609"/>
                    </a:lnTo>
                    <a:lnTo>
                      <a:pt x="255" y="624"/>
                    </a:lnTo>
                    <a:lnTo>
                      <a:pt x="262" y="636"/>
                    </a:lnTo>
                    <a:lnTo>
                      <a:pt x="257" y="645"/>
                    </a:lnTo>
                    <a:lnTo>
                      <a:pt x="256" y="655"/>
                    </a:lnTo>
                    <a:lnTo>
                      <a:pt x="241" y="657"/>
                    </a:lnTo>
                    <a:lnTo>
                      <a:pt x="214" y="673"/>
                    </a:lnTo>
                    <a:lnTo>
                      <a:pt x="211" y="684"/>
                    </a:lnTo>
                    <a:lnTo>
                      <a:pt x="202" y="683"/>
                    </a:lnTo>
                    <a:lnTo>
                      <a:pt x="197" y="692"/>
                    </a:lnTo>
                    <a:lnTo>
                      <a:pt x="179" y="693"/>
                    </a:lnTo>
                    <a:lnTo>
                      <a:pt x="167" y="699"/>
                    </a:lnTo>
                    <a:lnTo>
                      <a:pt x="144" y="695"/>
                    </a:lnTo>
                    <a:lnTo>
                      <a:pt x="126" y="688"/>
                    </a:lnTo>
                    <a:lnTo>
                      <a:pt x="115" y="689"/>
                    </a:lnTo>
                    <a:lnTo>
                      <a:pt x="107" y="697"/>
                    </a:lnTo>
                    <a:lnTo>
                      <a:pt x="96" y="683"/>
                    </a:lnTo>
                    <a:lnTo>
                      <a:pt x="95" y="677"/>
                    </a:lnTo>
                    <a:lnTo>
                      <a:pt x="109" y="647"/>
                    </a:lnTo>
                    <a:lnTo>
                      <a:pt x="105" y="627"/>
                    </a:lnTo>
                    <a:lnTo>
                      <a:pt x="98" y="624"/>
                    </a:lnTo>
                    <a:lnTo>
                      <a:pt x="92" y="613"/>
                    </a:lnTo>
                    <a:lnTo>
                      <a:pt x="90" y="600"/>
                    </a:lnTo>
                    <a:lnTo>
                      <a:pt x="86" y="594"/>
                    </a:lnTo>
                    <a:lnTo>
                      <a:pt x="79" y="606"/>
                    </a:lnTo>
                    <a:lnTo>
                      <a:pt x="72" y="609"/>
                    </a:lnTo>
                    <a:lnTo>
                      <a:pt x="42" y="599"/>
                    </a:lnTo>
                    <a:lnTo>
                      <a:pt x="20" y="598"/>
                    </a:lnTo>
                    <a:lnTo>
                      <a:pt x="2" y="586"/>
                    </a:lnTo>
                    <a:lnTo>
                      <a:pt x="6" y="572"/>
                    </a:lnTo>
                    <a:lnTo>
                      <a:pt x="0" y="559"/>
                    </a:lnTo>
                    <a:lnTo>
                      <a:pt x="9" y="558"/>
                    </a:lnTo>
                    <a:lnTo>
                      <a:pt x="12" y="555"/>
                    </a:lnTo>
                    <a:lnTo>
                      <a:pt x="19" y="557"/>
                    </a:lnTo>
                    <a:lnTo>
                      <a:pt x="19" y="555"/>
                    </a:lnTo>
                    <a:lnTo>
                      <a:pt x="7" y="546"/>
                    </a:lnTo>
                    <a:lnTo>
                      <a:pt x="8" y="535"/>
                    </a:lnTo>
                    <a:lnTo>
                      <a:pt x="4" y="530"/>
                    </a:lnTo>
                    <a:lnTo>
                      <a:pt x="18" y="522"/>
                    </a:lnTo>
                    <a:lnTo>
                      <a:pt x="61" y="519"/>
                    </a:lnTo>
                    <a:lnTo>
                      <a:pt x="73" y="524"/>
                    </a:lnTo>
                    <a:lnTo>
                      <a:pt x="87" y="522"/>
                    </a:lnTo>
                    <a:lnTo>
                      <a:pt x="107" y="529"/>
                    </a:lnTo>
                    <a:lnTo>
                      <a:pt x="109" y="519"/>
                    </a:lnTo>
                    <a:lnTo>
                      <a:pt x="114" y="451"/>
                    </a:lnTo>
                    <a:lnTo>
                      <a:pt x="120" y="439"/>
                    </a:lnTo>
                    <a:lnTo>
                      <a:pt x="119" y="433"/>
                    </a:lnTo>
                    <a:lnTo>
                      <a:pt x="148" y="395"/>
                    </a:lnTo>
                    <a:lnTo>
                      <a:pt x="157" y="371"/>
                    </a:lnTo>
                    <a:lnTo>
                      <a:pt x="160" y="370"/>
                    </a:lnTo>
                    <a:lnTo>
                      <a:pt x="155" y="336"/>
                    </a:lnTo>
                    <a:lnTo>
                      <a:pt x="156" y="322"/>
                    </a:lnTo>
                    <a:lnTo>
                      <a:pt x="150" y="314"/>
                    </a:lnTo>
                    <a:lnTo>
                      <a:pt x="150" y="310"/>
                    </a:lnTo>
                    <a:lnTo>
                      <a:pt x="152" y="306"/>
                    </a:lnTo>
                    <a:lnTo>
                      <a:pt x="152" y="300"/>
                    </a:lnTo>
                    <a:lnTo>
                      <a:pt x="158" y="296"/>
                    </a:lnTo>
                    <a:lnTo>
                      <a:pt x="167" y="299"/>
                    </a:lnTo>
                    <a:lnTo>
                      <a:pt x="160" y="292"/>
                    </a:lnTo>
                    <a:lnTo>
                      <a:pt x="163" y="289"/>
                    </a:lnTo>
                    <a:lnTo>
                      <a:pt x="162" y="280"/>
                    </a:lnTo>
                    <a:lnTo>
                      <a:pt x="157" y="262"/>
                    </a:lnTo>
                    <a:lnTo>
                      <a:pt x="175" y="263"/>
                    </a:lnTo>
                    <a:lnTo>
                      <a:pt x="175" y="245"/>
                    </a:lnTo>
                    <a:lnTo>
                      <a:pt x="180" y="238"/>
                    </a:lnTo>
                    <a:lnTo>
                      <a:pt x="203" y="241"/>
                    </a:lnTo>
                    <a:lnTo>
                      <a:pt x="197" y="237"/>
                    </a:lnTo>
                    <a:lnTo>
                      <a:pt x="160" y="235"/>
                    </a:lnTo>
                    <a:lnTo>
                      <a:pt x="140" y="230"/>
                    </a:lnTo>
                    <a:lnTo>
                      <a:pt x="113" y="228"/>
                    </a:lnTo>
                    <a:lnTo>
                      <a:pt x="109" y="222"/>
                    </a:lnTo>
                    <a:lnTo>
                      <a:pt x="108" y="215"/>
                    </a:lnTo>
                    <a:lnTo>
                      <a:pt x="123" y="157"/>
                    </a:lnTo>
                    <a:lnTo>
                      <a:pt x="134" y="149"/>
                    </a:lnTo>
                    <a:lnTo>
                      <a:pt x="142" y="153"/>
                    </a:lnTo>
                    <a:lnTo>
                      <a:pt x="157" y="146"/>
                    </a:lnTo>
                    <a:lnTo>
                      <a:pt x="143" y="137"/>
                    </a:lnTo>
                    <a:lnTo>
                      <a:pt x="137" y="131"/>
                    </a:lnTo>
                    <a:lnTo>
                      <a:pt x="167" y="99"/>
                    </a:lnTo>
                    <a:lnTo>
                      <a:pt x="182" y="87"/>
                    </a:lnTo>
                    <a:lnTo>
                      <a:pt x="218" y="79"/>
                    </a:lnTo>
                    <a:lnTo>
                      <a:pt x="249" y="81"/>
                    </a:lnTo>
                    <a:lnTo>
                      <a:pt x="257" y="86"/>
                    </a:lnTo>
                    <a:lnTo>
                      <a:pt x="271" y="89"/>
                    </a:lnTo>
                    <a:lnTo>
                      <a:pt x="318" y="73"/>
                    </a:lnTo>
                    <a:lnTo>
                      <a:pt x="335" y="73"/>
                    </a:lnTo>
                    <a:lnTo>
                      <a:pt x="351" y="68"/>
                    </a:ln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de-DE" sz="14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35" name="Freeform 406"/>
              <p:cNvSpPr>
                <a:spLocks/>
              </p:cNvSpPr>
              <p:nvPr/>
            </p:nvSpPr>
            <p:spPr bwMode="auto">
              <a:xfrm>
                <a:off x="2587" y="1688"/>
                <a:ext cx="111" cy="98"/>
              </a:xfrm>
              <a:custGeom>
                <a:avLst/>
                <a:gdLst>
                  <a:gd name="T0" fmla="*/ 47 w 155"/>
                  <a:gd name="T1" fmla="*/ 59 h 117"/>
                  <a:gd name="T2" fmla="*/ 50 w 155"/>
                  <a:gd name="T3" fmla="*/ 75 h 117"/>
                  <a:gd name="T4" fmla="*/ 61 w 155"/>
                  <a:gd name="T5" fmla="*/ 82 h 117"/>
                  <a:gd name="T6" fmla="*/ 63 w 155"/>
                  <a:gd name="T7" fmla="*/ 97 h 117"/>
                  <a:gd name="T8" fmla="*/ 67 w 155"/>
                  <a:gd name="T9" fmla="*/ 102 h 117"/>
                  <a:gd name="T10" fmla="*/ 81 w 155"/>
                  <a:gd name="T11" fmla="*/ 96 h 117"/>
                  <a:gd name="T12" fmla="*/ 89 w 155"/>
                  <a:gd name="T13" fmla="*/ 100 h 117"/>
                  <a:gd name="T14" fmla="*/ 106 w 155"/>
                  <a:gd name="T15" fmla="*/ 113 h 117"/>
                  <a:gd name="T16" fmla="*/ 113 w 155"/>
                  <a:gd name="T17" fmla="*/ 110 h 117"/>
                  <a:gd name="T18" fmla="*/ 120 w 155"/>
                  <a:gd name="T19" fmla="*/ 115 h 117"/>
                  <a:gd name="T20" fmla="*/ 132 w 155"/>
                  <a:gd name="T21" fmla="*/ 117 h 117"/>
                  <a:gd name="T22" fmla="*/ 139 w 155"/>
                  <a:gd name="T23" fmla="*/ 107 h 117"/>
                  <a:gd name="T24" fmla="*/ 146 w 155"/>
                  <a:gd name="T25" fmla="*/ 95 h 117"/>
                  <a:gd name="T26" fmla="*/ 146 w 155"/>
                  <a:gd name="T27" fmla="*/ 84 h 117"/>
                  <a:gd name="T28" fmla="*/ 155 w 155"/>
                  <a:gd name="T29" fmla="*/ 76 h 117"/>
                  <a:gd name="T30" fmla="*/ 139 w 155"/>
                  <a:gd name="T31" fmla="*/ 72 h 117"/>
                  <a:gd name="T32" fmla="*/ 137 w 155"/>
                  <a:gd name="T33" fmla="*/ 65 h 117"/>
                  <a:gd name="T34" fmla="*/ 147 w 155"/>
                  <a:gd name="T35" fmla="*/ 61 h 117"/>
                  <a:gd name="T36" fmla="*/ 138 w 155"/>
                  <a:gd name="T37" fmla="*/ 53 h 117"/>
                  <a:gd name="T38" fmla="*/ 130 w 155"/>
                  <a:gd name="T39" fmla="*/ 48 h 117"/>
                  <a:gd name="T40" fmla="*/ 123 w 155"/>
                  <a:gd name="T41" fmla="*/ 55 h 117"/>
                  <a:gd name="T42" fmla="*/ 111 w 155"/>
                  <a:gd name="T43" fmla="*/ 53 h 117"/>
                  <a:gd name="T44" fmla="*/ 101 w 155"/>
                  <a:gd name="T45" fmla="*/ 41 h 117"/>
                  <a:gd name="T46" fmla="*/ 82 w 155"/>
                  <a:gd name="T47" fmla="*/ 40 h 117"/>
                  <a:gd name="T48" fmla="*/ 67 w 155"/>
                  <a:gd name="T49" fmla="*/ 30 h 117"/>
                  <a:gd name="T50" fmla="*/ 53 w 155"/>
                  <a:gd name="T51" fmla="*/ 29 h 117"/>
                  <a:gd name="T52" fmla="*/ 43 w 155"/>
                  <a:gd name="T53" fmla="*/ 20 h 117"/>
                  <a:gd name="T54" fmla="*/ 38 w 155"/>
                  <a:gd name="T55" fmla="*/ 21 h 117"/>
                  <a:gd name="T56" fmla="*/ 34 w 155"/>
                  <a:gd name="T57" fmla="*/ 13 h 117"/>
                  <a:gd name="T58" fmla="*/ 28 w 155"/>
                  <a:gd name="T59" fmla="*/ 7 h 117"/>
                  <a:gd name="T60" fmla="*/ 19 w 155"/>
                  <a:gd name="T61" fmla="*/ 10 h 117"/>
                  <a:gd name="T62" fmla="*/ 0 w 155"/>
                  <a:gd name="T63" fmla="*/ 0 h 117"/>
                  <a:gd name="T64" fmla="*/ 11 w 155"/>
                  <a:gd name="T65" fmla="*/ 25 h 117"/>
                  <a:gd name="T66" fmla="*/ 40 w 155"/>
                  <a:gd name="T67" fmla="*/ 40 h 117"/>
                  <a:gd name="T68" fmla="*/ 47 w 155"/>
                  <a:gd name="T69" fmla="*/ 59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55" h="117">
                    <a:moveTo>
                      <a:pt x="47" y="59"/>
                    </a:moveTo>
                    <a:lnTo>
                      <a:pt x="50" y="75"/>
                    </a:lnTo>
                    <a:lnTo>
                      <a:pt x="61" y="82"/>
                    </a:lnTo>
                    <a:lnTo>
                      <a:pt x="63" y="97"/>
                    </a:lnTo>
                    <a:lnTo>
                      <a:pt x="67" y="102"/>
                    </a:lnTo>
                    <a:lnTo>
                      <a:pt x="81" y="96"/>
                    </a:lnTo>
                    <a:lnTo>
                      <a:pt x="89" y="100"/>
                    </a:lnTo>
                    <a:lnTo>
                      <a:pt x="106" y="113"/>
                    </a:lnTo>
                    <a:lnTo>
                      <a:pt x="113" y="110"/>
                    </a:lnTo>
                    <a:lnTo>
                      <a:pt x="120" y="115"/>
                    </a:lnTo>
                    <a:lnTo>
                      <a:pt x="132" y="117"/>
                    </a:lnTo>
                    <a:lnTo>
                      <a:pt x="139" y="107"/>
                    </a:lnTo>
                    <a:lnTo>
                      <a:pt x="146" y="95"/>
                    </a:lnTo>
                    <a:lnTo>
                      <a:pt x="146" y="84"/>
                    </a:lnTo>
                    <a:lnTo>
                      <a:pt x="155" y="76"/>
                    </a:lnTo>
                    <a:lnTo>
                      <a:pt x="139" y="72"/>
                    </a:lnTo>
                    <a:lnTo>
                      <a:pt x="137" y="65"/>
                    </a:lnTo>
                    <a:lnTo>
                      <a:pt x="147" y="61"/>
                    </a:lnTo>
                    <a:lnTo>
                      <a:pt x="138" y="53"/>
                    </a:lnTo>
                    <a:lnTo>
                      <a:pt x="130" y="48"/>
                    </a:lnTo>
                    <a:lnTo>
                      <a:pt x="123" y="55"/>
                    </a:lnTo>
                    <a:lnTo>
                      <a:pt x="111" y="53"/>
                    </a:lnTo>
                    <a:lnTo>
                      <a:pt x="101" y="41"/>
                    </a:lnTo>
                    <a:lnTo>
                      <a:pt x="82" y="40"/>
                    </a:lnTo>
                    <a:lnTo>
                      <a:pt x="67" y="30"/>
                    </a:lnTo>
                    <a:lnTo>
                      <a:pt x="53" y="29"/>
                    </a:lnTo>
                    <a:lnTo>
                      <a:pt x="43" y="20"/>
                    </a:lnTo>
                    <a:lnTo>
                      <a:pt x="38" y="21"/>
                    </a:lnTo>
                    <a:lnTo>
                      <a:pt x="34" y="13"/>
                    </a:lnTo>
                    <a:lnTo>
                      <a:pt x="28" y="7"/>
                    </a:lnTo>
                    <a:lnTo>
                      <a:pt x="19" y="10"/>
                    </a:lnTo>
                    <a:lnTo>
                      <a:pt x="0" y="0"/>
                    </a:lnTo>
                    <a:lnTo>
                      <a:pt x="11" y="25"/>
                    </a:lnTo>
                    <a:lnTo>
                      <a:pt x="40" y="40"/>
                    </a:lnTo>
                    <a:lnTo>
                      <a:pt x="47" y="59"/>
                    </a:ln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de-DE" sz="14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36" name="Freeform 407"/>
              <p:cNvSpPr>
                <a:spLocks/>
              </p:cNvSpPr>
              <p:nvPr/>
            </p:nvSpPr>
            <p:spPr bwMode="auto">
              <a:xfrm>
                <a:off x="2319" y="1509"/>
                <a:ext cx="43" cy="14"/>
              </a:xfrm>
              <a:custGeom>
                <a:avLst/>
                <a:gdLst>
                  <a:gd name="T0" fmla="*/ 0 w 61"/>
                  <a:gd name="T1" fmla="*/ 9 h 15"/>
                  <a:gd name="T2" fmla="*/ 18 w 61"/>
                  <a:gd name="T3" fmla="*/ 2 h 15"/>
                  <a:gd name="T4" fmla="*/ 56 w 61"/>
                  <a:gd name="T5" fmla="*/ 0 h 15"/>
                  <a:gd name="T6" fmla="*/ 61 w 61"/>
                  <a:gd name="T7" fmla="*/ 4 h 15"/>
                  <a:gd name="T8" fmla="*/ 45 w 61"/>
                  <a:gd name="T9" fmla="*/ 7 h 15"/>
                  <a:gd name="T10" fmla="*/ 36 w 61"/>
                  <a:gd name="T11" fmla="*/ 11 h 15"/>
                  <a:gd name="T12" fmla="*/ 9 w 61"/>
                  <a:gd name="T13" fmla="*/ 13 h 15"/>
                  <a:gd name="T14" fmla="*/ 2 w 61"/>
                  <a:gd name="T15" fmla="*/ 15 h 15"/>
                  <a:gd name="T16" fmla="*/ 0 w 61"/>
                  <a:gd name="T17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15">
                    <a:moveTo>
                      <a:pt x="0" y="9"/>
                    </a:moveTo>
                    <a:lnTo>
                      <a:pt x="18" y="2"/>
                    </a:lnTo>
                    <a:lnTo>
                      <a:pt x="56" y="0"/>
                    </a:lnTo>
                    <a:lnTo>
                      <a:pt x="61" y="4"/>
                    </a:lnTo>
                    <a:lnTo>
                      <a:pt x="45" y="7"/>
                    </a:lnTo>
                    <a:lnTo>
                      <a:pt x="36" y="11"/>
                    </a:lnTo>
                    <a:lnTo>
                      <a:pt x="9" y="13"/>
                    </a:lnTo>
                    <a:lnTo>
                      <a:pt x="2" y="15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de-DE" sz="14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37" name="Freeform 408"/>
              <p:cNvSpPr>
                <a:spLocks/>
              </p:cNvSpPr>
              <p:nvPr/>
            </p:nvSpPr>
            <p:spPr bwMode="auto">
              <a:xfrm>
                <a:off x="2222" y="1545"/>
                <a:ext cx="31" cy="18"/>
              </a:xfrm>
              <a:custGeom>
                <a:avLst/>
                <a:gdLst>
                  <a:gd name="T0" fmla="*/ 0 w 44"/>
                  <a:gd name="T1" fmla="*/ 7 h 22"/>
                  <a:gd name="T2" fmla="*/ 21 w 44"/>
                  <a:gd name="T3" fmla="*/ 0 h 22"/>
                  <a:gd name="T4" fmla="*/ 44 w 44"/>
                  <a:gd name="T5" fmla="*/ 7 h 22"/>
                  <a:gd name="T6" fmla="*/ 32 w 44"/>
                  <a:gd name="T7" fmla="*/ 11 h 22"/>
                  <a:gd name="T8" fmla="*/ 19 w 44"/>
                  <a:gd name="T9" fmla="*/ 11 h 22"/>
                  <a:gd name="T10" fmla="*/ 18 w 44"/>
                  <a:gd name="T11" fmla="*/ 17 h 22"/>
                  <a:gd name="T12" fmla="*/ 32 w 44"/>
                  <a:gd name="T13" fmla="*/ 21 h 22"/>
                  <a:gd name="T14" fmla="*/ 15 w 44"/>
                  <a:gd name="T15" fmla="*/ 22 h 22"/>
                  <a:gd name="T16" fmla="*/ 6 w 44"/>
                  <a:gd name="T17" fmla="*/ 18 h 22"/>
                  <a:gd name="T18" fmla="*/ 1 w 44"/>
                  <a:gd name="T19" fmla="*/ 13 h 22"/>
                  <a:gd name="T20" fmla="*/ 0 w 44"/>
                  <a:gd name="T21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22">
                    <a:moveTo>
                      <a:pt x="0" y="7"/>
                    </a:moveTo>
                    <a:lnTo>
                      <a:pt x="21" y="0"/>
                    </a:lnTo>
                    <a:lnTo>
                      <a:pt x="44" y="7"/>
                    </a:lnTo>
                    <a:lnTo>
                      <a:pt x="32" y="11"/>
                    </a:lnTo>
                    <a:lnTo>
                      <a:pt x="19" y="11"/>
                    </a:lnTo>
                    <a:lnTo>
                      <a:pt x="18" y="17"/>
                    </a:lnTo>
                    <a:lnTo>
                      <a:pt x="32" y="21"/>
                    </a:lnTo>
                    <a:lnTo>
                      <a:pt x="15" y="22"/>
                    </a:lnTo>
                    <a:lnTo>
                      <a:pt x="6" y="18"/>
                    </a:lnTo>
                    <a:lnTo>
                      <a:pt x="1" y="13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de-DE" sz="14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38" name="Freeform 409"/>
              <p:cNvSpPr>
                <a:spLocks/>
              </p:cNvSpPr>
              <p:nvPr/>
            </p:nvSpPr>
            <p:spPr bwMode="auto">
              <a:xfrm>
                <a:off x="2388" y="1501"/>
                <a:ext cx="33" cy="13"/>
              </a:xfrm>
              <a:custGeom>
                <a:avLst/>
                <a:gdLst>
                  <a:gd name="T0" fmla="*/ 0 w 47"/>
                  <a:gd name="T1" fmla="*/ 8 h 16"/>
                  <a:gd name="T2" fmla="*/ 0 w 47"/>
                  <a:gd name="T3" fmla="*/ 15 h 16"/>
                  <a:gd name="T4" fmla="*/ 3 w 47"/>
                  <a:gd name="T5" fmla="*/ 16 h 16"/>
                  <a:gd name="T6" fmla="*/ 6 w 47"/>
                  <a:gd name="T7" fmla="*/ 13 h 16"/>
                  <a:gd name="T8" fmla="*/ 8 w 47"/>
                  <a:gd name="T9" fmla="*/ 13 h 16"/>
                  <a:gd name="T10" fmla="*/ 13 w 47"/>
                  <a:gd name="T11" fmla="*/ 7 h 16"/>
                  <a:gd name="T12" fmla="*/ 36 w 47"/>
                  <a:gd name="T13" fmla="*/ 2 h 16"/>
                  <a:gd name="T14" fmla="*/ 45 w 47"/>
                  <a:gd name="T15" fmla="*/ 8 h 16"/>
                  <a:gd name="T16" fmla="*/ 47 w 47"/>
                  <a:gd name="T17" fmla="*/ 1 h 16"/>
                  <a:gd name="T18" fmla="*/ 43 w 47"/>
                  <a:gd name="T19" fmla="*/ 0 h 16"/>
                  <a:gd name="T20" fmla="*/ 7 w 47"/>
                  <a:gd name="T21" fmla="*/ 0 h 16"/>
                  <a:gd name="T22" fmla="*/ 0 w 47"/>
                  <a:gd name="T23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7" h="16">
                    <a:moveTo>
                      <a:pt x="0" y="8"/>
                    </a:moveTo>
                    <a:lnTo>
                      <a:pt x="0" y="15"/>
                    </a:lnTo>
                    <a:lnTo>
                      <a:pt x="3" y="16"/>
                    </a:lnTo>
                    <a:lnTo>
                      <a:pt x="6" y="13"/>
                    </a:lnTo>
                    <a:lnTo>
                      <a:pt x="8" y="13"/>
                    </a:lnTo>
                    <a:lnTo>
                      <a:pt x="13" y="7"/>
                    </a:lnTo>
                    <a:lnTo>
                      <a:pt x="36" y="2"/>
                    </a:lnTo>
                    <a:lnTo>
                      <a:pt x="45" y="8"/>
                    </a:lnTo>
                    <a:lnTo>
                      <a:pt x="47" y="1"/>
                    </a:lnTo>
                    <a:lnTo>
                      <a:pt x="43" y="0"/>
                    </a:lnTo>
                    <a:lnTo>
                      <a:pt x="7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de-DE" sz="14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39" name="Freeform 410"/>
              <p:cNvSpPr>
                <a:spLocks/>
              </p:cNvSpPr>
              <p:nvPr/>
            </p:nvSpPr>
            <p:spPr bwMode="auto">
              <a:xfrm>
                <a:off x="2430" y="1492"/>
                <a:ext cx="30" cy="10"/>
              </a:xfrm>
              <a:custGeom>
                <a:avLst/>
                <a:gdLst>
                  <a:gd name="T0" fmla="*/ 0 w 42"/>
                  <a:gd name="T1" fmla="*/ 9 h 11"/>
                  <a:gd name="T2" fmla="*/ 7 w 42"/>
                  <a:gd name="T3" fmla="*/ 11 h 11"/>
                  <a:gd name="T4" fmla="*/ 12 w 42"/>
                  <a:gd name="T5" fmla="*/ 8 h 11"/>
                  <a:gd name="T6" fmla="*/ 27 w 42"/>
                  <a:gd name="T7" fmla="*/ 9 h 11"/>
                  <a:gd name="T8" fmla="*/ 42 w 42"/>
                  <a:gd name="T9" fmla="*/ 4 h 11"/>
                  <a:gd name="T10" fmla="*/ 31 w 42"/>
                  <a:gd name="T11" fmla="*/ 2 h 11"/>
                  <a:gd name="T12" fmla="*/ 5 w 42"/>
                  <a:gd name="T13" fmla="*/ 0 h 11"/>
                  <a:gd name="T14" fmla="*/ 0 w 42"/>
                  <a:gd name="T15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11">
                    <a:moveTo>
                      <a:pt x="0" y="9"/>
                    </a:moveTo>
                    <a:lnTo>
                      <a:pt x="7" y="11"/>
                    </a:lnTo>
                    <a:lnTo>
                      <a:pt x="12" y="8"/>
                    </a:lnTo>
                    <a:lnTo>
                      <a:pt x="27" y="9"/>
                    </a:lnTo>
                    <a:lnTo>
                      <a:pt x="42" y="4"/>
                    </a:lnTo>
                    <a:lnTo>
                      <a:pt x="31" y="2"/>
                    </a:lnTo>
                    <a:lnTo>
                      <a:pt x="5" y="0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de-DE" sz="14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0" name="Freeform 411"/>
              <p:cNvSpPr>
                <a:spLocks/>
              </p:cNvSpPr>
              <p:nvPr/>
            </p:nvSpPr>
            <p:spPr bwMode="auto">
              <a:xfrm>
                <a:off x="2266" y="1522"/>
                <a:ext cx="42" cy="9"/>
              </a:xfrm>
              <a:custGeom>
                <a:avLst/>
                <a:gdLst>
                  <a:gd name="T0" fmla="*/ 0 w 60"/>
                  <a:gd name="T1" fmla="*/ 6 h 11"/>
                  <a:gd name="T2" fmla="*/ 3 w 60"/>
                  <a:gd name="T3" fmla="*/ 11 h 11"/>
                  <a:gd name="T4" fmla="*/ 22 w 60"/>
                  <a:gd name="T5" fmla="*/ 4 h 11"/>
                  <a:gd name="T6" fmla="*/ 60 w 60"/>
                  <a:gd name="T7" fmla="*/ 6 h 11"/>
                  <a:gd name="T8" fmla="*/ 59 w 60"/>
                  <a:gd name="T9" fmla="*/ 3 h 11"/>
                  <a:gd name="T10" fmla="*/ 49 w 60"/>
                  <a:gd name="T11" fmla="*/ 0 h 11"/>
                  <a:gd name="T12" fmla="*/ 29 w 60"/>
                  <a:gd name="T13" fmla="*/ 0 h 11"/>
                  <a:gd name="T14" fmla="*/ 0 w 60"/>
                  <a:gd name="T15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11">
                    <a:moveTo>
                      <a:pt x="0" y="6"/>
                    </a:moveTo>
                    <a:lnTo>
                      <a:pt x="3" y="11"/>
                    </a:lnTo>
                    <a:lnTo>
                      <a:pt x="22" y="4"/>
                    </a:lnTo>
                    <a:lnTo>
                      <a:pt x="60" y="6"/>
                    </a:lnTo>
                    <a:lnTo>
                      <a:pt x="59" y="3"/>
                    </a:lnTo>
                    <a:lnTo>
                      <a:pt x="49" y="0"/>
                    </a:lnTo>
                    <a:lnTo>
                      <a:pt x="29" y="0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de-DE" sz="14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1" name="Freeform 412"/>
              <p:cNvSpPr>
                <a:spLocks/>
              </p:cNvSpPr>
              <p:nvPr/>
            </p:nvSpPr>
            <p:spPr bwMode="auto">
              <a:xfrm>
                <a:off x="2465" y="1486"/>
                <a:ext cx="26" cy="10"/>
              </a:xfrm>
              <a:custGeom>
                <a:avLst/>
                <a:gdLst>
                  <a:gd name="T0" fmla="*/ 0 w 36"/>
                  <a:gd name="T1" fmla="*/ 3 h 12"/>
                  <a:gd name="T2" fmla="*/ 7 w 36"/>
                  <a:gd name="T3" fmla="*/ 0 h 12"/>
                  <a:gd name="T4" fmla="*/ 30 w 36"/>
                  <a:gd name="T5" fmla="*/ 2 h 12"/>
                  <a:gd name="T6" fmla="*/ 36 w 36"/>
                  <a:gd name="T7" fmla="*/ 7 h 12"/>
                  <a:gd name="T8" fmla="*/ 35 w 36"/>
                  <a:gd name="T9" fmla="*/ 9 h 12"/>
                  <a:gd name="T10" fmla="*/ 18 w 36"/>
                  <a:gd name="T11" fmla="*/ 9 h 12"/>
                  <a:gd name="T12" fmla="*/ 10 w 36"/>
                  <a:gd name="T13" fmla="*/ 4 h 12"/>
                  <a:gd name="T14" fmla="*/ 7 w 36"/>
                  <a:gd name="T15" fmla="*/ 6 h 12"/>
                  <a:gd name="T16" fmla="*/ 10 w 36"/>
                  <a:gd name="T17" fmla="*/ 10 h 12"/>
                  <a:gd name="T18" fmla="*/ 8 w 36"/>
                  <a:gd name="T19" fmla="*/ 12 h 12"/>
                  <a:gd name="T20" fmla="*/ 4 w 36"/>
                  <a:gd name="T21" fmla="*/ 10 h 12"/>
                  <a:gd name="T22" fmla="*/ 0 w 36"/>
                  <a:gd name="T23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" h="12">
                    <a:moveTo>
                      <a:pt x="0" y="3"/>
                    </a:moveTo>
                    <a:lnTo>
                      <a:pt x="7" y="0"/>
                    </a:lnTo>
                    <a:lnTo>
                      <a:pt x="30" y="2"/>
                    </a:lnTo>
                    <a:lnTo>
                      <a:pt x="36" y="7"/>
                    </a:lnTo>
                    <a:lnTo>
                      <a:pt x="35" y="9"/>
                    </a:lnTo>
                    <a:lnTo>
                      <a:pt x="18" y="9"/>
                    </a:lnTo>
                    <a:lnTo>
                      <a:pt x="10" y="4"/>
                    </a:lnTo>
                    <a:lnTo>
                      <a:pt x="7" y="6"/>
                    </a:lnTo>
                    <a:lnTo>
                      <a:pt x="10" y="10"/>
                    </a:lnTo>
                    <a:lnTo>
                      <a:pt x="8" y="12"/>
                    </a:lnTo>
                    <a:lnTo>
                      <a:pt x="4" y="1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de-DE" sz="14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2" name="Freeform 413"/>
              <p:cNvSpPr>
                <a:spLocks/>
              </p:cNvSpPr>
              <p:nvPr/>
            </p:nvSpPr>
            <p:spPr bwMode="auto">
              <a:xfrm>
                <a:off x="2259" y="1534"/>
                <a:ext cx="11" cy="11"/>
              </a:xfrm>
              <a:custGeom>
                <a:avLst/>
                <a:gdLst>
                  <a:gd name="T0" fmla="*/ 0 w 13"/>
                  <a:gd name="T1" fmla="*/ 2 h 11"/>
                  <a:gd name="T2" fmla="*/ 13 w 13"/>
                  <a:gd name="T3" fmla="*/ 0 h 11"/>
                  <a:gd name="T4" fmla="*/ 11 w 13"/>
                  <a:gd name="T5" fmla="*/ 6 h 11"/>
                  <a:gd name="T6" fmla="*/ 8 w 13"/>
                  <a:gd name="T7" fmla="*/ 6 h 11"/>
                  <a:gd name="T8" fmla="*/ 11 w 13"/>
                  <a:gd name="T9" fmla="*/ 9 h 11"/>
                  <a:gd name="T10" fmla="*/ 7 w 13"/>
                  <a:gd name="T11" fmla="*/ 11 h 11"/>
                  <a:gd name="T12" fmla="*/ 1 w 13"/>
                  <a:gd name="T13" fmla="*/ 10 h 11"/>
                  <a:gd name="T14" fmla="*/ 4 w 13"/>
                  <a:gd name="T15" fmla="*/ 8 h 11"/>
                  <a:gd name="T16" fmla="*/ 0 w 13"/>
                  <a:gd name="T17" fmla="*/ 5 h 11"/>
                  <a:gd name="T18" fmla="*/ 0 w 13"/>
                  <a:gd name="T1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11">
                    <a:moveTo>
                      <a:pt x="0" y="2"/>
                    </a:moveTo>
                    <a:lnTo>
                      <a:pt x="13" y="0"/>
                    </a:lnTo>
                    <a:lnTo>
                      <a:pt x="11" y="6"/>
                    </a:lnTo>
                    <a:lnTo>
                      <a:pt x="8" y="6"/>
                    </a:lnTo>
                    <a:lnTo>
                      <a:pt x="11" y="9"/>
                    </a:lnTo>
                    <a:lnTo>
                      <a:pt x="7" y="11"/>
                    </a:lnTo>
                    <a:lnTo>
                      <a:pt x="1" y="10"/>
                    </a:lnTo>
                    <a:lnTo>
                      <a:pt x="4" y="8"/>
                    </a:lnTo>
                    <a:lnTo>
                      <a:pt x="0" y="5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de-DE" sz="14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3" name="Freeform 414"/>
              <p:cNvSpPr>
                <a:spLocks/>
              </p:cNvSpPr>
              <p:nvPr/>
            </p:nvSpPr>
            <p:spPr bwMode="auto">
              <a:xfrm>
                <a:off x="2587" y="1688"/>
                <a:ext cx="111" cy="98"/>
              </a:xfrm>
              <a:custGeom>
                <a:avLst/>
                <a:gdLst>
                  <a:gd name="T0" fmla="*/ 0 w 155"/>
                  <a:gd name="T1" fmla="*/ 0 h 117"/>
                  <a:gd name="T2" fmla="*/ 19 w 155"/>
                  <a:gd name="T3" fmla="*/ 10 h 117"/>
                  <a:gd name="T4" fmla="*/ 28 w 155"/>
                  <a:gd name="T5" fmla="*/ 7 h 117"/>
                  <a:gd name="T6" fmla="*/ 34 w 155"/>
                  <a:gd name="T7" fmla="*/ 13 h 117"/>
                  <a:gd name="T8" fmla="*/ 38 w 155"/>
                  <a:gd name="T9" fmla="*/ 21 h 117"/>
                  <a:gd name="T10" fmla="*/ 43 w 155"/>
                  <a:gd name="T11" fmla="*/ 20 h 117"/>
                  <a:gd name="T12" fmla="*/ 53 w 155"/>
                  <a:gd name="T13" fmla="*/ 29 h 117"/>
                  <a:gd name="T14" fmla="*/ 67 w 155"/>
                  <a:gd name="T15" fmla="*/ 30 h 117"/>
                  <a:gd name="T16" fmla="*/ 82 w 155"/>
                  <a:gd name="T17" fmla="*/ 40 h 117"/>
                  <a:gd name="T18" fmla="*/ 101 w 155"/>
                  <a:gd name="T19" fmla="*/ 41 h 117"/>
                  <a:gd name="T20" fmla="*/ 111 w 155"/>
                  <a:gd name="T21" fmla="*/ 53 h 117"/>
                  <a:gd name="T22" fmla="*/ 123 w 155"/>
                  <a:gd name="T23" fmla="*/ 55 h 117"/>
                  <a:gd name="T24" fmla="*/ 130 w 155"/>
                  <a:gd name="T25" fmla="*/ 48 h 117"/>
                  <a:gd name="T26" fmla="*/ 138 w 155"/>
                  <a:gd name="T27" fmla="*/ 53 h 117"/>
                  <a:gd name="T28" fmla="*/ 147 w 155"/>
                  <a:gd name="T29" fmla="*/ 61 h 117"/>
                  <a:gd name="T30" fmla="*/ 137 w 155"/>
                  <a:gd name="T31" fmla="*/ 65 h 117"/>
                  <a:gd name="T32" fmla="*/ 139 w 155"/>
                  <a:gd name="T33" fmla="*/ 72 h 117"/>
                  <a:gd name="T34" fmla="*/ 155 w 155"/>
                  <a:gd name="T35" fmla="*/ 76 h 117"/>
                  <a:gd name="T36" fmla="*/ 146 w 155"/>
                  <a:gd name="T37" fmla="*/ 84 h 117"/>
                  <a:gd name="T38" fmla="*/ 146 w 155"/>
                  <a:gd name="T39" fmla="*/ 95 h 117"/>
                  <a:gd name="T40" fmla="*/ 139 w 155"/>
                  <a:gd name="T41" fmla="*/ 107 h 117"/>
                  <a:gd name="T42" fmla="*/ 132 w 155"/>
                  <a:gd name="T43" fmla="*/ 117 h 117"/>
                  <a:gd name="T44" fmla="*/ 120 w 155"/>
                  <a:gd name="T45" fmla="*/ 115 h 117"/>
                  <a:gd name="T46" fmla="*/ 113 w 155"/>
                  <a:gd name="T47" fmla="*/ 110 h 117"/>
                  <a:gd name="T48" fmla="*/ 106 w 155"/>
                  <a:gd name="T49" fmla="*/ 113 h 117"/>
                  <a:gd name="T50" fmla="*/ 89 w 155"/>
                  <a:gd name="T51" fmla="*/ 100 h 117"/>
                  <a:gd name="T52" fmla="*/ 81 w 155"/>
                  <a:gd name="T53" fmla="*/ 96 h 117"/>
                  <a:gd name="T54" fmla="*/ 67 w 155"/>
                  <a:gd name="T55" fmla="*/ 102 h 117"/>
                  <a:gd name="T56" fmla="*/ 63 w 155"/>
                  <a:gd name="T57" fmla="*/ 97 h 117"/>
                  <a:gd name="T58" fmla="*/ 61 w 155"/>
                  <a:gd name="T59" fmla="*/ 82 h 117"/>
                  <a:gd name="T60" fmla="*/ 50 w 155"/>
                  <a:gd name="T61" fmla="*/ 75 h 117"/>
                  <a:gd name="T62" fmla="*/ 47 w 155"/>
                  <a:gd name="T63" fmla="*/ 59 h 117"/>
                  <a:gd name="T64" fmla="*/ 40 w 155"/>
                  <a:gd name="T65" fmla="*/ 40 h 117"/>
                  <a:gd name="T66" fmla="*/ 11 w 155"/>
                  <a:gd name="T67" fmla="*/ 25 h 117"/>
                  <a:gd name="T68" fmla="*/ 0 w 155"/>
                  <a:gd name="T6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55" h="117">
                    <a:moveTo>
                      <a:pt x="0" y="0"/>
                    </a:moveTo>
                    <a:lnTo>
                      <a:pt x="19" y="10"/>
                    </a:lnTo>
                    <a:lnTo>
                      <a:pt x="28" y="7"/>
                    </a:lnTo>
                    <a:lnTo>
                      <a:pt x="34" y="13"/>
                    </a:lnTo>
                    <a:lnTo>
                      <a:pt x="38" y="21"/>
                    </a:lnTo>
                    <a:lnTo>
                      <a:pt x="43" y="20"/>
                    </a:lnTo>
                    <a:lnTo>
                      <a:pt x="53" y="29"/>
                    </a:lnTo>
                    <a:lnTo>
                      <a:pt x="67" y="30"/>
                    </a:lnTo>
                    <a:lnTo>
                      <a:pt x="82" y="40"/>
                    </a:lnTo>
                    <a:lnTo>
                      <a:pt x="101" y="41"/>
                    </a:lnTo>
                    <a:lnTo>
                      <a:pt x="111" y="53"/>
                    </a:lnTo>
                    <a:lnTo>
                      <a:pt x="123" y="55"/>
                    </a:lnTo>
                    <a:lnTo>
                      <a:pt x="130" y="48"/>
                    </a:lnTo>
                    <a:lnTo>
                      <a:pt x="138" y="53"/>
                    </a:lnTo>
                    <a:lnTo>
                      <a:pt x="147" y="61"/>
                    </a:lnTo>
                    <a:lnTo>
                      <a:pt x="137" y="65"/>
                    </a:lnTo>
                    <a:lnTo>
                      <a:pt x="139" y="72"/>
                    </a:lnTo>
                    <a:lnTo>
                      <a:pt x="155" y="76"/>
                    </a:lnTo>
                    <a:lnTo>
                      <a:pt x="146" y="84"/>
                    </a:lnTo>
                    <a:lnTo>
                      <a:pt x="146" y="95"/>
                    </a:lnTo>
                    <a:lnTo>
                      <a:pt x="139" y="107"/>
                    </a:lnTo>
                    <a:lnTo>
                      <a:pt x="132" y="117"/>
                    </a:lnTo>
                    <a:lnTo>
                      <a:pt x="120" y="115"/>
                    </a:lnTo>
                    <a:lnTo>
                      <a:pt x="113" y="110"/>
                    </a:lnTo>
                    <a:lnTo>
                      <a:pt x="106" y="113"/>
                    </a:lnTo>
                    <a:lnTo>
                      <a:pt x="89" y="100"/>
                    </a:lnTo>
                    <a:lnTo>
                      <a:pt x="81" y="96"/>
                    </a:lnTo>
                    <a:lnTo>
                      <a:pt x="67" y="102"/>
                    </a:lnTo>
                    <a:lnTo>
                      <a:pt x="63" y="97"/>
                    </a:lnTo>
                    <a:lnTo>
                      <a:pt x="61" y="82"/>
                    </a:lnTo>
                    <a:lnTo>
                      <a:pt x="50" y="75"/>
                    </a:lnTo>
                    <a:lnTo>
                      <a:pt x="47" y="59"/>
                    </a:lnTo>
                    <a:lnTo>
                      <a:pt x="40" y="40"/>
                    </a:lnTo>
                    <a:lnTo>
                      <a:pt x="11" y="2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de-DE" sz="14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4" name="Freeform 415"/>
              <p:cNvSpPr>
                <a:spLocks/>
              </p:cNvSpPr>
              <p:nvPr/>
            </p:nvSpPr>
            <p:spPr bwMode="auto">
              <a:xfrm>
                <a:off x="2603" y="1562"/>
                <a:ext cx="26" cy="43"/>
              </a:xfrm>
              <a:custGeom>
                <a:avLst/>
                <a:gdLst>
                  <a:gd name="T0" fmla="*/ 0 w 37"/>
                  <a:gd name="T1" fmla="*/ 2 h 51"/>
                  <a:gd name="T2" fmla="*/ 9 w 37"/>
                  <a:gd name="T3" fmla="*/ 3 h 51"/>
                  <a:gd name="T4" fmla="*/ 13 w 37"/>
                  <a:gd name="T5" fmla="*/ 9 h 51"/>
                  <a:gd name="T6" fmla="*/ 37 w 37"/>
                  <a:gd name="T7" fmla="*/ 0 h 51"/>
                  <a:gd name="T8" fmla="*/ 35 w 37"/>
                  <a:gd name="T9" fmla="*/ 9 h 51"/>
                  <a:gd name="T10" fmla="*/ 27 w 37"/>
                  <a:gd name="T11" fmla="*/ 16 h 51"/>
                  <a:gd name="T12" fmla="*/ 37 w 37"/>
                  <a:gd name="T13" fmla="*/ 34 h 51"/>
                  <a:gd name="T14" fmla="*/ 35 w 37"/>
                  <a:gd name="T15" fmla="*/ 50 h 51"/>
                  <a:gd name="T16" fmla="*/ 13 w 37"/>
                  <a:gd name="T17" fmla="*/ 51 h 51"/>
                  <a:gd name="T18" fmla="*/ 4 w 37"/>
                  <a:gd name="T19" fmla="*/ 38 h 51"/>
                  <a:gd name="T20" fmla="*/ 12 w 37"/>
                  <a:gd name="T21" fmla="*/ 39 h 51"/>
                  <a:gd name="T22" fmla="*/ 4 w 37"/>
                  <a:gd name="T23" fmla="*/ 21 h 51"/>
                  <a:gd name="T24" fmla="*/ 3 w 37"/>
                  <a:gd name="T25" fmla="*/ 13 h 51"/>
                  <a:gd name="T26" fmla="*/ 0 w 37"/>
                  <a:gd name="T27" fmla="*/ 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7" h="51">
                    <a:moveTo>
                      <a:pt x="0" y="2"/>
                    </a:moveTo>
                    <a:lnTo>
                      <a:pt x="9" y="3"/>
                    </a:lnTo>
                    <a:lnTo>
                      <a:pt x="13" y="9"/>
                    </a:lnTo>
                    <a:lnTo>
                      <a:pt x="37" y="0"/>
                    </a:lnTo>
                    <a:lnTo>
                      <a:pt x="35" y="9"/>
                    </a:lnTo>
                    <a:lnTo>
                      <a:pt x="27" y="16"/>
                    </a:lnTo>
                    <a:lnTo>
                      <a:pt x="37" y="34"/>
                    </a:lnTo>
                    <a:lnTo>
                      <a:pt x="35" y="50"/>
                    </a:lnTo>
                    <a:lnTo>
                      <a:pt x="13" y="51"/>
                    </a:lnTo>
                    <a:lnTo>
                      <a:pt x="4" y="38"/>
                    </a:lnTo>
                    <a:lnTo>
                      <a:pt x="12" y="39"/>
                    </a:lnTo>
                    <a:lnTo>
                      <a:pt x="4" y="21"/>
                    </a:lnTo>
                    <a:lnTo>
                      <a:pt x="3" y="13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de-DE" sz="14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" name="Freeform 416"/>
              <p:cNvSpPr>
                <a:spLocks/>
              </p:cNvSpPr>
              <p:nvPr/>
            </p:nvSpPr>
            <p:spPr bwMode="auto">
              <a:xfrm>
                <a:off x="2010" y="1948"/>
                <a:ext cx="778" cy="768"/>
              </a:xfrm>
              <a:custGeom>
                <a:avLst/>
                <a:gdLst>
                  <a:gd name="T0" fmla="*/ 877 w 1087"/>
                  <a:gd name="T1" fmla="*/ 577 h 919"/>
                  <a:gd name="T2" fmla="*/ 814 w 1087"/>
                  <a:gd name="T3" fmla="*/ 542 h 919"/>
                  <a:gd name="T4" fmla="*/ 900 w 1087"/>
                  <a:gd name="T5" fmla="*/ 505 h 919"/>
                  <a:gd name="T6" fmla="*/ 977 w 1087"/>
                  <a:gd name="T7" fmla="*/ 454 h 919"/>
                  <a:gd name="T8" fmla="*/ 1040 w 1087"/>
                  <a:gd name="T9" fmla="*/ 449 h 919"/>
                  <a:gd name="T10" fmla="*/ 1067 w 1087"/>
                  <a:gd name="T11" fmla="*/ 337 h 919"/>
                  <a:gd name="T12" fmla="*/ 1044 w 1087"/>
                  <a:gd name="T13" fmla="*/ 271 h 919"/>
                  <a:gd name="T14" fmla="*/ 1009 w 1087"/>
                  <a:gd name="T15" fmla="*/ 202 h 919"/>
                  <a:gd name="T16" fmla="*/ 967 w 1087"/>
                  <a:gd name="T17" fmla="*/ 162 h 919"/>
                  <a:gd name="T18" fmla="*/ 950 w 1087"/>
                  <a:gd name="T19" fmla="*/ 98 h 919"/>
                  <a:gd name="T20" fmla="*/ 999 w 1087"/>
                  <a:gd name="T21" fmla="*/ 34 h 919"/>
                  <a:gd name="T22" fmla="*/ 938 w 1087"/>
                  <a:gd name="T23" fmla="*/ 55 h 919"/>
                  <a:gd name="T24" fmla="*/ 876 w 1087"/>
                  <a:gd name="T25" fmla="*/ 31 h 919"/>
                  <a:gd name="T26" fmla="*/ 793 w 1087"/>
                  <a:gd name="T27" fmla="*/ 27 h 919"/>
                  <a:gd name="T28" fmla="*/ 788 w 1087"/>
                  <a:gd name="T29" fmla="*/ 72 h 919"/>
                  <a:gd name="T30" fmla="*/ 777 w 1087"/>
                  <a:gd name="T31" fmla="*/ 171 h 919"/>
                  <a:gd name="T32" fmla="*/ 687 w 1087"/>
                  <a:gd name="T33" fmla="*/ 192 h 919"/>
                  <a:gd name="T34" fmla="*/ 661 w 1087"/>
                  <a:gd name="T35" fmla="*/ 170 h 919"/>
                  <a:gd name="T36" fmla="*/ 633 w 1087"/>
                  <a:gd name="T37" fmla="*/ 117 h 919"/>
                  <a:gd name="T38" fmla="*/ 627 w 1087"/>
                  <a:gd name="T39" fmla="*/ 63 h 919"/>
                  <a:gd name="T40" fmla="*/ 534 w 1087"/>
                  <a:gd name="T41" fmla="*/ 60 h 919"/>
                  <a:gd name="T42" fmla="*/ 456 w 1087"/>
                  <a:gd name="T43" fmla="*/ 108 h 919"/>
                  <a:gd name="T44" fmla="*/ 362 w 1087"/>
                  <a:gd name="T45" fmla="*/ 120 h 919"/>
                  <a:gd name="T46" fmla="*/ 290 w 1087"/>
                  <a:gd name="T47" fmla="*/ 173 h 919"/>
                  <a:gd name="T48" fmla="*/ 299 w 1087"/>
                  <a:gd name="T49" fmla="*/ 235 h 919"/>
                  <a:gd name="T50" fmla="*/ 236 w 1087"/>
                  <a:gd name="T51" fmla="*/ 260 h 919"/>
                  <a:gd name="T52" fmla="*/ 177 w 1087"/>
                  <a:gd name="T53" fmla="*/ 265 h 919"/>
                  <a:gd name="T54" fmla="*/ 133 w 1087"/>
                  <a:gd name="T55" fmla="*/ 266 h 919"/>
                  <a:gd name="T56" fmla="*/ 76 w 1087"/>
                  <a:gd name="T57" fmla="*/ 266 h 919"/>
                  <a:gd name="T58" fmla="*/ 40 w 1087"/>
                  <a:gd name="T59" fmla="*/ 315 h 919"/>
                  <a:gd name="T60" fmla="*/ 106 w 1087"/>
                  <a:gd name="T61" fmla="*/ 408 h 919"/>
                  <a:gd name="T62" fmla="*/ 95 w 1087"/>
                  <a:gd name="T63" fmla="*/ 499 h 919"/>
                  <a:gd name="T64" fmla="*/ 89 w 1087"/>
                  <a:gd name="T65" fmla="*/ 557 h 919"/>
                  <a:gd name="T66" fmla="*/ 66 w 1087"/>
                  <a:gd name="T67" fmla="*/ 585 h 919"/>
                  <a:gd name="T68" fmla="*/ 12 w 1087"/>
                  <a:gd name="T69" fmla="*/ 607 h 919"/>
                  <a:gd name="T70" fmla="*/ 11 w 1087"/>
                  <a:gd name="T71" fmla="*/ 646 h 919"/>
                  <a:gd name="T72" fmla="*/ 63 w 1087"/>
                  <a:gd name="T73" fmla="*/ 674 h 919"/>
                  <a:gd name="T74" fmla="*/ 40 w 1087"/>
                  <a:gd name="T75" fmla="*/ 715 h 919"/>
                  <a:gd name="T76" fmla="*/ 41 w 1087"/>
                  <a:gd name="T77" fmla="*/ 748 h 919"/>
                  <a:gd name="T78" fmla="*/ 77 w 1087"/>
                  <a:gd name="T79" fmla="*/ 788 h 919"/>
                  <a:gd name="T80" fmla="*/ 106 w 1087"/>
                  <a:gd name="T81" fmla="*/ 803 h 919"/>
                  <a:gd name="T82" fmla="*/ 78 w 1087"/>
                  <a:gd name="T83" fmla="*/ 839 h 919"/>
                  <a:gd name="T84" fmla="*/ 100 w 1087"/>
                  <a:gd name="T85" fmla="*/ 857 h 919"/>
                  <a:gd name="T86" fmla="*/ 129 w 1087"/>
                  <a:gd name="T87" fmla="*/ 873 h 919"/>
                  <a:gd name="T88" fmla="*/ 125 w 1087"/>
                  <a:gd name="T89" fmla="*/ 912 h 919"/>
                  <a:gd name="T90" fmla="*/ 203 w 1087"/>
                  <a:gd name="T91" fmla="*/ 897 h 919"/>
                  <a:gd name="T92" fmla="*/ 261 w 1087"/>
                  <a:gd name="T93" fmla="*/ 878 h 919"/>
                  <a:gd name="T94" fmla="*/ 303 w 1087"/>
                  <a:gd name="T95" fmla="*/ 853 h 919"/>
                  <a:gd name="T96" fmla="*/ 368 w 1087"/>
                  <a:gd name="T97" fmla="*/ 790 h 919"/>
                  <a:gd name="T98" fmla="*/ 449 w 1087"/>
                  <a:gd name="T99" fmla="*/ 784 h 919"/>
                  <a:gd name="T100" fmla="*/ 540 w 1087"/>
                  <a:gd name="T101" fmla="*/ 752 h 919"/>
                  <a:gd name="T102" fmla="*/ 583 w 1087"/>
                  <a:gd name="T103" fmla="*/ 678 h 919"/>
                  <a:gd name="T104" fmla="*/ 635 w 1087"/>
                  <a:gd name="T105" fmla="*/ 720 h 919"/>
                  <a:gd name="T106" fmla="*/ 695 w 1087"/>
                  <a:gd name="T107" fmla="*/ 783 h 919"/>
                  <a:gd name="T108" fmla="*/ 736 w 1087"/>
                  <a:gd name="T109" fmla="*/ 720 h 919"/>
                  <a:gd name="T110" fmla="*/ 805 w 1087"/>
                  <a:gd name="T111" fmla="*/ 645 h 9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87" h="919">
                    <a:moveTo>
                      <a:pt x="811" y="626"/>
                    </a:moveTo>
                    <a:lnTo>
                      <a:pt x="838" y="627"/>
                    </a:lnTo>
                    <a:lnTo>
                      <a:pt x="854" y="620"/>
                    </a:lnTo>
                    <a:lnTo>
                      <a:pt x="867" y="618"/>
                    </a:lnTo>
                    <a:lnTo>
                      <a:pt x="854" y="608"/>
                    </a:lnTo>
                    <a:lnTo>
                      <a:pt x="872" y="592"/>
                    </a:lnTo>
                    <a:lnTo>
                      <a:pt x="877" y="577"/>
                    </a:lnTo>
                    <a:lnTo>
                      <a:pt x="868" y="569"/>
                    </a:lnTo>
                    <a:lnTo>
                      <a:pt x="868" y="553"/>
                    </a:lnTo>
                    <a:lnTo>
                      <a:pt x="857" y="544"/>
                    </a:lnTo>
                    <a:lnTo>
                      <a:pt x="839" y="546"/>
                    </a:lnTo>
                    <a:lnTo>
                      <a:pt x="831" y="554"/>
                    </a:lnTo>
                    <a:lnTo>
                      <a:pt x="823" y="545"/>
                    </a:lnTo>
                    <a:lnTo>
                      <a:pt x="814" y="542"/>
                    </a:lnTo>
                    <a:lnTo>
                      <a:pt x="827" y="530"/>
                    </a:lnTo>
                    <a:lnTo>
                      <a:pt x="833" y="519"/>
                    </a:lnTo>
                    <a:lnTo>
                      <a:pt x="843" y="518"/>
                    </a:lnTo>
                    <a:lnTo>
                      <a:pt x="850" y="504"/>
                    </a:lnTo>
                    <a:lnTo>
                      <a:pt x="878" y="507"/>
                    </a:lnTo>
                    <a:lnTo>
                      <a:pt x="888" y="502"/>
                    </a:lnTo>
                    <a:lnTo>
                      <a:pt x="900" y="505"/>
                    </a:lnTo>
                    <a:lnTo>
                      <a:pt x="915" y="499"/>
                    </a:lnTo>
                    <a:lnTo>
                      <a:pt x="925" y="500"/>
                    </a:lnTo>
                    <a:lnTo>
                      <a:pt x="925" y="482"/>
                    </a:lnTo>
                    <a:lnTo>
                      <a:pt x="918" y="479"/>
                    </a:lnTo>
                    <a:lnTo>
                      <a:pt x="915" y="463"/>
                    </a:lnTo>
                    <a:lnTo>
                      <a:pt x="934" y="450"/>
                    </a:lnTo>
                    <a:lnTo>
                      <a:pt x="977" y="454"/>
                    </a:lnTo>
                    <a:lnTo>
                      <a:pt x="972" y="475"/>
                    </a:lnTo>
                    <a:lnTo>
                      <a:pt x="980" y="483"/>
                    </a:lnTo>
                    <a:lnTo>
                      <a:pt x="998" y="478"/>
                    </a:lnTo>
                    <a:lnTo>
                      <a:pt x="1005" y="473"/>
                    </a:lnTo>
                    <a:lnTo>
                      <a:pt x="1015" y="471"/>
                    </a:lnTo>
                    <a:lnTo>
                      <a:pt x="1020" y="459"/>
                    </a:lnTo>
                    <a:lnTo>
                      <a:pt x="1040" y="449"/>
                    </a:lnTo>
                    <a:lnTo>
                      <a:pt x="1046" y="434"/>
                    </a:lnTo>
                    <a:lnTo>
                      <a:pt x="1064" y="412"/>
                    </a:lnTo>
                    <a:lnTo>
                      <a:pt x="1052" y="401"/>
                    </a:lnTo>
                    <a:lnTo>
                      <a:pt x="1074" y="398"/>
                    </a:lnTo>
                    <a:lnTo>
                      <a:pt x="1087" y="387"/>
                    </a:lnTo>
                    <a:lnTo>
                      <a:pt x="1066" y="385"/>
                    </a:lnTo>
                    <a:lnTo>
                      <a:pt x="1067" y="337"/>
                    </a:lnTo>
                    <a:lnTo>
                      <a:pt x="1080" y="326"/>
                    </a:lnTo>
                    <a:lnTo>
                      <a:pt x="1080" y="309"/>
                    </a:lnTo>
                    <a:lnTo>
                      <a:pt x="1087" y="294"/>
                    </a:lnTo>
                    <a:lnTo>
                      <a:pt x="1070" y="293"/>
                    </a:lnTo>
                    <a:lnTo>
                      <a:pt x="1048" y="299"/>
                    </a:lnTo>
                    <a:lnTo>
                      <a:pt x="1050" y="278"/>
                    </a:lnTo>
                    <a:lnTo>
                      <a:pt x="1044" y="271"/>
                    </a:lnTo>
                    <a:lnTo>
                      <a:pt x="1028" y="273"/>
                    </a:lnTo>
                    <a:lnTo>
                      <a:pt x="1034" y="249"/>
                    </a:lnTo>
                    <a:lnTo>
                      <a:pt x="1023" y="247"/>
                    </a:lnTo>
                    <a:lnTo>
                      <a:pt x="1010" y="254"/>
                    </a:lnTo>
                    <a:lnTo>
                      <a:pt x="1003" y="219"/>
                    </a:lnTo>
                    <a:lnTo>
                      <a:pt x="1011" y="209"/>
                    </a:lnTo>
                    <a:lnTo>
                      <a:pt x="1009" y="202"/>
                    </a:lnTo>
                    <a:lnTo>
                      <a:pt x="1001" y="198"/>
                    </a:lnTo>
                    <a:lnTo>
                      <a:pt x="993" y="198"/>
                    </a:lnTo>
                    <a:lnTo>
                      <a:pt x="996" y="179"/>
                    </a:lnTo>
                    <a:lnTo>
                      <a:pt x="987" y="177"/>
                    </a:lnTo>
                    <a:lnTo>
                      <a:pt x="955" y="177"/>
                    </a:lnTo>
                    <a:lnTo>
                      <a:pt x="956" y="161"/>
                    </a:lnTo>
                    <a:lnTo>
                      <a:pt x="967" y="162"/>
                    </a:lnTo>
                    <a:lnTo>
                      <a:pt x="973" y="156"/>
                    </a:lnTo>
                    <a:lnTo>
                      <a:pt x="968" y="148"/>
                    </a:lnTo>
                    <a:lnTo>
                      <a:pt x="980" y="144"/>
                    </a:lnTo>
                    <a:lnTo>
                      <a:pt x="973" y="134"/>
                    </a:lnTo>
                    <a:lnTo>
                      <a:pt x="950" y="121"/>
                    </a:lnTo>
                    <a:lnTo>
                      <a:pt x="953" y="114"/>
                    </a:lnTo>
                    <a:lnTo>
                      <a:pt x="950" y="98"/>
                    </a:lnTo>
                    <a:lnTo>
                      <a:pt x="956" y="91"/>
                    </a:lnTo>
                    <a:lnTo>
                      <a:pt x="975" y="95"/>
                    </a:lnTo>
                    <a:lnTo>
                      <a:pt x="987" y="86"/>
                    </a:lnTo>
                    <a:lnTo>
                      <a:pt x="986" y="75"/>
                    </a:lnTo>
                    <a:lnTo>
                      <a:pt x="993" y="63"/>
                    </a:lnTo>
                    <a:lnTo>
                      <a:pt x="990" y="46"/>
                    </a:lnTo>
                    <a:lnTo>
                      <a:pt x="999" y="34"/>
                    </a:lnTo>
                    <a:lnTo>
                      <a:pt x="986" y="24"/>
                    </a:lnTo>
                    <a:lnTo>
                      <a:pt x="979" y="23"/>
                    </a:lnTo>
                    <a:lnTo>
                      <a:pt x="972" y="27"/>
                    </a:lnTo>
                    <a:lnTo>
                      <a:pt x="966" y="33"/>
                    </a:lnTo>
                    <a:lnTo>
                      <a:pt x="954" y="35"/>
                    </a:lnTo>
                    <a:lnTo>
                      <a:pt x="953" y="52"/>
                    </a:lnTo>
                    <a:lnTo>
                      <a:pt x="938" y="55"/>
                    </a:lnTo>
                    <a:lnTo>
                      <a:pt x="936" y="61"/>
                    </a:lnTo>
                    <a:lnTo>
                      <a:pt x="916" y="64"/>
                    </a:lnTo>
                    <a:lnTo>
                      <a:pt x="895" y="61"/>
                    </a:lnTo>
                    <a:lnTo>
                      <a:pt x="884" y="63"/>
                    </a:lnTo>
                    <a:lnTo>
                      <a:pt x="867" y="57"/>
                    </a:lnTo>
                    <a:lnTo>
                      <a:pt x="877" y="48"/>
                    </a:lnTo>
                    <a:lnTo>
                      <a:pt x="876" y="31"/>
                    </a:lnTo>
                    <a:lnTo>
                      <a:pt x="868" y="16"/>
                    </a:lnTo>
                    <a:lnTo>
                      <a:pt x="861" y="3"/>
                    </a:lnTo>
                    <a:lnTo>
                      <a:pt x="849" y="0"/>
                    </a:lnTo>
                    <a:lnTo>
                      <a:pt x="826" y="13"/>
                    </a:lnTo>
                    <a:lnTo>
                      <a:pt x="818" y="5"/>
                    </a:lnTo>
                    <a:lnTo>
                      <a:pt x="793" y="13"/>
                    </a:lnTo>
                    <a:lnTo>
                      <a:pt x="793" y="27"/>
                    </a:lnTo>
                    <a:lnTo>
                      <a:pt x="788" y="33"/>
                    </a:lnTo>
                    <a:lnTo>
                      <a:pt x="762" y="31"/>
                    </a:lnTo>
                    <a:lnTo>
                      <a:pt x="747" y="26"/>
                    </a:lnTo>
                    <a:lnTo>
                      <a:pt x="742" y="39"/>
                    </a:lnTo>
                    <a:lnTo>
                      <a:pt x="749" y="42"/>
                    </a:lnTo>
                    <a:lnTo>
                      <a:pt x="750" y="56"/>
                    </a:lnTo>
                    <a:lnTo>
                      <a:pt x="788" y="72"/>
                    </a:lnTo>
                    <a:lnTo>
                      <a:pt x="795" y="88"/>
                    </a:lnTo>
                    <a:lnTo>
                      <a:pt x="795" y="112"/>
                    </a:lnTo>
                    <a:lnTo>
                      <a:pt x="788" y="138"/>
                    </a:lnTo>
                    <a:lnTo>
                      <a:pt x="800" y="149"/>
                    </a:lnTo>
                    <a:lnTo>
                      <a:pt x="783" y="158"/>
                    </a:lnTo>
                    <a:lnTo>
                      <a:pt x="778" y="164"/>
                    </a:lnTo>
                    <a:lnTo>
                      <a:pt x="777" y="171"/>
                    </a:lnTo>
                    <a:lnTo>
                      <a:pt x="760" y="167"/>
                    </a:lnTo>
                    <a:lnTo>
                      <a:pt x="743" y="172"/>
                    </a:lnTo>
                    <a:lnTo>
                      <a:pt x="738" y="163"/>
                    </a:lnTo>
                    <a:lnTo>
                      <a:pt x="718" y="178"/>
                    </a:lnTo>
                    <a:lnTo>
                      <a:pt x="713" y="189"/>
                    </a:lnTo>
                    <a:lnTo>
                      <a:pt x="698" y="187"/>
                    </a:lnTo>
                    <a:lnTo>
                      <a:pt x="687" y="192"/>
                    </a:lnTo>
                    <a:lnTo>
                      <a:pt x="676" y="190"/>
                    </a:lnTo>
                    <a:lnTo>
                      <a:pt x="661" y="193"/>
                    </a:lnTo>
                    <a:lnTo>
                      <a:pt x="649" y="211"/>
                    </a:lnTo>
                    <a:lnTo>
                      <a:pt x="635" y="202"/>
                    </a:lnTo>
                    <a:lnTo>
                      <a:pt x="624" y="187"/>
                    </a:lnTo>
                    <a:lnTo>
                      <a:pt x="652" y="170"/>
                    </a:lnTo>
                    <a:lnTo>
                      <a:pt x="661" y="170"/>
                    </a:lnTo>
                    <a:lnTo>
                      <a:pt x="659" y="158"/>
                    </a:lnTo>
                    <a:lnTo>
                      <a:pt x="665" y="154"/>
                    </a:lnTo>
                    <a:lnTo>
                      <a:pt x="659" y="144"/>
                    </a:lnTo>
                    <a:lnTo>
                      <a:pt x="637" y="143"/>
                    </a:lnTo>
                    <a:lnTo>
                      <a:pt x="629" y="133"/>
                    </a:lnTo>
                    <a:lnTo>
                      <a:pt x="636" y="120"/>
                    </a:lnTo>
                    <a:lnTo>
                      <a:pt x="633" y="117"/>
                    </a:lnTo>
                    <a:lnTo>
                      <a:pt x="640" y="108"/>
                    </a:lnTo>
                    <a:lnTo>
                      <a:pt x="642" y="95"/>
                    </a:lnTo>
                    <a:lnTo>
                      <a:pt x="654" y="91"/>
                    </a:lnTo>
                    <a:lnTo>
                      <a:pt x="645" y="85"/>
                    </a:lnTo>
                    <a:lnTo>
                      <a:pt x="640" y="76"/>
                    </a:lnTo>
                    <a:lnTo>
                      <a:pt x="640" y="63"/>
                    </a:lnTo>
                    <a:lnTo>
                      <a:pt x="627" y="63"/>
                    </a:lnTo>
                    <a:lnTo>
                      <a:pt x="611" y="69"/>
                    </a:lnTo>
                    <a:lnTo>
                      <a:pt x="576" y="60"/>
                    </a:lnTo>
                    <a:lnTo>
                      <a:pt x="574" y="41"/>
                    </a:lnTo>
                    <a:lnTo>
                      <a:pt x="550" y="24"/>
                    </a:lnTo>
                    <a:lnTo>
                      <a:pt x="532" y="39"/>
                    </a:lnTo>
                    <a:lnTo>
                      <a:pt x="539" y="51"/>
                    </a:lnTo>
                    <a:lnTo>
                      <a:pt x="534" y="60"/>
                    </a:lnTo>
                    <a:lnTo>
                      <a:pt x="533" y="70"/>
                    </a:lnTo>
                    <a:lnTo>
                      <a:pt x="518" y="72"/>
                    </a:lnTo>
                    <a:lnTo>
                      <a:pt x="491" y="88"/>
                    </a:lnTo>
                    <a:lnTo>
                      <a:pt x="488" y="99"/>
                    </a:lnTo>
                    <a:lnTo>
                      <a:pt x="479" y="98"/>
                    </a:lnTo>
                    <a:lnTo>
                      <a:pt x="474" y="107"/>
                    </a:lnTo>
                    <a:lnTo>
                      <a:pt x="456" y="108"/>
                    </a:lnTo>
                    <a:lnTo>
                      <a:pt x="444" y="114"/>
                    </a:lnTo>
                    <a:lnTo>
                      <a:pt x="421" y="110"/>
                    </a:lnTo>
                    <a:lnTo>
                      <a:pt x="403" y="103"/>
                    </a:lnTo>
                    <a:lnTo>
                      <a:pt x="392" y="104"/>
                    </a:lnTo>
                    <a:lnTo>
                      <a:pt x="384" y="112"/>
                    </a:lnTo>
                    <a:lnTo>
                      <a:pt x="369" y="119"/>
                    </a:lnTo>
                    <a:lnTo>
                      <a:pt x="362" y="120"/>
                    </a:lnTo>
                    <a:lnTo>
                      <a:pt x="346" y="142"/>
                    </a:lnTo>
                    <a:lnTo>
                      <a:pt x="338" y="142"/>
                    </a:lnTo>
                    <a:lnTo>
                      <a:pt x="328" y="149"/>
                    </a:lnTo>
                    <a:lnTo>
                      <a:pt x="324" y="162"/>
                    </a:lnTo>
                    <a:lnTo>
                      <a:pt x="317" y="165"/>
                    </a:lnTo>
                    <a:lnTo>
                      <a:pt x="291" y="164"/>
                    </a:lnTo>
                    <a:lnTo>
                      <a:pt x="290" y="173"/>
                    </a:lnTo>
                    <a:lnTo>
                      <a:pt x="283" y="184"/>
                    </a:lnTo>
                    <a:lnTo>
                      <a:pt x="271" y="185"/>
                    </a:lnTo>
                    <a:lnTo>
                      <a:pt x="268" y="198"/>
                    </a:lnTo>
                    <a:lnTo>
                      <a:pt x="277" y="199"/>
                    </a:lnTo>
                    <a:lnTo>
                      <a:pt x="309" y="220"/>
                    </a:lnTo>
                    <a:lnTo>
                      <a:pt x="309" y="233"/>
                    </a:lnTo>
                    <a:lnTo>
                      <a:pt x="299" y="235"/>
                    </a:lnTo>
                    <a:lnTo>
                      <a:pt x="298" y="245"/>
                    </a:lnTo>
                    <a:lnTo>
                      <a:pt x="290" y="252"/>
                    </a:lnTo>
                    <a:lnTo>
                      <a:pt x="275" y="261"/>
                    </a:lnTo>
                    <a:lnTo>
                      <a:pt x="268" y="252"/>
                    </a:lnTo>
                    <a:lnTo>
                      <a:pt x="262" y="251"/>
                    </a:lnTo>
                    <a:lnTo>
                      <a:pt x="250" y="258"/>
                    </a:lnTo>
                    <a:lnTo>
                      <a:pt x="236" y="260"/>
                    </a:lnTo>
                    <a:lnTo>
                      <a:pt x="227" y="264"/>
                    </a:lnTo>
                    <a:lnTo>
                      <a:pt x="222" y="263"/>
                    </a:lnTo>
                    <a:lnTo>
                      <a:pt x="209" y="273"/>
                    </a:lnTo>
                    <a:lnTo>
                      <a:pt x="198" y="275"/>
                    </a:lnTo>
                    <a:lnTo>
                      <a:pt x="195" y="271"/>
                    </a:lnTo>
                    <a:lnTo>
                      <a:pt x="189" y="273"/>
                    </a:lnTo>
                    <a:lnTo>
                      <a:pt x="177" y="265"/>
                    </a:lnTo>
                    <a:lnTo>
                      <a:pt x="180" y="286"/>
                    </a:lnTo>
                    <a:lnTo>
                      <a:pt x="166" y="281"/>
                    </a:lnTo>
                    <a:lnTo>
                      <a:pt x="164" y="275"/>
                    </a:lnTo>
                    <a:lnTo>
                      <a:pt x="149" y="273"/>
                    </a:lnTo>
                    <a:lnTo>
                      <a:pt x="148" y="266"/>
                    </a:lnTo>
                    <a:lnTo>
                      <a:pt x="141" y="264"/>
                    </a:lnTo>
                    <a:lnTo>
                      <a:pt x="133" y="266"/>
                    </a:lnTo>
                    <a:lnTo>
                      <a:pt x="119" y="263"/>
                    </a:lnTo>
                    <a:lnTo>
                      <a:pt x="107" y="249"/>
                    </a:lnTo>
                    <a:lnTo>
                      <a:pt x="94" y="252"/>
                    </a:lnTo>
                    <a:lnTo>
                      <a:pt x="107" y="268"/>
                    </a:lnTo>
                    <a:lnTo>
                      <a:pt x="109" y="274"/>
                    </a:lnTo>
                    <a:lnTo>
                      <a:pt x="89" y="272"/>
                    </a:lnTo>
                    <a:lnTo>
                      <a:pt x="76" y="266"/>
                    </a:lnTo>
                    <a:lnTo>
                      <a:pt x="72" y="272"/>
                    </a:lnTo>
                    <a:lnTo>
                      <a:pt x="59" y="278"/>
                    </a:lnTo>
                    <a:lnTo>
                      <a:pt x="44" y="278"/>
                    </a:lnTo>
                    <a:lnTo>
                      <a:pt x="43" y="286"/>
                    </a:lnTo>
                    <a:lnTo>
                      <a:pt x="49" y="290"/>
                    </a:lnTo>
                    <a:lnTo>
                      <a:pt x="49" y="309"/>
                    </a:lnTo>
                    <a:lnTo>
                      <a:pt x="40" y="315"/>
                    </a:lnTo>
                    <a:lnTo>
                      <a:pt x="54" y="318"/>
                    </a:lnTo>
                    <a:lnTo>
                      <a:pt x="65" y="327"/>
                    </a:lnTo>
                    <a:lnTo>
                      <a:pt x="66" y="347"/>
                    </a:lnTo>
                    <a:lnTo>
                      <a:pt x="87" y="355"/>
                    </a:lnTo>
                    <a:lnTo>
                      <a:pt x="81" y="377"/>
                    </a:lnTo>
                    <a:lnTo>
                      <a:pt x="100" y="397"/>
                    </a:lnTo>
                    <a:lnTo>
                      <a:pt x="106" y="408"/>
                    </a:lnTo>
                    <a:lnTo>
                      <a:pt x="111" y="413"/>
                    </a:lnTo>
                    <a:lnTo>
                      <a:pt x="117" y="439"/>
                    </a:lnTo>
                    <a:lnTo>
                      <a:pt x="111" y="463"/>
                    </a:lnTo>
                    <a:lnTo>
                      <a:pt x="114" y="470"/>
                    </a:lnTo>
                    <a:lnTo>
                      <a:pt x="113" y="478"/>
                    </a:lnTo>
                    <a:lnTo>
                      <a:pt x="115" y="485"/>
                    </a:lnTo>
                    <a:lnTo>
                      <a:pt x="95" y="499"/>
                    </a:lnTo>
                    <a:lnTo>
                      <a:pt x="79" y="521"/>
                    </a:lnTo>
                    <a:lnTo>
                      <a:pt x="65" y="534"/>
                    </a:lnTo>
                    <a:lnTo>
                      <a:pt x="69" y="541"/>
                    </a:lnTo>
                    <a:lnTo>
                      <a:pt x="65" y="543"/>
                    </a:lnTo>
                    <a:lnTo>
                      <a:pt x="64" y="561"/>
                    </a:lnTo>
                    <a:lnTo>
                      <a:pt x="70" y="565"/>
                    </a:lnTo>
                    <a:lnTo>
                      <a:pt x="89" y="557"/>
                    </a:lnTo>
                    <a:lnTo>
                      <a:pt x="96" y="560"/>
                    </a:lnTo>
                    <a:lnTo>
                      <a:pt x="88" y="562"/>
                    </a:lnTo>
                    <a:lnTo>
                      <a:pt x="85" y="565"/>
                    </a:lnTo>
                    <a:lnTo>
                      <a:pt x="93" y="570"/>
                    </a:lnTo>
                    <a:lnTo>
                      <a:pt x="90" y="574"/>
                    </a:lnTo>
                    <a:lnTo>
                      <a:pt x="70" y="581"/>
                    </a:lnTo>
                    <a:lnTo>
                      <a:pt x="66" y="585"/>
                    </a:lnTo>
                    <a:lnTo>
                      <a:pt x="60" y="588"/>
                    </a:lnTo>
                    <a:lnTo>
                      <a:pt x="49" y="597"/>
                    </a:lnTo>
                    <a:lnTo>
                      <a:pt x="42" y="599"/>
                    </a:lnTo>
                    <a:lnTo>
                      <a:pt x="32" y="607"/>
                    </a:lnTo>
                    <a:lnTo>
                      <a:pt x="26" y="619"/>
                    </a:lnTo>
                    <a:lnTo>
                      <a:pt x="22" y="621"/>
                    </a:lnTo>
                    <a:lnTo>
                      <a:pt x="12" y="607"/>
                    </a:lnTo>
                    <a:lnTo>
                      <a:pt x="6" y="612"/>
                    </a:lnTo>
                    <a:lnTo>
                      <a:pt x="0" y="613"/>
                    </a:lnTo>
                    <a:lnTo>
                      <a:pt x="2" y="630"/>
                    </a:lnTo>
                    <a:lnTo>
                      <a:pt x="7" y="634"/>
                    </a:lnTo>
                    <a:lnTo>
                      <a:pt x="7" y="641"/>
                    </a:lnTo>
                    <a:lnTo>
                      <a:pt x="4" y="646"/>
                    </a:lnTo>
                    <a:lnTo>
                      <a:pt x="11" y="646"/>
                    </a:lnTo>
                    <a:lnTo>
                      <a:pt x="17" y="643"/>
                    </a:lnTo>
                    <a:lnTo>
                      <a:pt x="44" y="645"/>
                    </a:lnTo>
                    <a:lnTo>
                      <a:pt x="38" y="656"/>
                    </a:lnTo>
                    <a:lnTo>
                      <a:pt x="43" y="668"/>
                    </a:lnTo>
                    <a:lnTo>
                      <a:pt x="51" y="669"/>
                    </a:lnTo>
                    <a:lnTo>
                      <a:pt x="54" y="673"/>
                    </a:lnTo>
                    <a:lnTo>
                      <a:pt x="63" y="674"/>
                    </a:lnTo>
                    <a:lnTo>
                      <a:pt x="58" y="685"/>
                    </a:lnTo>
                    <a:lnTo>
                      <a:pt x="60" y="691"/>
                    </a:lnTo>
                    <a:lnTo>
                      <a:pt x="55" y="705"/>
                    </a:lnTo>
                    <a:lnTo>
                      <a:pt x="51" y="701"/>
                    </a:lnTo>
                    <a:lnTo>
                      <a:pt x="38" y="705"/>
                    </a:lnTo>
                    <a:lnTo>
                      <a:pt x="38" y="712"/>
                    </a:lnTo>
                    <a:lnTo>
                      <a:pt x="40" y="715"/>
                    </a:lnTo>
                    <a:lnTo>
                      <a:pt x="32" y="724"/>
                    </a:lnTo>
                    <a:lnTo>
                      <a:pt x="28" y="719"/>
                    </a:lnTo>
                    <a:lnTo>
                      <a:pt x="24" y="725"/>
                    </a:lnTo>
                    <a:lnTo>
                      <a:pt x="40" y="736"/>
                    </a:lnTo>
                    <a:lnTo>
                      <a:pt x="36" y="741"/>
                    </a:lnTo>
                    <a:lnTo>
                      <a:pt x="37" y="744"/>
                    </a:lnTo>
                    <a:lnTo>
                      <a:pt x="41" y="748"/>
                    </a:lnTo>
                    <a:lnTo>
                      <a:pt x="40" y="761"/>
                    </a:lnTo>
                    <a:lnTo>
                      <a:pt x="42" y="758"/>
                    </a:lnTo>
                    <a:lnTo>
                      <a:pt x="52" y="760"/>
                    </a:lnTo>
                    <a:lnTo>
                      <a:pt x="64" y="760"/>
                    </a:lnTo>
                    <a:lnTo>
                      <a:pt x="71" y="779"/>
                    </a:lnTo>
                    <a:lnTo>
                      <a:pt x="75" y="781"/>
                    </a:lnTo>
                    <a:lnTo>
                      <a:pt x="77" y="788"/>
                    </a:lnTo>
                    <a:lnTo>
                      <a:pt x="83" y="791"/>
                    </a:lnTo>
                    <a:lnTo>
                      <a:pt x="82" y="795"/>
                    </a:lnTo>
                    <a:lnTo>
                      <a:pt x="78" y="796"/>
                    </a:lnTo>
                    <a:lnTo>
                      <a:pt x="82" y="801"/>
                    </a:lnTo>
                    <a:lnTo>
                      <a:pt x="91" y="800"/>
                    </a:lnTo>
                    <a:lnTo>
                      <a:pt x="97" y="804"/>
                    </a:lnTo>
                    <a:lnTo>
                      <a:pt x="106" y="803"/>
                    </a:lnTo>
                    <a:lnTo>
                      <a:pt x="108" y="809"/>
                    </a:lnTo>
                    <a:lnTo>
                      <a:pt x="101" y="813"/>
                    </a:lnTo>
                    <a:lnTo>
                      <a:pt x="100" y="819"/>
                    </a:lnTo>
                    <a:lnTo>
                      <a:pt x="94" y="819"/>
                    </a:lnTo>
                    <a:lnTo>
                      <a:pt x="87" y="828"/>
                    </a:lnTo>
                    <a:lnTo>
                      <a:pt x="78" y="832"/>
                    </a:lnTo>
                    <a:lnTo>
                      <a:pt x="78" y="839"/>
                    </a:lnTo>
                    <a:lnTo>
                      <a:pt x="84" y="842"/>
                    </a:lnTo>
                    <a:lnTo>
                      <a:pt x="84" y="845"/>
                    </a:lnTo>
                    <a:lnTo>
                      <a:pt x="81" y="846"/>
                    </a:lnTo>
                    <a:lnTo>
                      <a:pt x="82" y="848"/>
                    </a:lnTo>
                    <a:lnTo>
                      <a:pt x="85" y="849"/>
                    </a:lnTo>
                    <a:lnTo>
                      <a:pt x="91" y="861"/>
                    </a:lnTo>
                    <a:lnTo>
                      <a:pt x="100" y="857"/>
                    </a:lnTo>
                    <a:lnTo>
                      <a:pt x="103" y="859"/>
                    </a:lnTo>
                    <a:lnTo>
                      <a:pt x="106" y="857"/>
                    </a:lnTo>
                    <a:lnTo>
                      <a:pt x="114" y="861"/>
                    </a:lnTo>
                    <a:lnTo>
                      <a:pt x="118" y="859"/>
                    </a:lnTo>
                    <a:lnTo>
                      <a:pt x="130" y="866"/>
                    </a:lnTo>
                    <a:lnTo>
                      <a:pt x="125" y="871"/>
                    </a:lnTo>
                    <a:lnTo>
                      <a:pt x="129" y="873"/>
                    </a:lnTo>
                    <a:lnTo>
                      <a:pt x="127" y="877"/>
                    </a:lnTo>
                    <a:lnTo>
                      <a:pt x="136" y="880"/>
                    </a:lnTo>
                    <a:lnTo>
                      <a:pt x="137" y="888"/>
                    </a:lnTo>
                    <a:lnTo>
                      <a:pt x="133" y="896"/>
                    </a:lnTo>
                    <a:lnTo>
                      <a:pt x="133" y="901"/>
                    </a:lnTo>
                    <a:lnTo>
                      <a:pt x="130" y="909"/>
                    </a:lnTo>
                    <a:lnTo>
                      <a:pt x="125" y="912"/>
                    </a:lnTo>
                    <a:lnTo>
                      <a:pt x="131" y="918"/>
                    </a:lnTo>
                    <a:lnTo>
                      <a:pt x="149" y="918"/>
                    </a:lnTo>
                    <a:lnTo>
                      <a:pt x="146" y="904"/>
                    </a:lnTo>
                    <a:lnTo>
                      <a:pt x="158" y="900"/>
                    </a:lnTo>
                    <a:lnTo>
                      <a:pt x="167" y="911"/>
                    </a:lnTo>
                    <a:lnTo>
                      <a:pt x="178" y="900"/>
                    </a:lnTo>
                    <a:lnTo>
                      <a:pt x="203" y="897"/>
                    </a:lnTo>
                    <a:lnTo>
                      <a:pt x="209" y="913"/>
                    </a:lnTo>
                    <a:lnTo>
                      <a:pt x="227" y="909"/>
                    </a:lnTo>
                    <a:lnTo>
                      <a:pt x="239" y="919"/>
                    </a:lnTo>
                    <a:lnTo>
                      <a:pt x="253" y="911"/>
                    </a:lnTo>
                    <a:lnTo>
                      <a:pt x="268" y="906"/>
                    </a:lnTo>
                    <a:lnTo>
                      <a:pt x="256" y="891"/>
                    </a:lnTo>
                    <a:lnTo>
                      <a:pt x="261" y="878"/>
                    </a:lnTo>
                    <a:lnTo>
                      <a:pt x="253" y="870"/>
                    </a:lnTo>
                    <a:lnTo>
                      <a:pt x="251" y="859"/>
                    </a:lnTo>
                    <a:lnTo>
                      <a:pt x="263" y="853"/>
                    </a:lnTo>
                    <a:lnTo>
                      <a:pt x="269" y="863"/>
                    </a:lnTo>
                    <a:lnTo>
                      <a:pt x="285" y="872"/>
                    </a:lnTo>
                    <a:lnTo>
                      <a:pt x="299" y="866"/>
                    </a:lnTo>
                    <a:lnTo>
                      <a:pt x="303" y="853"/>
                    </a:lnTo>
                    <a:lnTo>
                      <a:pt x="292" y="840"/>
                    </a:lnTo>
                    <a:lnTo>
                      <a:pt x="307" y="845"/>
                    </a:lnTo>
                    <a:lnTo>
                      <a:pt x="313" y="828"/>
                    </a:lnTo>
                    <a:lnTo>
                      <a:pt x="327" y="831"/>
                    </a:lnTo>
                    <a:lnTo>
                      <a:pt x="345" y="815"/>
                    </a:lnTo>
                    <a:lnTo>
                      <a:pt x="345" y="802"/>
                    </a:lnTo>
                    <a:lnTo>
                      <a:pt x="368" y="790"/>
                    </a:lnTo>
                    <a:lnTo>
                      <a:pt x="375" y="795"/>
                    </a:lnTo>
                    <a:lnTo>
                      <a:pt x="386" y="792"/>
                    </a:lnTo>
                    <a:lnTo>
                      <a:pt x="392" y="799"/>
                    </a:lnTo>
                    <a:lnTo>
                      <a:pt x="399" y="795"/>
                    </a:lnTo>
                    <a:lnTo>
                      <a:pt x="402" y="803"/>
                    </a:lnTo>
                    <a:lnTo>
                      <a:pt x="441" y="799"/>
                    </a:lnTo>
                    <a:lnTo>
                      <a:pt x="449" y="784"/>
                    </a:lnTo>
                    <a:lnTo>
                      <a:pt x="445" y="773"/>
                    </a:lnTo>
                    <a:lnTo>
                      <a:pt x="447" y="767"/>
                    </a:lnTo>
                    <a:lnTo>
                      <a:pt x="473" y="767"/>
                    </a:lnTo>
                    <a:lnTo>
                      <a:pt x="504" y="757"/>
                    </a:lnTo>
                    <a:lnTo>
                      <a:pt x="516" y="758"/>
                    </a:lnTo>
                    <a:lnTo>
                      <a:pt x="524" y="750"/>
                    </a:lnTo>
                    <a:lnTo>
                      <a:pt x="540" y="752"/>
                    </a:lnTo>
                    <a:lnTo>
                      <a:pt x="552" y="744"/>
                    </a:lnTo>
                    <a:lnTo>
                      <a:pt x="547" y="729"/>
                    </a:lnTo>
                    <a:lnTo>
                      <a:pt x="569" y="716"/>
                    </a:lnTo>
                    <a:lnTo>
                      <a:pt x="577" y="716"/>
                    </a:lnTo>
                    <a:lnTo>
                      <a:pt x="571" y="706"/>
                    </a:lnTo>
                    <a:lnTo>
                      <a:pt x="570" y="686"/>
                    </a:lnTo>
                    <a:lnTo>
                      <a:pt x="583" y="678"/>
                    </a:lnTo>
                    <a:lnTo>
                      <a:pt x="592" y="679"/>
                    </a:lnTo>
                    <a:lnTo>
                      <a:pt x="599" y="686"/>
                    </a:lnTo>
                    <a:lnTo>
                      <a:pt x="592" y="699"/>
                    </a:lnTo>
                    <a:lnTo>
                      <a:pt x="599" y="704"/>
                    </a:lnTo>
                    <a:lnTo>
                      <a:pt x="613" y="704"/>
                    </a:lnTo>
                    <a:lnTo>
                      <a:pt x="622" y="720"/>
                    </a:lnTo>
                    <a:lnTo>
                      <a:pt x="635" y="720"/>
                    </a:lnTo>
                    <a:lnTo>
                      <a:pt x="640" y="752"/>
                    </a:lnTo>
                    <a:lnTo>
                      <a:pt x="655" y="768"/>
                    </a:lnTo>
                    <a:lnTo>
                      <a:pt x="658" y="783"/>
                    </a:lnTo>
                    <a:lnTo>
                      <a:pt x="666" y="785"/>
                    </a:lnTo>
                    <a:lnTo>
                      <a:pt x="673" y="781"/>
                    </a:lnTo>
                    <a:lnTo>
                      <a:pt x="682" y="787"/>
                    </a:lnTo>
                    <a:lnTo>
                      <a:pt x="695" y="783"/>
                    </a:lnTo>
                    <a:lnTo>
                      <a:pt x="698" y="773"/>
                    </a:lnTo>
                    <a:lnTo>
                      <a:pt x="695" y="762"/>
                    </a:lnTo>
                    <a:lnTo>
                      <a:pt x="687" y="748"/>
                    </a:lnTo>
                    <a:lnTo>
                      <a:pt x="706" y="733"/>
                    </a:lnTo>
                    <a:lnTo>
                      <a:pt x="722" y="725"/>
                    </a:lnTo>
                    <a:lnTo>
                      <a:pt x="729" y="712"/>
                    </a:lnTo>
                    <a:lnTo>
                      <a:pt x="736" y="720"/>
                    </a:lnTo>
                    <a:lnTo>
                      <a:pt x="758" y="719"/>
                    </a:lnTo>
                    <a:lnTo>
                      <a:pt x="772" y="711"/>
                    </a:lnTo>
                    <a:lnTo>
                      <a:pt x="789" y="696"/>
                    </a:lnTo>
                    <a:lnTo>
                      <a:pt x="785" y="687"/>
                    </a:lnTo>
                    <a:lnTo>
                      <a:pt x="796" y="673"/>
                    </a:lnTo>
                    <a:lnTo>
                      <a:pt x="811" y="658"/>
                    </a:lnTo>
                    <a:lnTo>
                      <a:pt x="805" y="645"/>
                    </a:lnTo>
                    <a:lnTo>
                      <a:pt x="808" y="642"/>
                    </a:lnTo>
                    <a:lnTo>
                      <a:pt x="803" y="628"/>
                    </a:lnTo>
                    <a:lnTo>
                      <a:pt x="811" y="626"/>
                    </a:ln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de-DE" sz="14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6" name="Freeform 417"/>
              <p:cNvSpPr>
                <a:spLocks/>
              </p:cNvSpPr>
              <p:nvPr/>
            </p:nvSpPr>
            <p:spPr bwMode="auto">
              <a:xfrm>
                <a:off x="3576" y="1894"/>
                <a:ext cx="140" cy="120"/>
              </a:xfrm>
              <a:custGeom>
                <a:avLst/>
                <a:gdLst>
                  <a:gd name="T0" fmla="*/ 10 w 196"/>
                  <a:gd name="T1" fmla="*/ 128 h 143"/>
                  <a:gd name="T2" fmla="*/ 27 w 196"/>
                  <a:gd name="T3" fmla="*/ 124 h 143"/>
                  <a:gd name="T4" fmla="*/ 43 w 196"/>
                  <a:gd name="T5" fmla="*/ 116 h 143"/>
                  <a:gd name="T6" fmla="*/ 67 w 196"/>
                  <a:gd name="T7" fmla="*/ 125 h 143"/>
                  <a:gd name="T8" fmla="*/ 86 w 196"/>
                  <a:gd name="T9" fmla="*/ 134 h 143"/>
                  <a:gd name="T10" fmla="*/ 107 w 196"/>
                  <a:gd name="T11" fmla="*/ 130 h 143"/>
                  <a:gd name="T12" fmla="*/ 113 w 196"/>
                  <a:gd name="T13" fmla="*/ 114 h 143"/>
                  <a:gd name="T14" fmla="*/ 127 w 196"/>
                  <a:gd name="T15" fmla="*/ 121 h 143"/>
                  <a:gd name="T16" fmla="*/ 143 w 196"/>
                  <a:gd name="T17" fmla="*/ 124 h 143"/>
                  <a:gd name="T18" fmla="*/ 163 w 196"/>
                  <a:gd name="T19" fmla="*/ 129 h 143"/>
                  <a:gd name="T20" fmla="*/ 168 w 196"/>
                  <a:gd name="T21" fmla="*/ 143 h 143"/>
                  <a:gd name="T22" fmla="*/ 181 w 196"/>
                  <a:gd name="T23" fmla="*/ 127 h 143"/>
                  <a:gd name="T24" fmla="*/ 193 w 196"/>
                  <a:gd name="T25" fmla="*/ 115 h 143"/>
                  <a:gd name="T26" fmla="*/ 196 w 196"/>
                  <a:gd name="T27" fmla="*/ 99 h 143"/>
                  <a:gd name="T28" fmla="*/ 179 w 196"/>
                  <a:gd name="T29" fmla="*/ 98 h 143"/>
                  <a:gd name="T30" fmla="*/ 164 w 196"/>
                  <a:gd name="T31" fmla="*/ 89 h 143"/>
                  <a:gd name="T32" fmla="*/ 151 w 196"/>
                  <a:gd name="T33" fmla="*/ 94 h 143"/>
                  <a:gd name="T34" fmla="*/ 161 w 196"/>
                  <a:gd name="T35" fmla="*/ 61 h 143"/>
                  <a:gd name="T36" fmla="*/ 148 w 196"/>
                  <a:gd name="T37" fmla="*/ 55 h 143"/>
                  <a:gd name="T38" fmla="*/ 136 w 196"/>
                  <a:gd name="T39" fmla="*/ 44 h 143"/>
                  <a:gd name="T40" fmla="*/ 114 w 196"/>
                  <a:gd name="T41" fmla="*/ 31 h 143"/>
                  <a:gd name="T42" fmla="*/ 122 w 196"/>
                  <a:gd name="T43" fmla="*/ 15 h 143"/>
                  <a:gd name="T44" fmla="*/ 109 w 196"/>
                  <a:gd name="T45" fmla="*/ 0 h 143"/>
                  <a:gd name="T46" fmla="*/ 104 w 196"/>
                  <a:gd name="T47" fmla="*/ 13 h 143"/>
                  <a:gd name="T48" fmla="*/ 92 w 196"/>
                  <a:gd name="T49" fmla="*/ 21 h 143"/>
                  <a:gd name="T50" fmla="*/ 80 w 196"/>
                  <a:gd name="T51" fmla="*/ 20 h 143"/>
                  <a:gd name="T52" fmla="*/ 68 w 196"/>
                  <a:gd name="T53" fmla="*/ 11 h 143"/>
                  <a:gd name="T54" fmla="*/ 39 w 196"/>
                  <a:gd name="T55" fmla="*/ 23 h 143"/>
                  <a:gd name="T56" fmla="*/ 27 w 196"/>
                  <a:gd name="T57" fmla="*/ 31 h 143"/>
                  <a:gd name="T58" fmla="*/ 15 w 196"/>
                  <a:gd name="T59" fmla="*/ 38 h 143"/>
                  <a:gd name="T60" fmla="*/ 4 w 196"/>
                  <a:gd name="T61" fmla="*/ 51 h 143"/>
                  <a:gd name="T62" fmla="*/ 15 w 196"/>
                  <a:gd name="T63" fmla="*/ 74 h 143"/>
                  <a:gd name="T64" fmla="*/ 1 w 196"/>
                  <a:gd name="T65" fmla="*/ 10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6" h="143">
                    <a:moveTo>
                      <a:pt x="0" y="125"/>
                    </a:moveTo>
                    <a:lnTo>
                      <a:pt x="10" y="128"/>
                    </a:lnTo>
                    <a:lnTo>
                      <a:pt x="18" y="127"/>
                    </a:lnTo>
                    <a:lnTo>
                      <a:pt x="27" y="124"/>
                    </a:lnTo>
                    <a:lnTo>
                      <a:pt x="31" y="116"/>
                    </a:lnTo>
                    <a:lnTo>
                      <a:pt x="43" y="116"/>
                    </a:lnTo>
                    <a:lnTo>
                      <a:pt x="50" y="124"/>
                    </a:lnTo>
                    <a:lnTo>
                      <a:pt x="67" y="125"/>
                    </a:lnTo>
                    <a:lnTo>
                      <a:pt x="77" y="124"/>
                    </a:lnTo>
                    <a:lnTo>
                      <a:pt x="86" y="134"/>
                    </a:lnTo>
                    <a:lnTo>
                      <a:pt x="96" y="134"/>
                    </a:lnTo>
                    <a:lnTo>
                      <a:pt x="107" y="130"/>
                    </a:lnTo>
                    <a:lnTo>
                      <a:pt x="103" y="120"/>
                    </a:lnTo>
                    <a:lnTo>
                      <a:pt x="113" y="114"/>
                    </a:lnTo>
                    <a:lnTo>
                      <a:pt x="118" y="122"/>
                    </a:lnTo>
                    <a:lnTo>
                      <a:pt x="127" y="121"/>
                    </a:lnTo>
                    <a:lnTo>
                      <a:pt x="133" y="125"/>
                    </a:lnTo>
                    <a:lnTo>
                      <a:pt x="143" y="124"/>
                    </a:lnTo>
                    <a:lnTo>
                      <a:pt x="152" y="129"/>
                    </a:lnTo>
                    <a:lnTo>
                      <a:pt x="163" y="129"/>
                    </a:lnTo>
                    <a:lnTo>
                      <a:pt x="164" y="142"/>
                    </a:lnTo>
                    <a:lnTo>
                      <a:pt x="168" y="143"/>
                    </a:lnTo>
                    <a:lnTo>
                      <a:pt x="173" y="132"/>
                    </a:lnTo>
                    <a:lnTo>
                      <a:pt x="181" y="127"/>
                    </a:lnTo>
                    <a:lnTo>
                      <a:pt x="174" y="125"/>
                    </a:lnTo>
                    <a:lnTo>
                      <a:pt x="193" y="115"/>
                    </a:lnTo>
                    <a:lnTo>
                      <a:pt x="191" y="109"/>
                    </a:lnTo>
                    <a:lnTo>
                      <a:pt x="196" y="99"/>
                    </a:lnTo>
                    <a:lnTo>
                      <a:pt x="184" y="94"/>
                    </a:lnTo>
                    <a:lnTo>
                      <a:pt x="179" y="98"/>
                    </a:lnTo>
                    <a:lnTo>
                      <a:pt x="176" y="92"/>
                    </a:lnTo>
                    <a:lnTo>
                      <a:pt x="164" y="89"/>
                    </a:lnTo>
                    <a:lnTo>
                      <a:pt x="157" y="89"/>
                    </a:lnTo>
                    <a:lnTo>
                      <a:pt x="151" y="94"/>
                    </a:lnTo>
                    <a:lnTo>
                      <a:pt x="157" y="67"/>
                    </a:lnTo>
                    <a:lnTo>
                      <a:pt x="161" y="61"/>
                    </a:lnTo>
                    <a:lnTo>
                      <a:pt x="150" y="60"/>
                    </a:lnTo>
                    <a:lnTo>
                      <a:pt x="148" y="55"/>
                    </a:lnTo>
                    <a:lnTo>
                      <a:pt x="140" y="55"/>
                    </a:lnTo>
                    <a:lnTo>
                      <a:pt x="136" y="44"/>
                    </a:lnTo>
                    <a:lnTo>
                      <a:pt x="116" y="36"/>
                    </a:lnTo>
                    <a:lnTo>
                      <a:pt x="114" y="31"/>
                    </a:lnTo>
                    <a:lnTo>
                      <a:pt x="116" y="22"/>
                    </a:lnTo>
                    <a:lnTo>
                      <a:pt x="122" y="15"/>
                    </a:lnTo>
                    <a:lnTo>
                      <a:pt x="118" y="4"/>
                    </a:lnTo>
                    <a:lnTo>
                      <a:pt x="109" y="0"/>
                    </a:lnTo>
                    <a:lnTo>
                      <a:pt x="104" y="9"/>
                    </a:lnTo>
                    <a:lnTo>
                      <a:pt x="104" y="13"/>
                    </a:lnTo>
                    <a:lnTo>
                      <a:pt x="96" y="15"/>
                    </a:lnTo>
                    <a:lnTo>
                      <a:pt x="92" y="21"/>
                    </a:lnTo>
                    <a:lnTo>
                      <a:pt x="83" y="15"/>
                    </a:lnTo>
                    <a:lnTo>
                      <a:pt x="80" y="20"/>
                    </a:lnTo>
                    <a:lnTo>
                      <a:pt x="65" y="18"/>
                    </a:lnTo>
                    <a:lnTo>
                      <a:pt x="68" y="11"/>
                    </a:lnTo>
                    <a:lnTo>
                      <a:pt x="43" y="13"/>
                    </a:lnTo>
                    <a:lnTo>
                      <a:pt x="39" y="23"/>
                    </a:lnTo>
                    <a:lnTo>
                      <a:pt x="29" y="25"/>
                    </a:lnTo>
                    <a:lnTo>
                      <a:pt x="27" y="31"/>
                    </a:lnTo>
                    <a:lnTo>
                      <a:pt x="30" y="39"/>
                    </a:lnTo>
                    <a:lnTo>
                      <a:pt x="15" y="38"/>
                    </a:lnTo>
                    <a:lnTo>
                      <a:pt x="7" y="41"/>
                    </a:lnTo>
                    <a:lnTo>
                      <a:pt x="4" y="51"/>
                    </a:lnTo>
                    <a:lnTo>
                      <a:pt x="3" y="71"/>
                    </a:lnTo>
                    <a:lnTo>
                      <a:pt x="15" y="74"/>
                    </a:lnTo>
                    <a:lnTo>
                      <a:pt x="3" y="93"/>
                    </a:lnTo>
                    <a:lnTo>
                      <a:pt x="1" y="102"/>
                    </a:lnTo>
                    <a:lnTo>
                      <a:pt x="0" y="125"/>
                    </a:lnTo>
                    <a:close/>
                  </a:path>
                </a:pathLst>
              </a:custGeom>
              <a:grp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de-DE" sz="1400" b="1" dirty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04" name="Freeform 49"/>
            <p:cNvSpPr>
              <a:spLocks/>
            </p:cNvSpPr>
            <p:nvPr/>
          </p:nvSpPr>
          <p:spPr bwMode="auto">
            <a:xfrm>
              <a:off x="6215063" y="5308600"/>
              <a:ext cx="1587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de-DE" sz="1400" b="1" dirty="0">
                <a:solidFill>
                  <a:srgbClr val="000000"/>
                </a:solidFill>
              </a:endParaRPr>
            </a:p>
          </p:txBody>
        </p:sp>
      </p:grpSp>
      <p:sp>
        <p:nvSpPr>
          <p:cNvPr id="147" name="Line 9"/>
          <p:cNvSpPr>
            <a:spLocks noChangeShapeType="1"/>
          </p:cNvSpPr>
          <p:nvPr/>
        </p:nvSpPr>
        <p:spPr bwMode="auto">
          <a:xfrm flipV="1">
            <a:off x="8416124" y="3789040"/>
            <a:ext cx="0" cy="468000"/>
          </a:xfrm>
          <a:prstGeom prst="line">
            <a:avLst/>
          </a:prstGeom>
          <a:noFill/>
          <a:ln w="38100">
            <a:solidFill>
              <a:schemeClr val="accent3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48" name="Line 9"/>
          <p:cNvSpPr>
            <a:spLocks noChangeShapeType="1"/>
          </p:cNvSpPr>
          <p:nvPr/>
        </p:nvSpPr>
        <p:spPr bwMode="auto">
          <a:xfrm flipV="1">
            <a:off x="8568640" y="3789040"/>
            <a:ext cx="0" cy="46800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grpSp>
        <p:nvGrpSpPr>
          <p:cNvPr id="149" name="Gruppieren 148"/>
          <p:cNvGrpSpPr/>
          <p:nvPr/>
        </p:nvGrpSpPr>
        <p:grpSpPr>
          <a:xfrm>
            <a:off x="7829429" y="3851756"/>
            <a:ext cx="530853" cy="369332"/>
            <a:chOff x="5128511" y="1672466"/>
            <a:chExt cx="490018" cy="369332"/>
          </a:xfrm>
        </p:grpSpPr>
        <p:sp>
          <p:nvSpPr>
            <p:cNvPr id="150" name="Textfeld 149"/>
            <p:cNvSpPr txBox="1"/>
            <p:nvPr/>
          </p:nvSpPr>
          <p:spPr>
            <a:xfrm>
              <a:off x="5270505" y="1672466"/>
              <a:ext cx="3480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>
                  <a:solidFill>
                    <a:srgbClr val="006600"/>
                  </a:solidFill>
                </a:rPr>
                <a:t> €</a:t>
              </a:r>
              <a:endParaRPr lang="de-DE" dirty="0">
                <a:solidFill>
                  <a:srgbClr val="006600"/>
                </a:solidFill>
              </a:endParaRPr>
            </a:p>
          </p:txBody>
        </p:sp>
        <p:pic>
          <p:nvPicPr>
            <p:cNvPr id="151" name="Picture 3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28511" y="1734213"/>
              <a:ext cx="245775" cy="245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53" name="Textfeld 152"/>
          <p:cNvSpPr txBox="1"/>
          <p:nvPr/>
        </p:nvSpPr>
        <p:spPr>
          <a:xfrm>
            <a:off x="495791" y="6381328"/>
            <a:ext cx="2134483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600" dirty="0" err="1" smtClean="0">
                <a:solidFill>
                  <a:schemeClr val="bg2">
                    <a:lumMod val="50000"/>
                  </a:schemeClr>
                </a:solidFill>
              </a:rPr>
              <a:t>Photo</a:t>
            </a:r>
            <a:r>
              <a:rPr lang="de-DE" sz="600" dirty="0" smtClean="0">
                <a:solidFill>
                  <a:schemeClr val="bg2">
                    <a:lumMod val="50000"/>
                  </a:schemeClr>
                </a:solidFill>
              </a:rPr>
              <a:t>: mediathek.deutschebahn.com </a:t>
            </a:r>
            <a:endParaRPr lang="de-DE" sz="6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416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eck 21"/>
          <p:cNvSpPr>
            <a:spLocks/>
          </p:cNvSpPr>
          <p:nvPr>
            <p:custDataLst>
              <p:tags r:id="rId1"/>
            </p:custDataLst>
          </p:nvPr>
        </p:nvSpPr>
        <p:spPr>
          <a:xfrm>
            <a:off x="488181" y="2117473"/>
            <a:ext cx="9001893" cy="411991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2000" tIns="72000" rIns="720000" bIns="72000" rtlCol="0" anchor="t"/>
          <a:lstStyle/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/>
          </a:p>
        </p:txBody>
      </p:sp>
      <p:sp>
        <p:nvSpPr>
          <p:cNvPr id="13" name="Rechteck 19"/>
          <p:cNvSpPr>
            <a:spLocks/>
          </p:cNvSpPr>
          <p:nvPr>
            <p:custDataLst>
              <p:tags r:id="rId2"/>
            </p:custDataLst>
          </p:nvPr>
        </p:nvSpPr>
        <p:spPr>
          <a:xfrm>
            <a:off x="488181" y="1556325"/>
            <a:ext cx="9001893" cy="504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lvl="0" defTabSz="666750">
              <a:spcBef>
                <a:spcPts val="600"/>
              </a:spcBef>
            </a:pPr>
            <a:r>
              <a:rPr lang="de-DE" sz="1400" b="1" dirty="0">
                <a:solidFill>
                  <a:srgbClr val="FFFFFF"/>
                </a:solidFill>
                <a:latin typeface="+mj-lt"/>
                <a:cs typeface="DIN-MediumAlternate"/>
              </a:rPr>
              <a:t>Development </a:t>
            </a:r>
            <a:r>
              <a:rPr lang="de-DE" sz="1400" b="1" dirty="0" err="1">
                <a:solidFill>
                  <a:srgbClr val="FFFFFF"/>
                </a:solidFill>
                <a:latin typeface="+mj-lt"/>
                <a:cs typeface="DIN-MediumAlternate"/>
              </a:rPr>
              <a:t>of</a:t>
            </a:r>
            <a:r>
              <a:rPr lang="de-DE" sz="1400" b="1" dirty="0">
                <a:solidFill>
                  <a:srgbClr val="FFFFFF"/>
                </a:solidFill>
                <a:latin typeface="+mj-lt"/>
                <a:cs typeface="DIN-MediumAlternate"/>
              </a:rPr>
              <a:t> </a:t>
            </a:r>
            <a:r>
              <a:rPr lang="de-DE" sz="1400" b="1" dirty="0" err="1" smtClean="0">
                <a:solidFill>
                  <a:srgbClr val="FFFFFF"/>
                </a:solidFill>
                <a:latin typeface="+mj-lt"/>
                <a:cs typeface="DIN-MediumAlternate"/>
              </a:rPr>
              <a:t>Regionalisation</a:t>
            </a:r>
            <a:r>
              <a:rPr lang="de-DE" sz="1400" b="1" dirty="0" smtClean="0">
                <a:solidFill>
                  <a:srgbClr val="FFFFFF"/>
                </a:solidFill>
                <a:latin typeface="+mj-lt"/>
                <a:cs typeface="DIN-MediumAlternate"/>
              </a:rPr>
              <a:t> Funds</a:t>
            </a:r>
            <a:endParaRPr lang="de-DE" sz="1400" b="1" dirty="0">
              <a:solidFill>
                <a:srgbClr val="FFFFFF"/>
              </a:solidFill>
              <a:latin typeface="+mj-lt"/>
              <a:cs typeface="DIN-MediumAlternate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Regionalisation</a:t>
            </a:r>
            <a:r>
              <a:rPr lang="de-DE" dirty="0" smtClean="0"/>
              <a:t> in Germany</a:t>
            </a:r>
            <a:endParaRPr lang="de-DE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Seite </a:t>
            </a:r>
            <a:fld id="{89C64AA3-442F-440E-B9C3-C9C9C0BB5C84}" type="slidenum">
              <a:rPr lang="de-DE" smtClean="0"/>
              <a:pPr/>
              <a:t>3</a:t>
            </a:fld>
            <a:r>
              <a:rPr lang="de-DE" smtClean="0"/>
              <a:t> </a:t>
            </a:r>
            <a:endParaRPr lang="de-DE" dirty="0"/>
          </a:p>
        </p:txBody>
      </p:sp>
      <p:grpSp>
        <p:nvGrpSpPr>
          <p:cNvPr id="12" name="Gruppieren 11"/>
          <p:cNvGrpSpPr/>
          <p:nvPr/>
        </p:nvGrpSpPr>
        <p:grpSpPr>
          <a:xfrm>
            <a:off x="1352600" y="2222033"/>
            <a:ext cx="7704856" cy="3930589"/>
            <a:chOff x="1845032" y="1713420"/>
            <a:chExt cx="7704856" cy="3930589"/>
          </a:xfrm>
        </p:grpSpPr>
        <p:grpSp>
          <p:nvGrpSpPr>
            <p:cNvPr id="11" name="Gruppieren 10"/>
            <p:cNvGrpSpPr/>
            <p:nvPr/>
          </p:nvGrpSpPr>
          <p:grpSpPr>
            <a:xfrm>
              <a:off x="1845032" y="1713420"/>
              <a:ext cx="6060295" cy="3659796"/>
              <a:chOff x="1845032" y="1713420"/>
              <a:chExt cx="6060295" cy="3659796"/>
            </a:xfrm>
          </p:grpSpPr>
          <p:pic>
            <p:nvPicPr>
              <p:cNvPr id="4" name="Picture 2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" b="12266"/>
              <a:stretch/>
            </p:blipFill>
            <p:spPr bwMode="auto">
              <a:xfrm>
                <a:off x="1928664" y="1939334"/>
                <a:ext cx="5976663" cy="34338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" name="Textfeld 5"/>
              <p:cNvSpPr txBox="1"/>
              <p:nvPr/>
            </p:nvSpPr>
            <p:spPr>
              <a:xfrm>
                <a:off x="1845032" y="1713420"/>
                <a:ext cx="720000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100" dirty="0" smtClean="0"/>
                  <a:t>Million €</a:t>
                </a:r>
                <a:endParaRPr lang="de-DE" sz="1100" dirty="0"/>
              </a:p>
            </p:txBody>
          </p:sp>
        </p:grpSp>
        <p:sp>
          <p:nvSpPr>
            <p:cNvPr id="7" name="Textfeld 6"/>
            <p:cNvSpPr txBox="1"/>
            <p:nvPr/>
          </p:nvSpPr>
          <p:spPr>
            <a:xfrm>
              <a:off x="5673080" y="5382399"/>
              <a:ext cx="387680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/>
                <a:t>actual development of “</a:t>
              </a:r>
              <a:r>
                <a:rPr lang="en-US" sz="1100" dirty="0" err="1"/>
                <a:t>regionalisation</a:t>
              </a:r>
              <a:r>
                <a:rPr lang="en-US" sz="1100" dirty="0"/>
                <a:t> law” budget volume</a:t>
              </a:r>
              <a:endParaRPr lang="de-DE" sz="1100" dirty="0"/>
            </a:p>
          </p:txBody>
        </p:sp>
        <p:sp>
          <p:nvSpPr>
            <p:cNvPr id="8" name="Rechteck 7"/>
            <p:cNvSpPr/>
            <p:nvPr/>
          </p:nvSpPr>
          <p:spPr>
            <a:xfrm>
              <a:off x="5529064" y="5410520"/>
              <a:ext cx="180000" cy="180000"/>
            </a:xfrm>
            <a:prstGeom prst="rect">
              <a:avLst/>
            </a:prstGeom>
            <a:solidFill>
              <a:srgbClr val="006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/>
              <a:endParaRPr lang="de-DE" sz="1200" dirty="0" err="1" smtClean="0"/>
            </a:p>
          </p:txBody>
        </p:sp>
        <p:sp>
          <p:nvSpPr>
            <p:cNvPr id="9" name="Rechteck 8"/>
            <p:cNvSpPr/>
            <p:nvPr/>
          </p:nvSpPr>
          <p:spPr>
            <a:xfrm>
              <a:off x="1928664" y="5410520"/>
              <a:ext cx="180000" cy="180000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/>
              <a:endParaRPr lang="de-DE" sz="1200" dirty="0" err="1" smtClean="0"/>
            </a:p>
          </p:txBody>
        </p:sp>
        <p:sp>
          <p:nvSpPr>
            <p:cNvPr id="10" name="Textfeld 9"/>
            <p:cNvSpPr txBox="1"/>
            <p:nvPr/>
          </p:nvSpPr>
          <p:spPr>
            <a:xfrm>
              <a:off x="2108665" y="5382399"/>
              <a:ext cx="363600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/>
                <a:t>Gap against 1.5 % budget indexation </a:t>
              </a:r>
              <a:r>
                <a:rPr lang="de-DE" sz="1100" dirty="0" err="1" smtClean="0"/>
                <a:t>since</a:t>
              </a:r>
              <a:r>
                <a:rPr lang="de-DE" sz="1100" dirty="0" smtClean="0"/>
                <a:t> 2002</a:t>
              </a:r>
              <a:endParaRPr lang="de-DE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2754024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hteck 21"/>
          <p:cNvSpPr>
            <a:spLocks/>
          </p:cNvSpPr>
          <p:nvPr>
            <p:custDataLst>
              <p:tags r:id="rId1"/>
            </p:custDataLst>
          </p:nvPr>
        </p:nvSpPr>
        <p:spPr>
          <a:xfrm>
            <a:off x="488181" y="2117473"/>
            <a:ext cx="9001893" cy="411991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2000" tIns="72000" rIns="720000" bIns="72000" rtlCol="0" anchor="t"/>
          <a:lstStyle/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 smtClean="0"/>
          </a:p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900" kern="0" dirty="0"/>
          </a:p>
        </p:txBody>
      </p:sp>
      <p:sp>
        <p:nvSpPr>
          <p:cNvPr id="18" name="Rechteck 19"/>
          <p:cNvSpPr>
            <a:spLocks/>
          </p:cNvSpPr>
          <p:nvPr>
            <p:custDataLst>
              <p:tags r:id="rId2"/>
            </p:custDataLst>
          </p:nvPr>
        </p:nvSpPr>
        <p:spPr>
          <a:xfrm>
            <a:off x="488181" y="1556325"/>
            <a:ext cx="9001893" cy="504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lvl="0" defTabSz="666750">
              <a:spcBef>
                <a:spcPts val="600"/>
              </a:spcBef>
            </a:pPr>
            <a:r>
              <a:rPr lang="de-DE" sz="1400" b="1" dirty="0" err="1" smtClean="0">
                <a:solidFill>
                  <a:srgbClr val="FFFFFF"/>
                </a:solidFill>
                <a:latin typeface="+mj-lt"/>
                <a:cs typeface="DIN-MediumAlternate"/>
              </a:rPr>
              <a:t>Success</a:t>
            </a:r>
            <a:r>
              <a:rPr lang="de-DE" sz="1400" b="1" dirty="0" smtClean="0">
                <a:solidFill>
                  <a:srgbClr val="FFFFFF"/>
                </a:solidFill>
                <a:latin typeface="+mj-lt"/>
                <a:cs typeface="DIN-MediumAlternate"/>
              </a:rPr>
              <a:t> </a:t>
            </a:r>
            <a:r>
              <a:rPr lang="de-DE" sz="1400" b="1" dirty="0" err="1" smtClean="0">
                <a:solidFill>
                  <a:srgbClr val="FFFFFF"/>
                </a:solidFill>
                <a:latin typeface="+mj-lt"/>
                <a:cs typeface="DIN-MediumAlternate"/>
              </a:rPr>
              <a:t>of</a:t>
            </a:r>
            <a:r>
              <a:rPr lang="de-DE" sz="1400" b="1" dirty="0" smtClean="0">
                <a:solidFill>
                  <a:srgbClr val="FFFFFF"/>
                </a:solidFill>
                <a:latin typeface="+mj-lt"/>
                <a:cs typeface="DIN-MediumAlternate"/>
              </a:rPr>
              <a:t> </a:t>
            </a:r>
            <a:r>
              <a:rPr lang="de-DE" sz="1400" b="1" dirty="0" err="1" smtClean="0">
                <a:solidFill>
                  <a:srgbClr val="FFFFFF"/>
                </a:solidFill>
                <a:latin typeface="+mj-lt"/>
                <a:cs typeface="DIN-MediumAlternate"/>
              </a:rPr>
              <a:t>Regionalsiation</a:t>
            </a:r>
            <a:endParaRPr lang="de-DE" sz="1400" b="1" dirty="0">
              <a:solidFill>
                <a:srgbClr val="FFFFFF"/>
              </a:solidFill>
              <a:latin typeface="+mj-lt"/>
              <a:cs typeface="DIN-MediumAlternate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Regionalisation</a:t>
            </a:r>
            <a:r>
              <a:rPr lang="de-DE" dirty="0"/>
              <a:t> in Germany</a:t>
            </a:r>
            <a:endParaRPr lang="en-GB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Seite </a:t>
            </a:r>
            <a:fld id="{89C64AA3-442F-440E-B9C3-C9C9C0BB5C84}" type="slidenum">
              <a:rPr lang="de-DE" smtClean="0"/>
              <a:pPr/>
              <a:t>4</a:t>
            </a:fld>
            <a:r>
              <a:rPr lang="de-DE" smtClean="0"/>
              <a:t> </a:t>
            </a:r>
            <a:endParaRPr lang="de-DE" dirty="0"/>
          </a:p>
        </p:txBody>
      </p:sp>
      <p:grpSp>
        <p:nvGrpSpPr>
          <p:cNvPr id="16" name="Gruppieren 15"/>
          <p:cNvGrpSpPr/>
          <p:nvPr/>
        </p:nvGrpSpPr>
        <p:grpSpPr>
          <a:xfrm>
            <a:off x="488504" y="2467106"/>
            <a:ext cx="8928546" cy="3769626"/>
            <a:chOff x="488504" y="2514898"/>
            <a:chExt cx="8928546" cy="3769626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8499"/>
            <a:stretch/>
          </p:blipFill>
          <p:spPr bwMode="auto">
            <a:xfrm>
              <a:off x="1518598" y="2517083"/>
              <a:ext cx="7228980" cy="2955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feld 4"/>
            <p:cNvSpPr txBox="1"/>
            <p:nvPr/>
          </p:nvSpPr>
          <p:spPr>
            <a:xfrm>
              <a:off x="1712640" y="2555725"/>
              <a:ext cx="3312368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de-DE" sz="1600" dirty="0" smtClean="0"/>
                <a:t>Train-</a:t>
              </a:r>
              <a:r>
                <a:rPr lang="de-DE" sz="1600" dirty="0" err="1" smtClean="0"/>
                <a:t>kilometres</a:t>
              </a:r>
              <a:r>
                <a:rPr lang="de-DE" sz="1600" dirty="0" smtClean="0"/>
                <a:t> </a:t>
              </a:r>
              <a:r>
                <a:rPr lang="de-DE" sz="1600" dirty="0" err="1" smtClean="0"/>
                <a:t>scheduled</a:t>
              </a:r>
              <a:endParaRPr lang="en-GB" sz="1600" dirty="0"/>
            </a:p>
          </p:txBody>
        </p:sp>
        <p:sp>
          <p:nvSpPr>
            <p:cNvPr id="6" name="Textfeld 5"/>
            <p:cNvSpPr txBox="1"/>
            <p:nvPr/>
          </p:nvSpPr>
          <p:spPr>
            <a:xfrm>
              <a:off x="5889104" y="2514898"/>
              <a:ext cx="2376264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de-DE" sz="1600" dirty="0" smtClean="0"/>
                <a:t>Passenger Demand</a:t>
              </a:r>
              <a:endParaRPr lang="de-DE" sz="1600" dirty="0"/>
            </a:p>
          </p:txBody>
        </p:sp>
        <p:sp>
          <p:nvSpPr>
            <p:cNvPr id="7" name="Textfeld 6"/>
            <p:cNvSpPr txBox="1"/>
            <p:nvPr/>
          </p:nvSpPr>
          <p:spPr>
            <a:xfrm>
              <a:off x="1518598" y="2828720"/>
              <a:ext cx="482074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de-DE" sz="900" dirty="0" smtClean="0"/>
                <a:t>Million</a:t>
              </a:r>
            </a:p>
            <a:p>
              <a:pPr algn="ctr"/>
              <a:r>
                <a:rPr lang="de-DE" sz="900" dirty="0" smtClean="0"/>
                <a:t>Train-km</a:t>
              </a:r>
              <a:endParaRPr lang="de-DE" sz="900" dirty="0"/>
            </a:p>
          </p:txBody>
        </p:sp>
        <p:sp>
          <p:nvSpPr>
            <p:cNvPr id="8" name="Textfeld 7"/>
            <p:cNvSpPr txBox="1"/>
            <p:nvPr/>
          </p:nvSpPr>
          <p:spPr>
            <a:xfrm>
              <a:off x="5061080" y="2828720"/>
              <a:ext cx="612000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de-DE" sz="900" dirty="0" smtClean="0"/>
                <a:t>Billion</a:t>
              </a:r>
            </a:p>
            <a:p>
              <a:pPr algn="ctr"/>
              <a:r>
                <a:rPr lang="de-DE" sz="900" dirty="0" err="1" smtClean="0"/>
                <a:t>Pkm</a:t>
              </a:r>
              <a:endParaRPr lang="de-DE" sz="900" dirty="0"/>
            </a:p>
          </p:txBody>
        </p:sp>
        <p:sp>
          <p:nvSpPr>
            <p:cNvPr id="9" name="Textfeld 8"/>
            <p:cNvSpPr txBox="1"/>
            <p:nvPr/>
          </p:nvSpPr>
          <p:spPr>
            <a:xfrm>
              <a:off x="848098" y="5542211"/>
              <a:ext cx="856895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100" dirty="0"/>
                <a:t>	</a:t>
              </a:r>
              <a:r>
                <a:rPr lang="de-DE" sz="1100" dirty="0" smtClean="0"/>
                <a:t>DB	</a:t>
              </a:r>
              <a:r>
                <a:rPr lang="en-GB" sz="1100" dirty="0" smtClean="0"/>
                <a:t>competitors		market share competitors</a:t>
              </a:r>
              <a:endParaRPr lang="en-GB" sz="1100" dirty="0"/>
            </a:p>
          </p:txBody>
        </p:sp>
        <p:sp>
          <p:nvSpPr>
            <p:cNvPr id="10" name="Textfeld 9"/>
            <p:cNvSpPr txBox="1"/>
            <p:nvPr/>
          </p:nvSpPr>
          <p:spPr>
            <a:xfrm>
              <a:off x="488504" y="6069080"/>
              <a:ext cx="4500946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800" dirty="0" smtClean="0"/>
                <a:t>Source: BAG-SPNV, Marktreport 2013, p. 23</a:t>
              </a:r>
              <a:endParaRPr lang="de-DE" sz="800" dirty="0"/>
            </a:p>
          </p:txBody>
        </p:sp>
        <p:sp>
          <p:nvSpPr>
            <p:cNvPr id="11" name="Rechteck 10"/>
            <p:cNvSpPr/>
            <p:nvPr/>
          </p:nvSpPr>
          <p:spPr>
            <a:xfrm>
              <a:off x="1589666" y="5594649"/>
              <a:ext cx="180000" cy="180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/>
              <a:endParaRPr lang="de-DE" sz="1200" dirty="0" err="1" smtClean="0"/>
            </a:p>
          </p:txBody>
        </p:sp>
        <p:sp>
          <p:nvSpPr>
            <p:cNvPr id="13" name="Rechteck 12"/>
            <p:cNvSpPr/>
            <p:nvPr/>
          </p:nvSpPr>
          <p:spPr>
            <a:xfrm>
              <a:off x="2468298" y="5594649"/>
              <a:ext cx="180000" cy="180000"/>
            </a:xfrm>
            <a:prstGeom prst="rect">
              <a:avLst/>
            </a:prstGeom>
            <a:solidFill>
              <a:srgbClr val="92D050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/>
              <a:endParaRPr lang="de-DE" sz="1200" dirty="0" err="1" smtClean="0"/>
            </a:p>
          </p:txBody>
        </p:sp>
        <p:cxnSp>
          <p:nvCxnSpPr>
            <p:cNvPr id="15" name="Gerade Verbindung 14"/>
            <p:cNvCxnSpPr/>
            <p:nvPr/>
          </p:nvCxnSpPr>
          <p:spPr>
            <a:xfrm>
              <a:off x="4160506" y="5673016"/>
              <a:ext cx="360000" cy="0"/>
            </a:xfrm>
            <a:prstGeom prst="line">
              <a:avLst/>
            </a:prstGeom>
            <a:ln w="22225">
              <a:solidFill>
                <a:srgbClr val="C00000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20808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Rechteck 56"/>
          <p:cNvSpPr/>
          <p:nvPr/>
        </p:nvSpPr>
        <p:spPr>
          <a:xfrm>
            <a:off x="488949" y="5632768"/>
            <a:ext cx="8942982" cy="576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200" dirty="0" err="1" smtClean="0"/>
          </a:p>
        </p:txBody>
      </p:sp>
      <p:sp>
        <p:nvSpPr>
          <p:cNvPr id="56" name="Rechteck 55"/>
          <p:cNvSpPr/>
          <p:nvPr/>
        </p:nvSpPr>
        <p:spPr>
          <a:xfrm>
            <a:off x="488950" y="4685698"/>
            <a:ext cx="5084929" cy="576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200" dirty="0" err="1" smtClean="0"/>
          </a:p>
        </p:txBody>
      </p:sp>
      <p:cxnSp>
        <p:nvCxnSpPr>
          <p:cNvPr id="31" name="Gewinkelte Verbindung 30"/>
          <p:cNvCxnSpPr>
            <a:stCxn id="16" idx="2"/>
            <a:endCxn id="20" idx="0"/>
          </p:cNvCxnSpPr>
          <p:nvPr/>
        </p:nvCxnSpPr>
        <p:spPr>
          <a:xfrm rot="16200000" flipH="1">
            <a:off x="6594042" y="2690235"/>
            <a:ext cx="390347" cy="3600578"/>
          </a:xfrm>
          <a:prstGeom prst="bentConnector3">
            <a:avLst>
              <a:gd name="adj1" fmla="val 50000"/>
            </a:avLst>
          </a:prstGeom>
          <a:ln w="1270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Gewinkelte Verbindung 34"/>
          <p:cNvCxnSpPr>
            <a:stCxn id="16" idx="2"/>
            <a:endCxn id="18" idx="0"/>
          </p:cNvCxnSpPr>
          <p:nvPr/>
        </p:nvCxnSpPr>
        <p:spPr>
          <a:xfrm rot="5400000">
            <a:off x="4639363" y="4336136"/>
            <a:ext cx="390348" cy="308779"/>
          </a:xfrm>
          <a:prstGeom prst="bentConnector3">
            <a:avLst>
              <a:gd name="adj1" fmla="val 50000"/>
            </a:avLst>
          </a:prstGeom>
          <a:ln w="1270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winkelte Verbindung 28"/>
          <p:cNvCxnSpPr>
            <a:stCxn id="16" idx="2"/>
            <a:endCxn id="19" idx="0"/>
          </p:cNvCxnSpPr>
          <p:nvPr/>
        </p:nvCxnSpPr>
        <p:spPr>
          <a:xfrm rot="16200000" flipH="1">
            <a:off x="5614877" y="3669399"/>
            <a:ext cx="393997" cy="1645899"/>
          </a:xfrm>
          <a:prstGeom prst="bentConnector3">
            <a:avLst>
              <a:gd name="adj1" fmla="val 50000"/>
            </a:avLst>
          </a:prstGeom>
          <a:ln w="1270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Organisational </a:t>
            </a:r>
            <a:r>
              <a:rPr lang="de-DE" dirty="0" err="1" smtClean="0"/>
              <a:t>structure</a:t>
            </a:r>
            <a:r>
              <a:rPr lang="de-DE" dirty="0" smtClean="0"/>
              <a:t> VBB GmbH</a:t>
            </a:r>
            <a:endParaRPr lang="de-DE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Seite </a:t>
            </a:r>
            <a:fld id="{89C64AA3-442F-440E-B9C3-C9C9C0BB5C84}" type="slidenum">
              <a:rPr lang="de-DE" smtClean="0"/>
              <a:pPr/>
              <a:t>5</a:t>
            </a:fld>
            <a:r>
              <a:rPr lang="de-DE" smtClean="0"/>
              <a:t> </a:t>
            </a:r>
            <a:endParaRPr lang="de-DE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523879" y="2065556"/>
            <a:ext cx="8965625" cy="4143212"/>
            <a:chOff x="70425" y="2232655"/>
            <a:chExt cx="8965625" cy="4143212"/>
          </a:xfrm>
        </p:grpSpPr>
        <p:cxnSp>
          <p:nvCxnSpPr>
            <p:cNvPr id="5" name="Gewinkelte Verbindung 4"/>
            <p:cNvCxnSpPr>
              <a:stCxn id="60" idx="2"/>
              <a:endCxn id="61" idx="2"/>
            </p:cNvCxnSpPr>
            <p:nvPr/>
          </p:nvCxnSpPr>
          <p:spPr>
            <a:xfrm rot="16200000" flipH="1">
              <a:off x="4535772" y="-931166"/>
              <a:ext cx="12700" cy="6340341"/>
            </a:xfrm>
            <a:prstGeom prst="bentConnector3">
              <a:avLst>
                <a:gd name="adj1" fmla="val 1800000"/>
              </a:avLst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Gewinkelte Verbindung 5"/>
            <p:cNvCxnSpPr>
              <a:stCxn id="16" idx="2"/>
              <a:endCxn id="17" idx="0"/>
            </p:cNvCxnSpPr>
            <p:nvPr/>
          </p:nvCxnSpPr>
          <p:spPr>
            <a:xfrm rot="5400000">
              <a:off x="3208570" y="3525896"/>
              <a:ext cx="390348" cy="2263457"/>
            </a:xfrm>
            <a:prstGeom prst="bentConnector3">
              <a:avLst>
                <a:gd name="adj1" fmla="val 50000"/>
              </a:avLst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feld 13"/>
            <p:cNvSpPr txBox="1"/>
            <p:nvPr/>
          </p:nvSpPr>
          <p:spPr>
            <a:xfrm>
              <a:off x="3185472" y="2711667"/>
              <a:ext cx="2700000" cy="33855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dirty="0" smtClean="0"/>
                <a:t>Shareholders </a:t>
              </a:r>
              <a:r>
                <a:rPr lang="de-DE" sz="1600" dirty="0" err="1" smtClean="0"/>
                <a:t>meeting</a:t>
              </a:r>
              <a:endParaRPr lang="de-DE" sz="1600" dirty="0"/>
            </a:p>
          </p:txBody>
        </p:sp>
        <p:sp>
          <p:nvSpPr>
            <p:cNvPr id="15" name="Textfeld 14"/>
            <p:cNvSpPr txBox="1"/>
            <p:nvPr/>
          </p:nvSpPr>
          <p:spPr>
            <a:xfrm>
              <a:off x="3185472" y="3299433"/>
              <a:ext cx="2700000" cy="33855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dirty="0" err="1" smtClean="0"/>
                <a:t>Supervisory</a:t>
              </a:r>
              <a:r>
                <a:rPr lang="de-DE" sz="1600" dirty="0" smtClean="0"/>
                <a:t> Board</a:t>
              </a:r>
              <a:endParaRPr lang="de-DE" sz="1600" dirty="0"/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3185472" y="3877675"/>
              <a:ext cx="2700000" cy="58477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dirty="0" smtClean="0"/>
                <a:t>Chief Executive Officer</a:t>
              </a:r>
            </a:p>
            <a:p>
              <a:pPr algn="ctr"/>
              <a:r>
                <a:rPr lang="de-DE" sz="1600" dirty="0" smtClean="0"/>
                <a:t>Susanne Henckel</a:t>
              </a:r>
              <a:endParaRPr lang="de-DE" sz="1600" dirty="0"/>
            </a:p>
          </p:txBody>
        </p:sp>
        <p:sp>
          <p:nvSpPr>
            <p:cNvPr id="17" name="Textfeld 16"/>
            <p:cNvSpPr txBox="1"/>
            <p:nvPr/>
          </p:nvSpPr>
          <p:spPr>
            <a:xfrm>
              <a:off x="1372015" y="4852798"/>
              <a:ext cx="1800000" cy="576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1400" dirty="0" smtClean="0"/>
                <a:t>Advisory </a:t>
              </a:r>
              <a:r>
                <a:rPr lang="de-DE" sz="1400" dirty="0" err="1" smtClean="0"/>
                <a:t>council</a:t>
              </a:r>
              <a:r>
                <a:rPr lang="de-DE" sz="1400" dirty="0" smtClean="0"/>
                <a:t> </a:t>
              </a:r>
              <a:r>
                <a:rPr lang="de-DE" sz="1400" dirty="0" err="1" smtClean="0"/>
                <a:t>of</a:t>
              </a:r>
              <a:r>
                <a:rPr lang="de-DE" sz="1400" dirty="0" smtClean="0"/>
                <a:t> </a:t>
              </a:r>
              <a:r>
                <a:rPr lang="de-DE" sz="1400" dirty="0" err="1" smtClean="0"/>
                <a:t>owners</a:t>
              </a:r>
              <a:endParaRPr lang="de-DE" sz="1400" dirty="0"/>
            </a:p>
          </p:txBody>
        </p:sp>
        <p:sp>
          <p:nvSpPr>
            <p:cNvPr id="18" name="Textfeld 17"/>
            <p:cNvSpPr txBox="1"/>
            <p:nvPr/>
          </p:nvSpPr>
          <p:spPr>
            <a:xfrm>
              <a:off x="3326693" y="4852798"/>
              <a:ext cx="1800000" cy="576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de-DE" sz="1400" dirty="0" smtClean="0"/>
                <a:t>Advisory </a:t>
              </a:r>
              <a:r>
                <a:rPr lang="de-DE" sz="1400" dirty="0" err="1" smtClean="0"/>
                <a:t>council</a:t>
              </a:r>
              <a:r>
                <a:rPr lang="de-DE" sz="1400" dirty="0" smtClean="0"/>
                <a:t> </a:t>
              </a:r>
              <a:r>
                <a:rPr lang="de-DE" sz="1400" dirty="0" err="1" smtClean="0"/>
                <a:t>of</a:t>
              </a:r>
              <a:r>
                <a:rPr lang="de-DE" sz="1400" dirty="0" smtClean="0"/>
                <a:t> </a:t>
              </a:r>
            </a:p>
            <a:p>
              <a:r>
                <a:rPr lang="de-DE" sz="1400" dirty="0" err="1" smtClean="0"/>
                <a:t>transport</a:t>
              </a:r>
              <a:r>
                <a:rPr lang="de-DE" sz="1400" dirty="0" smtClean="0"/>
                <a:t> </a:t>
              </a:r>
              <a:r>
                <a:rPr lang="de-DE" sz="1400" dirty="0" err="1" smtClean="0"/>
                <a:t>companies</a:t>
              </a:r>
              <a:endParaRPr lang="de-DE" sz="1400" dirty="0"/>
            </a:p>
          </p:txBody>
        </p:sp>
        <p:sp>
          <p:nvSpPr>
            <p:cNvPr id="19" name="Textfeld 18"/>
            <p:cNvSpPr txBox="1"/>
            <p:nvPr/>
          </p:nvSpPr>
          <p:spPr>
            <a:xfrm>
              <a:off x="5281371" y="4856447"/>
              <a:ext cx="1800000" cy="576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none" rtlCol="0" anchor="ctr">
              <a:spAutoFit/>
            </a:bodyPr>
            <a:lstStyle/>
            <a:p>
              <a:r>
                <a:rPr lang="de-DE" sz="1400" dirty="0" smtClean="0">
                  <a:solidFill>
                    <a:schemeClr val="bg1"/>
                  </a:solidFill>
                </a:rPr>
                <a:t>Passenger </a:t>
              </a:r>
              <a:r>
                <a:rPr lang="de-DE" sz="1400" dirty="0" err="1" smtClean="0">
                  <a:solidFill>
                    <a:schemeClr val="bg1"/>
                  </a:solidFill>
                </a:rPr>
                <a:t>forum</a:t>
              </a:r>
              <a:endParaRPr lang="de-DE" sz="1400" dirty="0">
                <a:solidFill>
                  <a:schemeClr val="bg1"/>
                </a:solidFill>
              </a:endParaRPr>
            </a:p>
          </p:txBody>
        </p:sp>
        <p:sp>
          <p:nvSpPr>
            <p:cNvPr id="20" name="Textfeld 19"/>
            <p:cNvSpPr txBox="1"/>
            <p:nvPr/>
          </p:nvSpPr>
          <p:spPr>
            <a:xfrm>
              <a:off x="7236050" y="4852797"/>
              <a:ext cx="1800000" cy="576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de-DE" sz="1400" dirty="0" err="1" smtClean="0">
                  <a:solidFill>
                    <a:schemeClr val="bg1"/>
                  </a:solidFill>
                </a:rPr>
                <a:t>Rail</a:t>
              </a:r>
              <a:r>
                <a:rPr lang="de-DE" sz="1400" dirty="0" smtClean="0">
                  <a:solidFill>
                    <a:schemeClr val="bg1"/>
                  </a:solidFill>
                </a:rPr>
                <a:t> passenger</a:t>
              </a:r>
            </a:p>
            <a:p>
              <a:r>
                <a:rPr lang="de-DE" sz="1400" dirty="0" err="1" smtClean="0">
                  <a:solidFill>
                    <a:schemeClr val="bg1"/>
                  </a:solidFill>
                </a:rPr>
                <a:t>transport</a:t>
              </a:r>
              <a:r>
                <a:rPr lang="de-DE" sz="1400" dirty="0" smtClean="0">
                  <a:solidFill>
                    <a:schemeClr val="bg1"/>
                  </a:solidFill>
                </a:rPr>
                <a:t> </a:t>
              </a:r>
              <a:r>
                <a:rPr lang="de-DE" sz="1400" dirty="0" err="1" smtClean="0">
                  <a:solidFill>
                    <a:schemeClr val="bg1"/>
                  </a:solidFill>
                </a:rPr>
                <a:t>advisory</a:t>
              </a:r>
              <a:endParaRPr lang="de-DE" sz="1400" dirty="0">
                <a:solidFill>
                  <a:schemeClr val="bg1"/>
                </a:solidFill>
              </a:endParaRPr>
            </a:p>
          </p:txBody>
        </p:sp>
        <p:sp>
          <p:nvSpPr>
            <p:cNvPr id="21" name="Textfeld 20"/>
            <p:cNvSpPr txBox="1"/>
            <p:nvPr/>
          </p:nvSpPr>
          <p:spPr>
            <a:xfrm>
              <a:off x="1372015" y="5799867"/>
              <a:ext cx="1800000" cy="576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wrap="none" rtlCol="0" anchor="ctr">
              <a:spAutoFit/>
            </a:bodyPr>
            <a:lstStyle/>
            <a:p>
              <a:r>
                <a:rPr lang="de-DE" sz="1400" dirty="0" err="1" smtClean="0"/>
                <a:t>Planing</a:t>
              </a:r>
              <a:r>
                <a:rPr lang="de-DE" sz="1400" dirty="0" smtClean="0"/>
                <a:t> </a:t>
              </a:r>
              <a:r>
                <a:rPr lang="de-DE" sz="1400" dirty="0" err="1" smtClean="0"/>
                <a:t>and</a:t>
              </a:r>
              <a:r>
                <a:rPr lang="de-DE" sz="1400" dirty="0" smtClean="0"/>
                <a:t> </a:t>
              </a:r>
            </a:p>
            <a:p>
              <a:r>
                <a:rPr lang="de-DE" sz="1400" dirty="0" err="1" smtClean="0"/>
                <a:t>customer</a:t>
              </a:r>
              <a:r>
                <a:rPr lang="de-DE" sz="1400" dirty="0" smtClean="0"/>
                <a:t> </a:t>
              </a:r>
              <a:r>
                <a:rPr lang="de-DE" sz="1400" dirty="0" err="1" smtClean="0"/>
                <a:t>information</a:t>
              </a:r>
              <a:endParaRPr lang="de-DE" sz="1400" dirty="0"/>
            </a:p>
          </p:txBody>
        </p:sp>
        <p:sp>
          <p:nvSpPr>
            <p:cNvPr id="22" name="Textfeld 21"/>
            <p:cNvSpPr txBox="1"/>
            <p:nvPr/>
          </p:nvSpPr>
          <p:spPr>
            <a:xfrm>
              <a:off x="3326693" y="5799867"/>
              <a:ext cx="1800000" cy="576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wrap="none" rtlCol="0" anchor="ctr">
              <a:spAutoFit/>
            </a:bodyPr>
            <a:lstStyle/>
            <a:p>
              <a:r>
                <a:rPr lang="de-DE" sz="1400" dirty="0" err="1" smtClean="0"/>
                <a:t>Fare</a:t>
              </a:r>
              <a:r>
                <a:rPr lang="de-DE" sz="1400" dirty="0" smtClean="0"/>
                <a:t> </a:t>
              </a:r>
              <a:r>
                <a:rPr lang="de-DE" sz="1400" dirty="0" err="1" smtClean="0"/>
                <a:t>system</a:t>
              </a:r>
              <a:r>
                <a:rPr lang="de-DE" sz="1400" dirty="0" smtClean="0"/>
                <a:t>,</a:t>
              </a:r>
            </a:p>
            <a:p>
              <a:r>
                <a:rPr lang="de-DE" sz="1400" dirty="0" err="1" smtClean="0"/>
                <a:t>sales</a:t>
              </a:r>
              <a:r>
                <a:rPr lang="de-DE" sz="1400" dirty="0" smtClean="0"/>
                <a:t> </a:t>
              </a:r>
              <a:r>
                <a:rPr lang="de-DE" sz="1400" dirty="0" err="1" smtClean="0"/>
                <a:t>and</a:t>
              </a:r>
              <a:r>
                <a:rPr lang="de-DE" sz="1400" dirty="0" smtClean="0"/>
                <a:t> </a:t>
              </a:r>
              <a:r>
                <a:rPr lang="de-DE" sz="1400" dirty="0" err="1" smtClean="0"/>
                <a:t>marketing</a:t>
              </a:r>
              <a:endParaRPr lang="de-DE" sz="1400" dirty="0"/>
            </a:p>
          </p:txBody>
        </p:sp>
        <p:sp>
          <p:nvSpPr>
            <p:cNvPr id="23" name="Textfeld 22"/>
            <p:cNvSpPr txBox="1"/>
            <p:nvPr/>
          </p:nvSpPr>
          <p:spPr>
            <a:xfrm>
              <a:off x="5281371" y="5796548"/>
              <a:ext cx="1800000" cy="576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wrap="none" rtlCol="0" anchor="ctr">
              <a:spAutoFit/>
            </a:bodyPr>
            <a:lstStyle/>
            <a:p>
              <a:r>
                <a:rPr lang="de-DE" sz="1400" dirty="0" smtClean="0"/>
                <a:t>Revenue </a:t>
              </a:r>
              <a:r>
                <a:rPr lang="de-DE" sz="1400" dirty="0" err="1" smtClean="0"/>
                <a:t>sharing</a:t>
              </a:r>
              <a:endParaRPr lang="de-DE" sz="1400" dirty="0" smtClean="0"/>
            </a:p>
            <a:p>
              <a:r>
                <a:rPr lang="de-DE" sz="1400" dirty="0" err="1"/>
                <a:t>f</a:t>
              </a:r>
              <a:r>
                <a:rPr lang="de-DE" sz="1400" dirty="0" err="1" smtClean="0"/>
                <a:t>inancial</a:t>
              </a:r>
              <a:r>
                <a:rPr lang="de-DE" sz="1400" dirty="0" smtClean="0"/>
                <a:t> </a:t>
              </a:r>
              <a:r>
                <a:rPr lang="de-DE" sz="1400" dirty="0" err="1" smtClean="0"/>
                <a:t>services</a:t>
              </a:r>
              <a:endParaRPr lang="de-DE" sz="1400" dirty="0"/>
            </a:p>
          </p:txBody>
        </p:sp>
        <p:sp>
          <p:nvSpPr>
            <p:cNvPr id="24" name="Textfeld 23"/>
            <p:cNvSpPr txBox="1"/>
            <p:nvPr/>
          </p:nvSpPr>
          <p:spPr>
            <a:xfrm>
              <a:off x="7236050" y="5799867"/>
              <a:ext cx="1800000" cy="576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2"/>
              </a:solidFill>
            </a:ln>
          </p:spPr>
          <p:txBody>
            <a:bodyPr wrap="none" rtlCol="0" anchor="ctr">
              <a:spAutoFit/>
            </a:bodyPr>
            <a:lstStyle/>
            <a:p>
              <a:r>
                <a:rPr lang="de-DE" sz="1400" dirty="0" smtClean="0"/>
                <a:t>Transport </a:t>
              </a:r>
              <a:r>
                <a:rPr lang="de-DE" sz="1400" dirty="0" err="1" smtClean="0"/>
                <a:t>and</a:t>
              </a:r>
              <a:r>
                <a:rPr lang="de-DE" sz="1400" dirty="0" smtClean="0"/>
                <a:t> </a:t>
              </a:r>
              <a:r>
                <a:rPr lang="de-DE" sz="1400" dirty="0" err="1" smtClean="0"/>
                <a:t>quality</a:t>
              </a:r>
              <a:endParaRPr lang="de-DE" sz="1400" dirty="0"/>
            </a:p>
            <a:p>
              <a:r>
                <a:rPr lang="de-DE" sz="1400" dirty="0" err="1" smtClean="0"/>
                <a:t>management</a:t>
              </a:r>
              <a:endParaRPr lang="de-DE" sz="1400" dirty="0"/>
            </a:p>
          </p:txBody>
        </p:sp>
        <p:sp>
          <p:nvSpPr>
            <p:cNvPr id="26" name="Textfeld 25"/>
            <p:cNvSpPr txBox="1"/>
            <p:nvPr/>
          </p:nvSpPr>
          <p:spPr>
            <a:xfrm>
              <a:off x="70425" y="5935627"/>
              <a:ext cx="184731" cy="30777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endParaRPr lang="de-DE" sz="1400" dirty="0"/>
            </a:p>
          </p:txBody>
        </p:sp>
      </p:grpSp>
      <p:cxnSp>
        <p:nvCxnSpPr>
          <p:cNvPr id="48" name="Gerade Verbindung 47"/>
          <p:cNvCxnSpPr>
            <a:stCxn id="62" idx="2"/>
            <a:endCxn id="14" idx="0"/>
          </p:cNvCxnSpPr>
          <p:nvPr/>
        </p:nvCxnSpPr>
        <p:spPr>
          <a:xfrm flipH="1">
            <a:off x="4988926" y="2071906"/>
            <a:ext cx="301" cy="472662"/>
          </a:xfrm>
          <a:prstGeom prst="line">
            <a:avLst/>
          </a:prstGeom>
          <a:ln w="1270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Gerade Verbindung 49"/>
          <p:cNvCxnSpPr>
            <a:stCxn id="14" idx="2"/>
            <a:endCxn id="15" idx="0"/>
          </p:cNvCxnSpPr>
          <p:nvPr/>
        </p:nvCxnSpPr>
        <p:spPr>
          <a:xfrm>
            <a:off x="4988926" y="2883122"/>
            <a:ext cx="0" cy="249212"/>
          </a:xfrm>
          <a:prstGeom prst="line">
            <a:avLst/>
          </a:prstGeom>
          <a:ln w="1270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 Verbindung 51"/>
          <p:cNvCxnSpPr>
            <a:stCxn id="15" idx="2"/>
            <a:endCxn id="16" idx="0"/>
          </p:cNvCxnSpPr>
          <p:nvPr/>
        </p:nvCxnSpPr>
        <p:spPr>
          <a:xfrm>
            <a:off x="4988926" y="3470888"/>
            <a:ext cx="0" cy="239688"/>
          </a:xfrm>
          <a:prstGeom prst="line">
            <a:avLst/>
          </a:prstGeom>
          <a:ln w="1270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hteck 57"/>
          <p:cNvSpPr/>
          <p:nvPr/>
        </p:nvSpPr>
        <p:spPr>
          <a:xfrm>
            <a:off x="488950" y="4685697"/>
            <a:ext cx="900000" cy="57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r>
              <a:rPr lang="de-DE" sz="1400" dirty="0" err="1" smtClean="0">
                <a:solidFill>
                  <a:schemeClr val="tx1"/>
                </a:solidFill>
              </a:rPr>
              <a:t>Bodies</a:t>
            </a:r>
            <a:endParaRPr lang="de-DE" sz="1100" dirty="0" smtClean="0">
              <a:solidFill>
                <a:schemeClr val="tx1"/>
              </a:solidFill>
            </a:endParaRPr>
          </a:p>
        </p:txBody>
      </p:sp>
      <p:sp>
        <p:nvSpPr>
          <p:cNvPr id="59" name="Rechteck 58"/>
          <p:cNvSpPr/>
          <p:nvPr/>
        </p:nvSpPr>
        <p:spPr>
          <a:xfrm>
            <a:off x="488949" y="5629449"/>
            <a:ext cx="1336520" cy="57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r>
              <a:rPr lang="de-DE" sz="1400" dirty="0">
                <a:solidFill>
                  <a:schemeClr val="tx1"/>
                </a:solidFill>
              </a:rPr>
              <a:t>Departments</a:t>
            </a:r>
          </a:p>
          <a:p>
            <a:r>
              <a:rPr lang="de-DE" sz="1400" dirty="0" err="1">
                <a:solidFill>
                  <a:schemeClr val="tx1"/>
                </a:solidFill>
              </a:rPr>
              <a:t>of</a:t>
            </a:r>
            <a:r>
              <a:rPr lang="de-DE" sz="1400" dirty="0">
                <a:solidFill>
                  <a:schemeClr val="tx1"/>
                </a:solidFill>
              </a:rPr>
              <a:t> </a:t>
            </a:r>
            <a:r>
              <a:rPr lang="de-DE" sz="1400" dirty="0" smtClean="0">
                <a:solidFill>
                  <a:schemeClr val="tx1"/>
                </a:solidFill>
              </a:rPr>
              <a:t>VBB GmbH</a:t>
            </a:r>
            <a:endParaRPr lang="de-DE" sz="1400" dirty="0">
              <a:solidFill>
                <a:schemeClr val="tx1"/>
              </a:solidFill>
            </a:endParaRPr>
          </a:p>
        </p:txBody>
      </p:sp>
      <p:sp>
        <p:nvSpPr>
          <p:cNvPr id="60" name="Rechteck 59"/>
          <p:cNvSpPr/>
          <p:nvPr/>
        </p:nvSpPr>
        <p:spPr>
          <a:xfrm>
            <a:off x="488949" y="1171906"/>
            <a:ext cx="2660214" cy="90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r>
              <a:rPr lang="en-US" sz="2000" dirty="0"/>
              <a:t>Federal State Berlin</a:t>
            </a:r>
          </a:p>
          <a:p>
            <a:pPr algn="ctr"/>
            <a:r>
              <a:rPr lang="en-US" sz="1400" dirty="0"/>
              <a:t>Shareholders share: 33 </a:t>
            </a:r>
            <a:r>
              <a:rPr lang="de-DE" sz="1400" baseline="30000" dirty="0">
                <a:solidFill>
                  <a:schemeClr val="bg1"/>
                </a:solidFill>
              </a:rPr>
              <a:t>1</a:t>
            </a:r>
            <a:r>
              <a:rPr lang="de-DE" sz="1400" dirty="0">
                <a:solidFill>
                  <a:schemeClr val="bg1"/>
                </a:solidFill>
              </a:rPr>
              <a:t>/</a:t>
            </a:r>
            <a:r>
              <a:rPr lang="de-DE" sz="1400" baseline="-25000" dirty="0">
                <a:solidFill>
                  <a:schemeClr val="bg1"/>
                </a:solidFill>
              </a:rPr>
              <a:t>3</a:t>
            </a:r>
            <a:r>
              <a:rPr lang="en-US" sz="1400" dirty="0" smtClean="0"/>
              <a:t> %</a:t>
            </a:r>
            <a:endParaRPr lang="en-US" sz="1400" dirty="0"/>
          </a:p>
        </p:txBody>
      </p:sp>
      <p:sp>
        <p:nvSpPr>
          <p:cNvPr id="61" name="Rechteck 60"/>
          <p:cNvSpPr/>
          <p:nvPr/>
        </p:nvSpPr>
        <p:spPr>
          <a:xfrm>
            <a:off x="6829290" y="1171906"/>
            <a:ext cx="2660214" cy="90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r>
              <a:rPr lang="de-DE" sz="2000" dirty="0">
                <a:solidFill>
                  <a:schemeClr val="bg1"/>
                </a:solidFill>
              </a:rPr>
              <a:t>14 </a:t>
            </a:r>
            <a:r>
              <a:rPr lang="de-DE" sz="2000" dirty="0" err="1">
                <a:solidFill>
                  <a:schemeClr val="bg1"/>
                </a:solidFill>
              </a:rPr>
              <a:t>Counties</a:t>
            </a:r>
            <a:r>
              <a:rPr lang="de-DE" sz="2000" dirty="0">
                <a:solidFill>
                  <a:schemeClr val="bg1"/>
                </a:solidFill>
              </a:rPr>
              <a:t> </a:t>
            </a:r>
            <a:r>
              <a:rPr lang="de-DE" sz="2000" dirty="0" err="1">
                <a:solidFill>
                  <a:schemeClr val="bg1"/>
                </a:solidFill>
              </a:rPr>
              <a:t>and</a:t>
            </a:r>
            <a:endParaRPr lang="de-DE" sz="2000" dirty="0">
              <a:solidFill>
                <a:schemeClr val="bg1"/>
              </a:solidFill>
            </a:endParaRPr>
          </a:p>
          <a:p>
            <a:pPr algn="ctr"/>
            <a:r>
              <a:rPr lang="de-DE" sz="2000" dirty="0">
                <a:solidFill>
                  <a:schemeClr val="bg1"/>
                </a:solidFill>
              </a:rPr>
              <a:t>4 County-level </a:t>
            </a:r>
            <a:r>
              <a:rPr lang="de-DE" sz="2000" dirty="0" err="1" smtClean="0">
                <a:solidFill>
                  <a:schemeClr val="bg1"/>
                </a:solidFill>
              </a:rPr>
              <a:t>cities</a:t>
            </a:r>
            <a:endParaRPr lang="en-US" sz="2000" dirty="0"/>
          </a:p>
          <a:p>
            <a:pPr algn="ctr"/>
            <a:r>
              <a:rPr lang="en-US" sz="1400" dirty="0"/>
              <a:t>Shareholders share: 33 </a:t>
            </a:r>
            <a:r>
              <a:rPr lang="de-DE" sz="1400" baseline="30000" dirty="0">
                <a:solidFill>
                  <a:schemeClr val="bg1"/>
                </a:solidFill>
              </a:rPr>
              <a:t>1</a:t>
            </a:r>
            <a:r>
              <a:rPr lang="de-DE" sz="1400" dirty="0">
                <a:solidFill>
                  <a:schemeClr val="bg1"/>
                </a:solidFill>
              </a:rPr>
              <a:t>/</a:t>
            </a:r>
            <a:r>
              <a:rPr lang="de-DE" sz="1400" baseline="-25000" dirty="0">
                <a:solidFill>
                  <a:schemeClr val="bg1"/>
                </a:solidFill>
              </a:rPr>
              <a:t>3</a:t>
            </a:r>
            <a:r>
              <a:rPr lang="en-US" sz="1400" dirty="0" smtClean="0"/>
              <a:t> %</a:t>
            </a:r>
            <a:endParaRPr lang="en-US" sz="1400" dirty="0"/>
          </a:p>
        </p:txBody>
      </p:sp>
      <p:sp>
        <p:nvSpPr>
          <p:cNvPr id="62" name="Rechteck 61"/>
          <p:cNvSpPr/>
          <p:nvPr/>
        </p:nvSpPr>
        <p:spPr>
          <a:xfrm>
            <a:off x="3659120" y="1171906"/>
            <a:ext cx="2660214" cy="90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r>
              <a:rPr lang="de-DE" sz="2000" dirty="0">
                <a:solidFill>
                  <a:schemeClr val="bg1"/>
                </a:solidFill>
              </a:rPr>
              <a:t>Federal State Brandenburg</a:t>
            </a:r>
          </a:p>
          <a:p>
            <a:pPr algn="ctr"/>
            <a:r>
              <a:rPr lang="en-US" sz="1400" dirty="0" smtClean="0"/>
              <a:t>Shareholders </a:t>
            </a:r>
            <a:r>
              <a:rPr lang="en-US" sz="1400" dirty="0"/>
              <a:t>share: 33 </a:t>
            </a:r>
            <a:r>
              <a:rPr lang="de-DE" sz="1400" baseline="30000" dirty="0">
                <a:solidFill>
                  <a:schemeClr val="bg1"/>
                </a:solidFill>
              </a:rPr>
              <a:t>1</a:t>
            </a:r>
            <a:r>
              <a:rPr lang="de-DE" sz="1400" dirty="0">
                <a:solidFill>
                  <a:schemeClr val="bg1"/>
                </a:solidFill>
              </a:rPr>
              <a:t>/</a:t>
            </a:r>
            <a:r>
              <a:rPr lang="de-DE" sz="1400" baseline="-25000" dirty="0">
                <a:solidFill>
                  <a:schemeClr val="bg1"/>
                </a:solidFill>
              </a:rPr>
              <a:t>3</a:t>
            </a:r>
            <a:r>
              <a:rPr lang="en-US" sz="1400" dirty="0" smtClean="0"/>
              <a:t> %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171615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6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475" y="3448050"/>
            <a:ext cx="2469600" cy="1390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VBB: Significant Disparities</a:t>
            </a:r>
            <a:endParaRPr lang="en-GB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Seite </a:t>
            </a:r>
            <a:fld id="{89C64AA3-442F-440E-B9C3-C9C9C0BB5C84}" type="slidenum">
              <a:rPr lang="de-DE" smtClean="0"/>
              <a:pPr/>
              <a:t>6</a:t>
            </a:fld>
            <a:r>
              <a:rPr lang="de-DE" smtClean="0"/>
              <a:t> </a:t>
            </a:r>
            <a:endParaRPr lang="de-DE" dirty="0"/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4516263" y="4407922"/>
            <a:ext cx="2504212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GB" b="1" dirty="0">
                <a:latin typeface="+mj-lt"/>
              </a:rPr>
              <a:t>Thinly</a:t>
            </a:r>
            <a:r>
              <a:rPr lang="en-GB" dirty="0">
                <a:latin typeface="+mj-lt"/>
              </a:rPr>
              <a:t> populated area</a:t>
            </a:r>
          </a:p>
          <a:p>
            <a:pPr algn="r"/>
            <a:r>
              <a:rPr lang="en-GB" dirty="0" smtClean="0">
                <a:latin typeface="+mj-lt"/>
              </a:rPr>
              <a:t>e.g. county</a:t>
            </a:r>
            <a:r>
              <a:rPr lang="en-GB" dirty="0" smtClean="0">
                <a:solidFill>
                  <a:srgbClr val="DA251D"/>
                </a:solidFill>
                <a:latin typeface="+mj-lt"/>
              </a:rPr>
              <a:t> </a:t>
            </a:r>
            <a:r>
              <a:rPr lang="en-GB" sz="2400" b="1" dirty="0" err="1" smtClean="0">
                <a:latin typeface="+mj-lt"/>
              </a:rPr>
              <a:t>Prignitz</a:t>
            </a:r>
            <a:endParaRPr lang="en-GB" sz="2400" b="1" dirty="0">
              <a:latin typeface="+mj-lt"/>
            </a:endParaRPr>
          </a:p>
          <a:p>
            <a:pPr algn="r"/>
            <a:r>
              <a:rPr lang="en-GB" dirty="0">
                <a:latin typeface="+mj-lt"/>
              </a:rPr>
              <a:t>Inhabitants: </a:t>
            </a:r>
            <a:r>
              <a:rPr lang="en-GB" b="1" dirty="0" smtClean="0">
                <a:latin typeface="+mj-lt"/>
              </a:rPr>
              <a:t>78 799</a:t>
            </a:r>
            <a:endParaRPr lang="en-GB" b="1" dirty="0">
              <a:latin typeface="+mj-lt"/>
            </a:endParaRPr>
          </a:p>
          <a:p>
            <a:pPr algn="r"/>
            <a:r>
              <a:rPr lang="en-GB" dirty="0">
                <a:latin typeface="+mj-lt"/>
              </a:rPr>
              <a:t>Population density: </a:t>
            </a:r>
          </a:p>
          <a:p>
            <a:pPr algn="r"/>
            <a:r>
              <a:rPr lang="en-GB" b="1" dirty="0" smtClean="0">
                <a:latin typeface="+mj-lt"/>
              </a:rPr>
              <a:t>37 </a:t>
            </a:r>
            <a:r>
              <a:rPr lang="en-GB" dirty="0">
                <a:latin typeface="+mj-lt"/>
              </a:rPr>
              <a:t>inhabitants/km</a:t>
            </a:r>
            <a:r>
              <a:rPr lang="en-GB" b="1" baseline="30000" dirty="0">
                <a:latin typeface="+mj-lt"/>
              </a:rPr>
              <a:t>2</a:t>
            </a:r>
            <a:r>
              <a:rPr lang="en-GB" dirty="0">
                <a:latin typeface="+mj-lt"/>
              </a:rPr>
              <a:t> </a:t>
            </a:r>
            <a:endParaRPr lang="en-GB" sz="2000" b="1" dirty="0">
              <a:latin typeface="+mj-lt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004902" y="1395020"/>
            <a:ext cx="3095719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GB" b="1" dirty="0">
                <a:latin typeface="+mj-lt"/>
              </a:rPr>
              <a:t>Highly</a:t>
            </a:r>
            <a:r>
              <a:rPr lang="en-GB" dirty="0">
                <a:latin typeface="+mj-lt"/>
              </a:rPr>
              <a:t> populated metropolis</a:t>
            </a:r>
          </a:p>
          <a:p>
            <a:r>
              <a:rPr lang="en-GB" dirty="0" smtClean="0">
                <a:latin typeface="+mj-lt"/>
              </a:rPr>
              <a:t>e.g. </a:t>
            </a:r>
            <a:r>
              <a:rPr lang="en-GB" sz="2400" b="1" dirty="0" smtClean="0">
                <a:latin typeface="+mj-lt"/>
              </a:rPr>
              <a:t>Berlin</a:t>
            </a:r>
            <a:endParaRPr lang="en-GB" sz="2400" b="1" dirty="0">
              <a:latin typeface="+mj-lt"/>
            </a:endParaRPr>
          </a:p>
          <a:p>
            <a:r>
              <a:rPr lang="en-GB" dirty="0" smtClean="0">
                <a:latin typeface="+mj-lt"/>
              </a:rPr>
              <a:t>Inhabitants</a:t>
            </a:r>
            <a:r>
              <a:rPr lang="en-GB" dirty="0">
                <a:latin typeface="+mj-lt"/>
              </a:rPr>
              <a:t>: </a:t>
            </a:r>
            <a:r>
              <a:rPr lang="en-GB" b="1" dirty="0" smtClean="0">
                <a:latin typeface="+mj-lt"/>
              </a:rPr>
              <a:t>3.375</a:t>
            </a:r>
            <a:r>
              <a:rPr lang="en-GB" dirty="0" smtClean="0">
                <a:latin typeface="+mj-lt"/>
              </a:rPr>
              <a:t> </a:t>
            </a:r>
            <a:r>
              <a:rPr lang="en-GB" b="1" dirty="0">
                <a:latin typeface="+mj-lt"/>
              </a:rPr>
              <a:t>million</a:t>
            </a:r>
          </a:p>
          <a:p>
            <a:r>
              <a:rPr lang="en-GB" dirty="0">
                <a:latin typeface="+mj-lt"/>
              </a:rPr>
              <a:t>Population density: </a:t>
            </a:r>
          </a:p>
          <a:p>
            <a:r>
              <a:rPr lang="en-GB" b="1" dirty="0">
                <a:latin typeface="+mj-lt"/>
              </a:rPr>
              <a:t>3 </a:t>
            </a:r>
            <a:r>
              <a:rPr lang="en-GB" b="1" dirty="0" smtClean="0">
                <a:latin typeface="+mj-lt"/>
              </a:rPr>
              <a:t>785 </a:t>
            </a:r>
            <a:r>
              <a:rPr lang="en-GB" dirty="0">
                <a:latin typeface="+mj-lt"/>
              </a:rPr>
              <a:t>inhabitants/km</a:t>
            </a:r>
            <a:r>
              <a:rPr lang="en-GB" b="1" baseline="30000" dirty="0">
                <a:latin typeface="+mj-lt"/>
              </a:rPr>
              <a:t>2</a:t>
            </a:r>
            <a:endParaRPr lang="de-DE" b="1" baseline="30000" dirty="0">
              <a:latin typeface="+mj-lt"/>
            </a:endParaRPr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auto">
          <a:xfrm>
            <a:off x="2072680" y="2944812"/>
            <a:ext cx="4065003" cy="503238"/>
          </a:xfrm>
          <a:prstGeom prst="leftRightArrow">
            <a:avLst>
              <a:gd name="adj1" fmla="val 49685"/>
              <a:gd name="adj2" fmla="val 58365"/>
            </a:avLst>
          </a:prstGeom>
          <a:gradFill rotWithShape="1">
            <a:gsLst>
              <a:gs pos="0">
                <a:schemeClr val="bg2"/>
              </a:gs>
              <a:gs pos="100000">
                <a:srgbClr val="008000"/>
              </a:gs>
            </a:gsLst>
            <a:lin ang="0" scaled="1"/>
          </a:gradFill>
          <a:ln w="9525">
            <a:solidFill>
              <a:srgbClr val="96969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GB" sz="1800" b="1">
              <a:solidFill>
                <a:srgbClr val="FFFFFF"/>
              </a:solidFill>
              <a:latin typeface="Trebuchet MS" pitchFamily="34" charset="0"/>
            </a:endParaRPr>
          </a:p>
        </p:txBody>
      </p:sp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42" y="4935205"/>
            <a:ext cx="2470181" cy="1391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8852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8" t="19944"/>
          <a:stretch/>
        </p:blipFill>
        <p:spPr bwMode="auto">
          <a:xfrm>
            <a:off x="560512" y="936281"/>
            <a:ext cx="2444390" cy="14037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8855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8480" y="2326335"/>
            <a:ext cx="2469600" cy="1390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8859" name="Picture 1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1323" y="3717259"/>
            <a:ext cx="2469600" cy="13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8853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7256" y="1102594"/>
            <a:ext cx="2469600" cy="1390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 descr="Prignitz_SchlossBirkholz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57"/>
          <a:stretch/>
        </p:blipFill>
        <p:spPr bwMode="auto">
          <a:xfrm>
            <a:off x="7473280" y="4682985"/>
            <a:ext cx="2124075" cy="1371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60" name="Picture 1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63" y="2103535"/>
            <a:ext cx="1653209" cy="2484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Textfeld 21"/>
          <p:cNvSpPr txBox="1"/>
          <p:nvPr/>
        </p:nvSpPr>
        <p:spPr>
          <a:xfrm>
            <a:off x="495791" y="6381328"/>
            <a:ext cx="2134483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600" dirty="0" err="1" smtClean="0">
                <a:solidFill>
                  <a:schemeClr val="bg2">
                    <a:lumMod val="50000"/>
                  </a:schemeClr>
                </a:solidFill>
              </a:rPr>
              <a:t>Photo</a:t>
            </a:r>
            <a:r>
              <a:rPr lang="de-DE" sz="600" dirty="0" smtClean="0">
                <a:solidFill>
                  <a:schemeClr val="bg2">
                    <a:lumMod val="50000"/>
                  </a:schemeClr>
                </a:solidFill>
              </a:rPr>
              <a:t>: mediathek.deutschebahn.com</a:t>
            </a:r>
            <a:endParaRPr lang="de-DE" sz="6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7783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pieren 8"/>
          <p:cNvGrpSpPr/>
          <p:nvPr/>
        </p:nvGrpSpPr>
        <p:grpSpPr>
          <a:xfrm>
            <a:off x="4016896" y="1028617"/>
            <a:ext cx="5299075" cy="5073650"/>
            <a:chOff x="3467100" y="1062038"/>
            <a:chExt cx="5299075" cy="5073650"/>
          </a:xfrm>
        </p:grpSpPr>
        <p:pic>
          <p:nvPicPr>
            <p:cNvPr id="10" name="Picture 3" descr="Brandenburg Hintergrund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67100" y="1062038"/>
              <a:ext cx="5299075" cy="50736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5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20000" contrast="-2000"/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43550" y="2568575"/>
              <a:ext cx="2257425" cy="22574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6" descr="VBB-Logo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45213" y="3113088"/>
              <a:ext cx="960437" cy="949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DDDDDD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VBB: Areas </a:t>
            </a:r>
            <a:r>
              <a:rPr lang="de-DE" dirty="0" err="1" smtClean="0"/>
              <a:t>of</a:t>
            </a:r>
            <a:r>
              <a:rPr lang="de-DE" dirty="0" smtClean="0"/>
              <a:t> Business</a:t>
            </a:r>
            <a:endParaRPr lang="de-DE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Seite </a:t>
            </a:r>
            <a:fld id="{89C64AA3-442F-440E-B9C3-C9C9C0BB5C84}" type="slidenum">
              <a:rPr lang="de-DE" smtClean="0"/>
              <a:pPr/>
              <a:t>7</a:t>
            </a:fld>
            <a:r>
              <a:rPr lang="de-DE" smtClean="0"/>
              <a:t> </a:t>
            </a:r>
            <a:endParaRPr lang="de-DE" dirty="0"/>
          </a:p>
        </p:txBody>
      </p:sp>
      <p:grpSp>
        <p:nvGrpSpPr>
          <p:cNvPr id="6" name="Gruppieren 5"/>
          <p:cNvGrpSpPr/>
          <p:nvPr/>
        </p:nvGrpSpPr>
        <p:grpSpPr>
          <a:xfrm>
            <a:off x="928788" y="1506538"/>
            <a:ext cx="3906351" cy="4472580"/>
            <a:chOff x="5321276" y="1646910"/>
            <a:chExt cx="3906351" cy="4472580"/>
          </a:xfrm>
        </p:grpSpPr>
        <p:sp>
          <p:nvSpPr>
            <p:cNvPr id="14" name="Rechteck 13"/>
            <p:cNvSpPr/>
            <p:nvPr/>
          </p:nvSpPr>
          <p:spPr>
            <a:xfrm>
              <a:off x="5321276" y="4287853"/>
              <a:ext cx="3222744" cy="540000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5" name="Rechteck 14"/>
            <p:cNvSpPr/>
            <p:nvPr/>
          </p:nvSpPr>
          <p:spPr>
            <a:xfrm>
              <a:off x="5321276" y="2350393"/>
              <a:ext cx="3222744" cy="540000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6" name="Rechteck 15"/>
            <p:cNvSpPr/>
            <p:nvPr/>
          </p:nvSpPr>
          <p:spPr>
            <a:xfrm>
              <a:off x="5321276" y="1704573"/>
              <a:ext cx="3222744" cy="540000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7" name="Rechteck 16"/>
            <p:cNvSpPr/>
            <p:nvPr/>
          </p:nvSpPr>
          <p:spPr>
            <a:xfrm>
              <a:off x="5321276" y="2996213"/>
              <a:ext cx="3222744" cy="540000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8" name="Rechteck 17"/>
            <p:cNvSpPr/>
            <p:nvPr/>
          </p:nvSpPr>
          <p:spPr>
            <a:xfrm>
              <a:off x="5321276" y="3642033"/>
              <a:ext cx="3222744" cy="540000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9" name="Rechteck 18"/>
            <p:cNvSpPr/>
            <p:nvPr/>
          </p:nvSpPr>
          <p:spPr>
            <a:xfrm>
              <a:off x="6004883" y="1646910"/>
              <a:ext cx="3222744" cy="540000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72000" rIns="9144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en-US" sz="1200" dirty="0">
                  <a:solidFill>
                    <a:srgbClr val="000000"/>
                  </a:solidFill>
                  <a:ea typeface="Calibri"/>
                  <a:cs typeface="Times New Roman"/>
                </a:rPr>
                <a:t>Management of fare system and sales</a:t>
              </a:r>
            </a:p>
          </p:txBody>
        </p:sp>
        <p:sp>
          <p:nvSpPr>
            <p:cNvPr id="20" name="Rechteck 19"/>
            <p:cNvSpPr/>
            <p:nvPr/>
          </p:nvSpPr>
          <p:spPr>
            <a:xfrm>
              <a:off x="6004883" y="2291356"/>
              <a:ext cx="3222744" cy="540000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0" rIns="9144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de-DE" sz="1200" dirty="0">
                  <a:solidFill>
                    <a:srgbClr val="000000"/>
                  </a:solidFill>
                  <a:ea typeface="Calibri"/>
                  <a:cs typeface="Times New Roman"/>
                </a:rPr>
                <a:t>Revenue </a:t>
              </a:r>
              <a:r>
                <a:rPr lang="de-DE" sz="1200" dirty="0" err="1">
                  <a:solidFill>
                    <a:srgbClr val="000000"/>
                  </a:solidFill>
                  <a:ea typeface="Calibri"/>
                  <a:cs typeface="Times New Roman"/>
                </a:rPr>
                <a:t>sharing</a:t>
              </a:r>
              <a:endParaRPr lang="de-DE" sz="1200" dirty="0">
                <a:solidFill>
                  <a:srgbClr val="000000"/>
                </a:solidFill>
                <a:ea typeface="Calibri"/>
                <a:cs typeface="Times New Roman"/>
              </a:endParaRPr>
            </a:p>
          </p:txBody>
        </p:sp>
        <p:sp>
          <p:nvSpPr>
            <p:cNvPr id="21" name="Rechteck 20"/>
            <p:cNvSpPr/>
            <p:nvPr/>
          </p:nvSpPr>
          <p:spPr>
            <a:xfrm>
              <a:off x="6004883" y="2935802"/>
              <a:ext cx="3222744" cy="540000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0" rIns="9144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de-DE" sz="1600" b="1" dirty="0" err="1">
                  <a:solidFill>
                    <a:srgbClr val="000000"/>
                  </a:solidFill>
                  <a:ea typeface="Calibri"/>
                  <a:cs typeface="Times New Roman"/>
                </a:rPr>
                <a:t>Contract</a:t>
              </a:r>
              <a:r>
                <a:rPr lang="de-DE" sz="1600" b="1" dirty="0">
                  <a:solidFill>
                    <a:srgbClr val="000000"/>
                  </a:solidFill>
                  <a:ea typeface="Calibri"/>
                  <a:cs typeface="Times New Roman"/>
                </a:rPr>
                <a:t> </a:t>
              </a:r>
              <a:r>
                <a:rPr lang="de-DE" sz="1600" b="1" dirty="0" err="1">
                  <a:solidFill>
                    <a:srgbClr val="000000"/>
                  </a:solidFill>
                  <a:ea typeface="Calibri"/>
                  <a:cs typeface="Times New Roman"/>
                </a:rPr>
                <a:t>management</a:t>
              </a:r>
              <a:endParaRPr lang="de-DE" sz="1600" b="1" dirty="0">
                <a:solidFill>
                  <a:srgbClr val="000000"/>
                </a:solidFill>
                <a:ea typeface="Calibri"/>
                <a:cs typeface="Times New Roman"/>
              </a:endParaRPr>
            </a:p>
          </p:txBody>
        </p:sp>
        <p:sp>
          <p:nvSpPr>
            <p:cNvPr id="22" name="Rechteck 21"/>
            <p:cNvSpPr/>
            <p:nvPr/>
          </p:nvSpPr>
          <p:spPr>
            <a:xfrm>
              <a:off x="6004883" y="3580248"/>
              <a:ext cx="3222744" cy="540000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0" rIns="9144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de-DE" sz="1600" b="1" dirty="0">
                  <a:solidFill>
                    <a:srgbClr val="000000"/>
                  </a:solidFill>
                  <a:ea typeface="Calibri"/>
                  <a:cs typeface="Times New Roman"/>
                </a:rPr>
                <a:t>Quality </a:t>
              </a:r>
              <a:r>
                <a:rPr lang="de-DE" sz="1600" b="1" dirty="0" err="1">
                  <a:solidFill>
                    <a:srgbClr val="000000"/>
                  </a:solidFill>
                  <a:ea typeface="Calibri"/>
                  <a:cs typeface="Times New Roman"/>
                </a:rPr>
                <a:t>management</a:t>
              </a:r>
              <a:endParaRPr lang="de-DE" sz="1600" b="1" dirty="0">
                <a:solidFill>
                  <a:srgbClr val="000000"/>
                </a:solidFill>
                <a:ea typeface="Calibri"/>
                <a:cs typeface="Times New Roman"/>
              </a:endParaRPr>
            </a:p>
          </p:txBody>
        </p:sp>
        <p:sp>
          <p:nvSpPr>
            <p:cNvPr id="23" name="Rechteck 22"/>
            <p:cNvSpPr/>
            <p:nvPr/>
          </p:nvSpPr>
          <p:spPr>
            <a:xfrm>
              <a:off x="6004883" y="4224694"/>
              <a:ext cx="3222744" cy="540000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0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de-DE" sz="1200" dirty="0">
                  <a:solidFill>
                    <a:srgbClr val="000000"/>
                  </a:solidFill>
                  <a:ea typeface="Calibri"/>
                  <a:cs typeface="Times New Roman"/>
                </a:rPr>
                <a:t>Management </a:t>
              </a:r>
              <a:r>
                <a:rPr lang="de-DE" sz="1200" dirty="0" err="1">
                  <a:solidFill>
                    <a:srgbClr val="000000"/>
                  </a:solidFill>
                  <a:ea typeface="Calibri"/>
                  <a:cs typeface="Times New Roman"/>
                </a:rPr>
                <a:t>of</a:t>
              </a:r>
              <a:r>
                <a:rPr lang="de-DE" sz="1200" dirty="0">
                  <a:solidFill>
                    <a:srgbClr val="000000"/>
                  </a:solidFill>
                  <a:ea typeface="Calibri"/>
                  <a:cs typeface="Times New Roman"/>
                </a:rPr>
                <a:t> </a:t>
              </a:r>
              <a:r>
                <a:rPr lang="de-DE" sz="1200" dirty="0" err="1">
                  <a:solidFill>
                    <a:srgbClr val="000000"/>
                  </a:solidFill>
                  <a:ea typeface="Calibri"/>
                  <a:cs typeface="Times New Roman"/>
                </a:rPr>
                <a:t>local</a:t>
              </a:r>
              <a:r>
                <a:rPr lang="de-DE" sz="1200" dirty="0">
                  <a:solidFill>
                    <a:srgbClr val="000000"/>
                  </a:solidFill>
                  <a:ea typeface="Calibri"/>
                  <a:cs typeface="Times New Roman"/>
                </a:rPr>
                <a:t> </a:t>
              </a:r>
              <a:r>
                <a:rPr lang="de-DE" sz="1200" dirty="0" err="1">
                  <a:solidFill>
                    <a:srgbClr val="000000"/>
                  </a:solidFill>
                  <a:ea typeface="Calibri"/>
                  <a:cs typeface="Times New Roman"/>
                </a:rPr>
                <a:t>traffic</a:t>
              </a:r>
              <a:endParaRPr lang="de-DE" sz="1200" dirty="0">
                <a:solidFill>
                  <a:srgbClr val="000000"/>
                </a:solidFill>
                <a:ea typeface="Calibri"/>
                <a:cs typeface="Times New Roman"/>
              </a:endParaRPr>
            </a:p>
          </p:txBody>
        </p:sp>
        <p:sp>
          <p:nvSpPr>
            <p:cNvPr id="25" name="Rechteck 24"/>
            <p:cNvSpPr/>
            <p:nvPr/>
          </p:nvSpPr>
          <p:spPr>
            <a:xfrm>
              <a:off x="5321276" y="4933673"/>
              <a:ext cx="3222744" cy="540000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26" name="Rechteck 25"/>
            <p:cNvSpPr/>
            <p:nvPr/>
          </p:nvSpPr>
          <p:spPr>
            <a:xfrm>
              <a:off x="6004883" y="4869140"/>
              <a:ext cx="3222744" cy="540000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0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de-DE" sz="1200" dirty="0" err="1">
                  <a:solidFill>
                    <a:srgbClr val="000000"/>
                  </a:solidFill>
                  <a:ea typeface="Calibri"/>
                  <a:cs typeface="Times New Roman"/>
                </a:rPr>
                <a:t>Planning</a:t>
              </a:r>
              <a:r>
                <a:rPr lang="de-DE" sz="1200" dirty="0">
                  <a:solidFill>
                    <a:srgbClr val="000000"/>
                  </a:solidFill>
                  <a:ea typeface="Calibri"/>
                  <a:cs typeface="Times New Roman"/>
                </a:rPr>
                <a:t> </a:t>
              </a:r>
              <a:r>
                <a:rPr lang="de-DE" sz="1200" dirty="0" err="1">
                  <a:solidFill>
                    <a:srgbClr val="000000"/>
                  </a:solidFill>
                  <a:ea typeface="Calibri"/>
                  <a:cs typeface="Times New Roman"/>
                </a:rPr>
                <a:t>of</a:t>
              </a:r>
              <a:r>
                <a:rPr lang="de-DE" sz="1200" dirty="0">
                  <a:solidFill>
                    <a:srgbClr val="000000"/>
                  </a:solidFill>
                  <a:ea typeface="Calibri"/>
                  <a:cs typeface="Times New Roman"/>
                </a:rPr>
                <a:t> PT</a:t>
              </a:r>
            </a:p>
          </p:txBody>
        </p:sp>
        <p:sp>
          <p:nvSpPr>
            <p:cNvPr id="27" name="Rechteck 26"/>
            <p:cNvSpPr/>
            <p:nvPr/>
          </p:nvSpPr>
          <p:spPr>
            <a:xfrm>
              <a:off x="5321276" y="5579490"/>
              <a:ext cx="3222744" cy="540000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28" name="Rechteck 27"/>
            <p:cNvSpPr/>
            <p:nvPr/>
          </p:nvSpPr>
          <p:spPr>
            <a:xfrm>
              <a:off x="6004883" y="5513588"/>
              <a:ext cx="3222744" cy="540000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0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de-DE" sz="1200" dirty="0">
                  <a:solidFill>
                    <a:srgbClr val="000000"/>
                  </a:solidFill>
                  <a:ea typeface="Calibri"/>
                  <a:cs typeface="Times New Roman"/>
                </a:rPr>
                <a:t>Marketing </a:t>
              </a:r>
              <a:r>
                <a:rPr lang="de-DE" sz="1200" dirty="0" err="1">
                  <a:solidFill>
                    <a:srgbClr val="000000"/>
                  </a:solidFill>
                  <a:ea typeface="Calibri"/>
                  <a:cs typeface="Times New Roman"/>
                </a:rPr>
                <a:t>and</a:t>
              </a:r>
              <a:r>
                <a:rPr lang="de-DE" sz="1200" dirty="0">
                  <a:solidFill>
                    <a:srgbClr val="000000"/>
                  </a:solidFill>
                  <a:ea typeface="Calibri"/>
                  <a:cs typeface="Times New Roman"/>
                </a:rPr>
                <a:t> </a:t>
              </a:r>
              <a:r>
                <a:rPr lang="de-DE" sz="1200" dirty="0" err="1">
                  <a:solidFill>
                    <a:srgbClr val="000000"/>
                  </a:solidFill>
                  <a:ea typeface="Calibri"/>
                  <a:cs typeface="Times New Roman"/>
                </a:rPr>
                <a:t>customer</a:t>
              </a:r>
              <a:r>
                <a:rPr lang="de-DE" sz="1200" dirty="0">
                  <a:solidFill>
                    <a:srgbClr val="000000"/>
                  </a:solidFill>
                  <a:ea typeface="Calibri"/>
                  <a:cs typeface="Times New Roman"/>
                </a:rPr>
                <a:t> </a:t>
              </a:r>
              <a:r>
                <a:rPr lang="de-DE" sz="1200" dirty="0" err="1">
                  <a:solidFill>
                    <a:srgbClr val="000000"/>
                  </a:solidFill>
                  <a:ea typeface="Calibri"/>
                  <a:cs typeface="Times New Roman"/>
                </a:rPr>
                <a:t>information</a:t>
              </a:r>
              <a:endParaRPr lang="de-DE" sz="1200" dirty="0">
                <a:solidFill>
                  <a:srgbClr val="000000"/>
                </a:solidFill>
                <a:ea typeface="Calibri"/>
                <a:cs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53883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hteck 21"/>
          <p:cNvSpPr>
            <a:spLocks/>
          </p:cNvSpPr>
          <p:nvPr>
            <p:custDataLst>
              <p:tags r:id="rId1"/>
            </p:custDataLst>
          </p:nvPr>
        </p:nvSpPr>
        <p:spPr>
          <a:xfrm>
            <a:off x="495185" y="1484785"/>
            <a:ext cx="8994889" cy="388843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2000" tIns="72000" rIns="720000" bIns="72000" rtlCol="0" anchor="t"/>
          <a:lstStyle/>
          <a:p>
            <a:pPr marL="0" lvl="1">
              <a:spcBef>
                <a:spcPts val="300"/>
              </a:spcBef>
              <a:buClr>
                <a:srgbClr val="2E3358"/>
              </a:buClr>
              <a:buSzPct val="100000"/>
            </a:pPr>
            <a:endParaRPr lang="de-DE" sz="1200" kern="0" dirty="0">
              <a:solidFill>
                <a:schemeClr val="tx1"/>
              </a:solidFill>
              <a:latin typeface="+mj-lt"/>
            </a:endParaRPr>
          </a:p>
          <a:p>
            <a:pPr marL="180975" lvl="1" indent="-180975">
              <a:spcBef>
                <a:spcPts val="300"/>
              </a:spcBef>
              <a:buClr>
                <a:srgbClr val="2E3358"/>
              </a:buClr>
              <a:buSzPct val="100000"/>
              <a:buFont typeface="Arial" panose="020B0604020202020204" pitchFamily="34" charset="0"/>
              <a:buChar char="•"/>
            </a:pPr>
            <a:endParaRPr lang="de-DE" sz="1200" kern="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" name="Titel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VBB: Managing </a:t>
            </a:r>
            <a:r>
              <a:rPr lang="de-DE" dirty="0" err="1"/>
              <a:t>Rail</a:t>
            </a:r>
            <a:r>
              <a:rPr lang="de-DE" dirty="0"/>
              <a:t> Public Service </a:t>
            </a:r>
            <a:r>
              <a:rPr lang="de-DE" dirty="0" err="1"/>
              <a:t>Contracts</a:t>
            </a:r>
            <a:endParaRPr lang="de-DE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Seite </a:t>
            </a:r>
            <a:fld id="{89C64AA3-442F-440E-B9C3-C9C9C0BB5C84}" type="slidenum">
              <a:rPr lang="de-DE" smtClean="0"/>
              <a:pPr/>
              <a:t>8</a:t>
            </a:fld>
            <a:r>
              <a:rPr lang="de-DE" smtClean="0"/>
              <a:t> </a:t>
            </a:r>
            <a:endParaRPr lang="de-DE" dirty="0"/>
          </a:p>
        </p:txBody>
      </p:sp>
      <p:sp>
        <p:nvSpPr>
          <p:cNvPr id="2" name="Eingekerbter Richtungspfeil 1"/>
          <p:cNvSpPr/>
          <p:nvPr/>
        </p:nvSpPr>
        <p:spPr>
          <a:xfrm>
            <a:off x="2888851" y="4191236"/>
            <a:ext cx="2160000" cy="792088"/>
          </a:xfrm>
          <a:prstGeom prst="chevron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72000" rIns="72000" bIns="72000" rtlCol="0" anchor="ctr"/>
          <a:lstStyle/>
          <a:p>
            <a:pPr lvl="0"/>
            <a:r>
              <a:rPr lang="en-GB" sz="1400" dirty="0"/>
              <a:t>Performance Monitoring</a:t>
            </a:r>
          </a:p>
        </p:txBody>
      </p:sp>
      <p:sp>
        <p:nvSpPr>
          <p:cNvPr id="4" name="Richtungspfeil 3"/>
          <p:cNvSpPr/>
          <p:nvPr/>
        </p:nvSpPr>
        <p:spPr>
          <a:xfrm>
            <a:off x="848544" y="4191236"/>
            <a:ext cx="2160000" cy="792088"/>
          </a:xfrm>
          <a:prstGeom prst="homePlat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72000" rIns="72000" bIns="72000" rtlCol="0" anchor="ctr"/>
          <a:lstStyle/>
          <a:p>
            <a:pPr lvl="0"/>
            <a:r>
              <a:rPr lang="en-GB" sz="1400" dirty="0"/>
              <a:t>Annual order of train services</a:t>
            </a:r>
          </a:p>
        </p:txBody>
      </p:sp>
      <p:sp>
        <p:nvSpPr>
          <p:cNvPr id="10" name="Eingekerbter Richtungspfeil 9"/>
          <p:cNvSpPr/>
          <p:nvPr/>
        </p:nvSpPr>
        <p:spPr>
          <a:xfrm>
            <a:off x="4929158" y="4191236"/>
            <a:ext cx="2160000" cy="792088"/>
          </a:xfrm>
          <a:prstGeom prst="chevron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72000" rIns="72000" bIns="72000" rtlCol="0" anchor="ctr"/>
          <a:lstStyle/>
          <a:p>
            <a:pPr lvl="0"/>
            <a:r>
              <a:rPr lang="en-GB" sz="1400" dirty="0"/>
              <a:t>Contract </a:t>
            </a:r>
            <a:r>
              <a:rPr lang="de-DE" sz="1400" dirty="0"/>
              <a:t>Management</a:t>
            </a:r>
          </a:p>
        </p:txBody>
      </p:sp>
      <p:sp>
        <p:nvSpPr>
          <p:cNvPr id="11" name="Eingekerbter Richtungspfeil 10"/>
          <p:cNvSpPr/>
          <p:nvPr/>
        </p:nvSpPr>
        <p:spPr>
          <a:xfrm>
            <a:off x="6969464" y="4191236"/>
            <a:ext cx="2160000" cy="792088"/>
          </a:xfrm>
          <a:prstGeom prst="chevron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72000" rIns="72000" bIns="72000" rtlCol="0" anchor="ctr"/>
          <a:lstStyle/>
          <a:p>
            <a:pPr lvl="0"/>
            <a:r>
              <a:rPr lang="de-DE" sz="1400" dirty="0"/>
              <a:t>Financial Statement</a:t>
            </a:r>
          </a:p>
        </p:txBody>
      </p:sp>
      <p:graphicFrame>
        <p:nvGraphicFramePr>
          <p:cNvPr id="12" name="Tabel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2677234"/>
              </p:ext>
            </p:extLst>
          </p:nvPr>
        </p:nvGraphicFramePr>
        <p:xfrm>
          <a:off x="848544" y="1809780"/>
          <a:ext cx="8280920" cy="19440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51747"/>
                <a:gridCol w="2288713"/>
                <a:gridCol w="2070230"/>
                <a:gridCol w="2070230"/>
              </a:tblGrid>
              <a:tr h="50405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Million</a:t>
                      </a:r>
                      <a:r>
                        <a:rPr lang="de-DE" sz="9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Train-</a:t>
                      </a:r>
                      <a:r>
                        <a:rPr lang="de-DE" sz="9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kilometres</a:t>
                      </a:r>
                      <a:endParaRPr lang="de-DE" sz="900" baseline="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9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timetable</a:t>
                      </a:r>
                      <a:r>
                        <a:rPr lang="de-DE" sz="9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2014/15</a:t>
                      </a:r>
                      <a:endParaRPr lang="de-DE" sz="9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 smtClean="0">
                          <a:effectLst/>
                          <a:latin typeface="+mn-lt"/>
                        </a:rPr>
                        <a:t>Berlin</a:t>
                      </a:r>
                      <a:endParaRPr lang="de-DE" sz="1200" dirty="0">
                        <a:solidFill>
                          <a:srgbClr val="76923C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 smtClean="0">
                          <a:effectLst/>
                          <a:latin typeface="+mn-lt"/>
                        </a:rPr>
                        <a:t>Brandenburg</a:t>
                      </a:r>
                      <a:endParaRPr lang="de-DE" sz="1200" dirty="0">
                        <a:solidFill>
                          <a:srgbClr val="76923C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b="1" dirty="0" smtClean="0">
                          <a:effectLst/>
                          <a:latin typeface="+mn-lt"/>
                        </a:rPr>
                        <a:t>Total VBB</a:t>
                      </a:r>
                      <a:endParaRPr lang="de-DE" sz="1200" b="1" dirty="0">
                        <a:solidFill>
                          <a:srgbClr val="76923C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de-DE" sz="12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DB Regio (7 </a:t>
                      </a:r>
                      <a:r>
                        <a:rPr lang="de-DE" sz="1200" b="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contracts</a:t>
                      </a:r>
                      <a:r>
                        <a:rPr lang="de-DE" sz="12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)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4,89</a:t>
                      </a:r>
                      <a:endParaRPr lang="de-DE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180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21,36</a:t>
                      </a:r>
                      <a:endParaRPr lang="de-DE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180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26,25</a:t>
                      </a:r>
                      <a:endParaRPr lang="de-DE" sz="12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180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de-DE" sz="12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ODEG (2 </a:t>
                      </a:r>
                      <a:r>
                        <a:rPr lang="de-DE" sz="1200" b="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contracts</a:t>
                      </a:r>
                      <a:r>
                        <a:rPr lang="de-DE" sz="12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)</a:t>
                      </a:r>
                      <a:endParaRPr lang="de-DE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1,10</a:t>
                      </a:r>
                      <a:endParaRPr lang="de-DE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180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5,91</a:t>
                      </a:r>
                      <a:endParaRPr lang="de-DE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180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7,01</a:t>
                      </a:r>
                      <a:endParaRPr lang="de-DE" sz="12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180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de-DE" sz="12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NEB (3 </a:t>
                      </a:r>
                      <a:r>
                        <a:rPr lang="de-DE" sz="1200" b="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contracts</a:t>
                      </a:r>
                      <a:r>
                        <a:rPr lang="de-DE" sz="12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)</a:t>
                      </a:r>
                      <a:endParaRPr lang="de-DE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0,43</a:t>
                      </a:r>
                      <a:endParaRPr lang="de-DE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180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3,90</a:t>
                      </a:r>
                      <a:endParaRPr lang="de-DE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180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4,33</a:t>
                      </a:r>
                      <a:endParaRPr lang="de-DE" sz="12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180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de-DE" sz="12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EGP (1 </a:t>
                      </a:r>
                      <a:r>
                        <a:rPr lang="de-DE" sz="1200" b="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contract</a:t>
                      </a:r>
                      <a:r>
                        <a:rPr lang="de-DE" sz="12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)</a:t>
                      </a:r>
                      <a:endParaRPr lang="de-DE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0,00</a:t>
                      </a:r>
                      <a:endParaRPr lang="de-DE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180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0,21</a:t>
                      </a:r>
                      <a:endParaRPr lang="de-DE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180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0,21</a:t>
                      </a:r>
                      <a:endParaRPr lang="de-DE" sz="12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180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Total</a:t>
                      </a:r>
                      <a:endParaRPr lang="de-DE" sz="12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2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6,42</a:t>
                      </a:r>
                      <a:endParaRPr lang="de-DE" sz="12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180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31,38</a:t>
                      </a:r>
                      <a:endParaRPr lang="de-DE" sz="12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180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37,80</a:t>
                      </a:r>
                      <a:endParaRPr lang="de-DE" sz="12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180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805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15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SJ_wNSiOESYpMD7ta0zxQ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EHMF293TEu0R_rlXDCzBQ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EHMF293TEu0R_rlXDCzBQ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9ROizFKJkiVgCaCzLegWg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9ROizFKJkiVgCaCzLegWg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9ROizFKJkiVgCaCzLegWg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EHMF293TEu0R_rlXDCzBQ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EHMF293TEu0R_rlXDCzBQ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EHMF293TEu0R_rlXDCzBQ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EHMF293TEu0R_rlXDCzBQ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WjBpttk2UCg8qHJ.Lko9w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Wbm4y8FjUeDp8EK2r_6TQ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WjBpttk2UCg8qHJ.Lko9w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WjBpttk2UCg8qHJ.Lko9w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9ROizFKJkiVgCaCzLegWg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EHMF293TEu0R_rlXDCzBQ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EHMF293TEu0R_rlXDCzBQ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EHMF293TEu0R_rlXDCzBQ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EHMF293TEu0R_rlXDCzBQ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EHMF293TEu0R_rlXDCzBQ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EHMF293TEu0R_rlXDCzBQ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UH.9mTAPkObaf09GaDD1Q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SJ_wNSiOESYpMD7ta0zxQ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Ug_l0QKxUK5fxbySjrNzw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sremXhCVUax4YffEBqCHA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yoklZSNgkClVqHUS1AqlQ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Jovfd7Fs0yzSVyhFDo.oA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kCExmq4rEO9E8uM.bqXcA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SYiFQrpmUWTsAnLFz78gw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JMRZ42MXU6LSXR30V3KEw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fHk5kogBUWztHW33P2ffg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lBQwRld3EKRvDMTpRNZgg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3nMwjYGGkutEj_comDOfw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Wbm4y8FjUeDp8EK2r_6TQ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oQrBnP3KUC9J3gq1hNBdw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1.WiPnCV0yBoPO5nNnliA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szu0ySr2U.KqPHg4u0iGg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SJ_wNSiOESYpMD7ta0zxQ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SJ_wNSiOESYpMD7ta0zxQ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B.65GVHHEWwx5btz0PaPg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oIRN_iLEEKZY2sYGWtcxQ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oIRN_iLEEKZY2sYGWtcxQ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oIRN_iLEEKZY2sYGWtcxQ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NnvEMaLF061gIgBZ2Kh5w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SJ_wNSiOESYpMD7ta0zxQ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B.65GVHHEWwx5btz0PaPg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oIRN_iLEEKZY2sYGWtcxQ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NnvEMaLF061gIgBZ2Kh5w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SJ_wNSiOESYpMD7ta0zxQ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B.65GVHHEWwx5btz0PaPg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oIRN_iLEEKZY2sYGWtcxQ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kr5TQQ54kepVqsFNFFOVA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NnvEMaLF061gIgBZ2Kh5w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SJ_wNSiOESYpMD7ta0zxQ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B.65GVHHEWwx5btz0PaPg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SJ_wNSiOESYpMD7ta0zxQ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NnvEMaLF061gIgBZ2Kh5w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xBf.KqRfECYX4XMe2sJNg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oIRN_iLEEKZY2sYGWtcxQ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92UZP5uFUe6xQXau32iT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nxxLTUpQEyWY8sZUCO2OA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f2lnX9eN0eAJgzwEzH5tw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VpKs4jJHkmgnvDiis0rTQ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GM2aw3GH0a6aqP3gUHpCQ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92UZP5uFUe6xQXau32iTA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VpKs4jJHkmgnvDiis0rTQ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92UZP5uFUe6xQXau32iTA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RCdHHTkcEi1IDWUam.2g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1Kyb2_lfEWEUP.rwMidUA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gFRqngkE0O8x82TKF1gBw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yghO.f4gEO73uEidNwqqQ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92UZP5uFUe6xQXau32iTA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b6Se.VEWUmyBkEzIYUy.Q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oIRN_iLEEKZY2sYGWtcxQ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oIRN_iLEEKZY2sYGWtcxQ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92UZP5uFUe6xQXau32iTA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b6Se.VEWUmyBkEzIYUy.Q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WRpJVGbf0OmdoPFEPIF_Q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oIRN_iLEEKZY2sYGWtcxQ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oIRN_iLEEKZY2sYGWtcxQ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92UZP5uFUe6xQXau32iTA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oIRN_iLEEKZY2sYGWtcxQ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b6Se.VEWUmyBkEzIYUy.Q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oIRN_iLEEKZY2sYGWtcxQ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oIRN_iLEEKZY2sYGWtcxQ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oIRN_iLEEKZY2sYGWtcxQ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oIRN_iLEEKZY2sYGWtcxQ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92UZP5uFUe6xQXau32iTA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b6Se.VEWUmyBkEzIYUy.Q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oIRN_iLEEKZY2sYGWtcxQ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oIRN_iLEEKZY2sYGWtcxQ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oIRN_iLEEKZY2sYGWtcxQ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92UZP5uFUe6xQXau32iTA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oIRN_iLEEKZY2sYGWtcxQ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oIRN_iLEEKZY2sYGWtcxQ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SJ_wNSiOESYpMD7ta0zxQ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oIRN_iLEEKZY2sYGWtcxQ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oIRN_iLEEKZY2sYGWtcxQ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92UZP5uFUe6xQXau32iTA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b6Se.VEWUmyBkEzIYUy.Q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BOX_SB1" val="tAjJVVL0eFMXXsawIvBLLH1RmLVYSme7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FCFz44EikKIkfrOkSRpag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BOX_SB1" val="tAjJVVL0eFMXXsawIvBLLH1RmLVYSme7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FCFz44EikKIkfrOkSRpag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BOX_SB1" val="tAjJVVL0eFMXXsawIvBLLH1RmLVYSme7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FCFz44EikKIkfrOkSRpag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Wbm4y8FjUeDp8EK2r_6TQ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EHMF293TEu0R_rlXDCzBQ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EHMF293TEu0R_rlXDCzBQ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EHMF293TEu0R_rlXDCzBQ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EHMF293TEu0R_rlXDCzBQ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EHMF293TEu0R_rlXDCzBQ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9ROizFKJkiVgCaCzLegWg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EHMF293TEu0R_rlXDCzBQ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9ROizFKJkiVgCaCzLegWg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EHMF293TEu0R_rlXDCzBQ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EHMF293TEu0R_rlXDCzBQ"/>
</p:tagLst>
</file>

<file path=ppt/theme/theme1.xml><?xml version="1.0" encoding="utf-8"?>
<a:theme xmlns:a="http://schemas.openxmlformats.org/drawingml/2006/main" name="VBB-PPT Vorlage-NORMAL-01-2015">
  <a:themeElements>
    <a:clrScheme name="Custom 73">
      <a:dk1>
        <a:sysClr val="windowText" lastClr="000000"/>
      </a:dk1>
      <a:lt1>
        <a:sysClr val="window" lastClr="FFFFFF"/>
      </a:lt1>
      <a:dk2>
        <a:srgbClr val="ED1C24"/>
      </a:dk2>
      <a:lt2>
        <a:srgbClr val="B4B4B4"/>
      </a:lt2>
      <a:accent1>
        <a:srgbClr val="F097A8"/>
      </a:accent1>
      <a:accent2>
        <a:srgbClr val="EA6A72"/>
      </a:accent2>
      <a:accent3>
        <a:srgbClr val="4C8D40"/>
      </a:accent3>
      <a:accent4>
        <a:srgbClr val="0566AB"/>
      </a:accent4>
      <a:accent5>
        <a:srgbClr val="A2047B"/>
      </a:accent5>
      <a:accent6>
        <a:srgbClr val="129AD2"/>
      </a:accent6>
      <a:hlink>
        <a:srgbClr val="E36C09"/>
      </a:hlink>
      <a:folHlink>
        <a:srgbClr val="595959"/>
      </a:folHlink>
    </a:clrScheme>
    <a:fontScheme name="Custom 36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lIns="72000" tIns="72000" rIns="72000" bIns="72000" rtlCol="0" anchor="ctr"/>
      <a:lstStyle>
        <a:defPPr algn="ctr">
          <a:defRPr sz="12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accent3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Präsentationsvorlage_2009_VBB_mit_Tipps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  <a:fontScheme name="Präsentationsvorlage_2009_VBB_mit_Tipps">
    <a:majorFont>
      <a:latin typeface="Transit-Bold"/>
      <a:ea typeface=""/>
      <a:cs typeface=""/>
    </a:majorFont>
    <a:minorFont>
      <a:latin typeface="Transit-Normal"/>
      <a:ea typeface=""/>
      <a:cs typeface=""/>
    </a:minorFont>
  </a:fontScheme>
  <a:fmtScheme name="Lariss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Präsentationsvorlage_2009_VBB_mit_Tipps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  <a:fontScheme name="Präsentationsvorlage_2009_VBB_mit_Tipps">
    <a:majorFont>
      <a:latin typeface="Transit-Bold"/>
      <a:ea typeface=""/>
      <a:cs typeface=""/>
    </a:majorFont>
    <a:minorFont>
      <a:latin typeface="Transit-Normal"/>
      <a:ea typeface=""/>
      <a:cs typeface=""/>
    </a:minorFont>
  </a:fontScheme>
  <a:fmtScheme name="Lariss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VBB-PPT Vorlage-NORMAL-01-2015</Template>
  <TotalTime>0</TotalTime>
  <Words>1298</Words>
  <Application>Microsoft Office PowerPoint</Application>
  <PresentationFormat>A4-Papier (210x297 mm)</PresentationFormat>
  <Paragraphs>468</Paragraphs>
  <Slides>24</Slides>
  <Notes>0</Notes>
  <HiddenSlides>0</HiddenSlides>
  <MMClips>0</MMClips>
  <ScaleCrop>false</ScaleCrop>
  <HeadingPairs>
    <vt:vector size="6" baseType="variant"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24</vt:i4>
      </vt:variant>
    </vt:vector>
  </HeadingPairs>
  <TitlesOfParts>
    <vt:vector size="26" baseType="lpstr">
      <vt:lpstr>VBB-PPT Vorlage-NORMAL-01-2015</vt:lpstr>
      <vt:lpstr>think-cell Slide</vt:lpstr>
      <vt:lpstr>Regional rail transport in a competitive market -  Berlin and Brandenburg</vt:lpstr>
      <vt:lpstr>Railway reform in Germany</vt:lpstr>
      <vt:lpstr>Organisation of Regional Rail Transport in Germany</vt:lpstr>
      <vt:lpstr>Regionalisation in Germany</vt:lpstr>
      <vt:lpstr>Regionalisation in Germany</vt:lpstr>
      <vt:lpstr>Organisational structure VBB GmbH</vt:lpstr>
      <vt:lpstr>VBB: Significant Disparities</vt:lpstr>
      <vt:lpstr>VBB: Areas of Business</vt:lpstr>
      <vt:lpstr>VBB: Managing Rail Public Service Contracts</vt:lpstr>
      <vt:lpstr>Awarding Gross Cost Incentive Contracts in Regional Rail Transport</vt:lpstr>
      <vt:lpstr>VBB: Competiton in Regional Rail Transport</vt:lpstr>
      <vt:lpstr>Essentials of a Public Service Contract</vt:lpstr>
      <vt:lpstr>Incentive Schemes</vt:lpstr>
      <vt:lpstr>VBB Contract Management</vt:lpstr>
      <vt:lpstr>Remuneration of TOCs</vt:lpstr>
      <vt:lpstr>Achievements from tendered Contracts</vt:lpstr>
      <vt:lpstr>Effects on Costs</vt:lpstr>
      <vt:lpstr>Examples of Service Improvements</vt:lpstr>
      <vt:lpstr>Examples of Quality Improvements</vt:lpstr>
      <vt:lpstr>Customer Satisfaction</vt:lpstr>
      <vt:lpstr>Improved Quality Monitoring</vt:lpstr>
      <vt:lpstr>Strengths and Weaknesses of Gross Cost Incentive Contracts</vt:lpstr>
      <vt:lpstr>Future Challenges</vt:lpstr>
      <vt:lpstr>SUmmARY</vt:lpstr>
    </vt:vector>
  </TitlesOfParts>
  <Company>VBB Verkehrsverbund Berlin-Brandenburg GmbH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Inhalte und Aufgaben Vertragscontrolling</dc:title>
  <dc:creator>Buse-Noack, Dennis</dc:creator>
  <cp:lastModifiedBy>West, Alexander</cp:lastModifiedBy>
  <cp:revision>203</cp:revision>
  <cp:lastPrinted>2015-05-19T13:01:05Z</cp:lastPrinted>
  <dcterms:created xsi:type="dcterms:W3CDTF">2015-02-11T08:55:28Z</dcterms:created>
  <dcterms:modified xsi:type="dcterms:W3CDTF">2015-05-26T14:54:43Z</dcterms:modified>
</cp:coreProperties>
</file>